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65" r:id="rId8"/>
    <p:sldId id="266" r:id="rId9"/>
    <p:sldId id="263" r:id="rId10"/>
    <p:sldId id="264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18D5"/>
    <a:srgbClr val="F267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14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4B2D2FC-FEBB-4AAE-AD72-B89E2BA34834}" type="datetimeFigureOut">
              <a:rPr lang="ru-RU" smtClean="0"/>
              <a:pPr/>
              <a:t>24.11.2010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FE2736A-8BC5-454D-A211-9315429272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6614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Презентация </a:t>
            </a:r>
            <a:br>
              <a:rPr lang="ru-RU" b="1" dirty="0" smtClean="0"/>
            </a:br>
            <a:r>
              <a:rPr lang="ru-RU" b="1" dirty="0" smtClean="0"/>
              <a:t>«Семейный бюджет»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3286124"/>
            <a:ext cx="5257808" cy="3168684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/>
              <a:t>Выполнена воспитателем МДОУ «Детский сад общеразвивающего вида №9 «Аленушка» </a:t>
            </a:r>
          </a:p>
          <a:p>
            <a:pPr algn="r">
              <a:buNone/>
            </a:pPr>
            <a:r>
              <a:rPr lang="ru-RU" sz="2800" dirty="0" smtClean="0"/>
              <a:t>Ридецкой Викторией Сергеевной</a:t>
            </a:r>
            <a:endParaRPr lang="ru-RU" sz="2800" dirty="0"/>
          </a:p>
        </p:txBody>
      </p:sp>
      <p:pic>
        <p:nvPicPr>
          <p:cNvPr id="7171" name="Picture 3" descr="D:\ВИКТОРИЯ\ОПЫТ ПО ЭКОНОМИКЕ\дети и деньги картинки\303-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143380"/>
            <a:ext cx="2857500" cy="22383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714356"/>
            <a:ext cx="7715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Какая картинка относится к основным расходам?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D:\ВИКТОРИЯ\ОПЫТ ПО ЭКОНОМИКЕ\модель бюджета\4159875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143380"/>
            <a:ext cx="3000396" cy="2342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D:\ВИКТОРИЯ\ОПЫТ ПО ЭКОНОМИКЕ\модель бюджета\b6fc92d6dbcb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3095620" cy="2321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D:\ВИКТОРИЯ\ОПЫТ ПО ЭКОНОМИКЕ\модель бюджета\12123502377917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602742"/>
            <a:ext cx="3281359" cy="2355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85729"/>
            <a:ext cx="4429156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Кроссворд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285720" y="882952"/>
            <a:ext cx="7143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1357298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4786322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500694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00694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643174" y="1928802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86182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00694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786182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929190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357686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786182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214678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643174" y="4214818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214678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500166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929190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357686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071670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072198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357686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929190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214678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071670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643174" y="1357298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43174" y="3643314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071670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500166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357686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14678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643174" y="3071810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500694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929190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357686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786182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786182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500166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2071670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072198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214678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2643174" y="2500306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071670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право 55"/>
          <p:cNvSpPr/>
          <p:nvPr/>
        </p:nvSpPr>
        <p:spPr>
          <a:xfrm>
            <a:off x="1285852" y="1500174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143504" y="2500306"/>
            <a:ext cx="3786214" cy="385765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Вид расходов, при котором нужно платить, например, за садик, за квартиру, кредит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?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072198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Е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500694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Ы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929190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4357686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3786182" y="135729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5" name="Стрелка вправо 74"/>
          <p:cNvSpPr/>
          <p:nvPr/>
        </p:nvSpPr>
        <p:spPr>
          <a:xfrm>
            <a:off x="142844" y="2071678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2071670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500694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Я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29190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357686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3786182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3214678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Е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071670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1500166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928662" y="192880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643174" y="1928802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28596" y="3000372"/>
            <a:ext cx="2928958" cy="3643338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0000"/>
                  <a:satMod val="160000"/>
                </a:schemeClr>
              </a:gs>
              <a:gs pos="46000">
                <a:schemeClr val="accent2">
                  <a:tint val="86000"/>
                  <a:satMod val="160000"/>
                </a:schemeClr>
              </a:gs>
              <a:gs pos="100000">
                <a:schemeClr val="accent2">
                  <a:shade val="400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Как называется доход студента?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5500694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4929190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6072198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4357686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Л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786182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3214678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2071670" y="2500306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З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2643174" y="2500306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05" name="Стрелка вправо 104"/>
          <p:cNvSpPr/>
          <p:nvPr/>
        </p:nvSpPr>
        <p:spPr>
          <a:xfrm>
            <a:off x="1214414" y="2643182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Прямоугольник 147"/>
          <p:cNvSpPr/>
          <p:nvPr/>
        </p:nvSpPr>
        <p:spPr>
          <a:xfrm>
            <a:off x="4357686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3786182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3214678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Х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5500694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4929190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Е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4357686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Ж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3786182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3214678" y="4214818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Ю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3214678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Я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2071670" y="4786322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2071670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1500166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928662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Е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357158" y="3643314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4357686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3786182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3214678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Х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2071670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1500166" y="307181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Р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3000364" y="3071810"/>
            <a:ext cx="3500462" cy="350046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Как называется доход взрослого человека?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68" name="Прямоугольник 167"/>
          <p:cNvSpPr/>
          <p:nvPr/>
        </p:nvSpPr>
        <p:spPr>
          <a:xfrm>
            <a:off x="2643174" y="3071810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69" name="Прямоугольник 168"/>
          <p:cNvSpPr/>
          <p:nvPr/>
        </p:nvSpPr>
        <p:spPr>
          <a:xfrm>
            <a:off x="2643174" y="3643314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70" name="Прямоугольник 169"/>
          <p:cNvSpPr/>
          <p:nvPr/>
        </p:nvSpPr>
        <p:spPr>
          <a:xfrm>
            <a:off x="2643174" y="4214818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Б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2643174" y="4786322"/>
            <a:ext cx="571504" cy="57150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72" name="Стрелка вправо 171"/>
          <p:cNvSpPr/>
          <p:nvPr/>
        </p:nvSpPr>
        <p:spPr>
          <a:xfrm>
            <a:off x="714348" y="3214686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Стрелка вправо 172"/>
          <p:cNvSpPr/>
          <p:nvPr/>
        </p:nvSpPr>
        <p:spPr>
          <a:xfrm>
            <a:off x="1785918" y="4357694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Стрелка вправо 173"/>
          <p:cNvSpPr/>
          <p:nvPr/>
        </p:nvSpPr>
        <p:spPr>
          <a:xfrm rot="10800000">
            <a:off x="3929058" y="3714752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Стрелка вправо 174"/>
          <p:cNvSpPr/>
          <p:nvPr/>
        </p:nvSpPr>
        <p:spPr>
          <a:xfrm>
            <a:off x="1285852" y="4929198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6" name="Прямоугольник 175"/>
          <p:cNvSpPr/>
          <p:nvPr/>
        </p:nvSpPr>
        <p:spPr>
          <a:xfrm>
            <a:off x="5500694" y="1071546"/>
            <a:ext cx="3357586" cy="464347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60000"/>
                  <a:satMod val="160000"/>
                </a:schemeClr>
              </a:gs>
              <a:gs pos="46000">
                <a:schemeClr val="accent3">
                  <a:tint val="86000"/>
                  <a:satMod val="160000"/>
                </a:schemeClr>
              </a:gs>
              <a:gs pos="100000">
                <a:schemeClr val="accent3">
                  <a:shade val="400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бюджета, при которой деньги нужно отдавать?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4857752" y="428604"/>
            <a:ext cx="3357586" cy="3714776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Как называется доход пожилых людей?</a:t>
            </a:r>
            <a:endParaRPr lang="ru-RU" sz="4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714348" y="357166"/>
            <a:ext cx="3000396" cy="378621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  <a:shade val="30000"/>
                  <a:satMod val="115000"/>
                </a:schemeClr>
              </a:gs>
              <a:gs pos="50000">
                <a:schemeClr val="tx2">
                  <a:lumMod val="50000"/>
                  <a:shade val="67500"/>
                  <a:satMod val="115000"/>
                </a:schemeClr>
              </a:gs>
              <a:gs pos="100000">
                <a:schemeClr val="tx2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Как называются доходы и расходы  членов одной семьи</a:t>
            </a:r>
            <a:r>
              <a:rPr lang="ru-RU" sz="3600" b="1" dirty="0" smtClean="0">
                <a:ln/>
                <a:solidFill>
                  <a:schemeClr val="accent3"/>
                </a:solidFill>
              </a:rPr>
              <a:t>?</a:t>
            </a:r>
            <a:endParaRPr lang="ru-RU" sz="36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4071934" y="285728"/>
            <a:ext cx="3071834" cy="3714776"/>
          </a:xfrm>
          <a:prstGeom prst="rect">
            <a:avLst/>
          </a:prstGeom>
          <a:solidFill>
            <a:srgbClr val="F418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Часть бюджета, при которой деньги поступают в семью?</a:t>
            </a:r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80" name="Стрелка вправо 179"/>
          <p:cNvSpPr/>
          <p:nvPr/>
        </p:nvSpPr>
        <p:spPr>
          <a:xfrm rot="5400000">
            <a:off x="2610600" y="675492"/>
            <a:ext cx="692656" cy="34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1" name="Прямоугольник 180"/>
          <p:cNvSpPr/>
          <p:nvPr/>
        </p:nvSpPr>
        <p:spPr>
          <a:xfrm>
            <a:off x="2643174" y="1357298"/>
            <a:ext cx="571504" cy="5715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2643174" y="1928802"/>
            <a:ext cx="571504" cy="5715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2643174" y="2500306"/>
            <a:ext cx="571504" cy="5715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2643174" y="3071810"/>
            <a:ext cx="571504" cy="5715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С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2643174" y="4214818"/>
            <a:ext cx="571504" cy="5715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Б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2643174" y="3643314"/>
            <a:ext cx="571504" cy="5715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2643174" y="4786322"/>
            <a:ext cx="571504" cy="5715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О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27" name="Picture 3" descr="C:\Documents and Settings\Алексей\Рабочий стол\8004th%20of%20July%20-%20Independence%20Day63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8572560" cy="6429420"/>
          </a:xfrm>
          <a:prstGeom prst="rect">
            <a:avLst/>
          </a:prstGeom>
          <a:noFill/>
        </p:spPr>
      </p:pic>
      <p:sp>
        <p:nvSpPr>
          <p:cNvPr id="125" name="TextBox 124"/>
          <p:cNvSpPr txBox="1"/>
          <p:nvPr/>
        </p:nvSpPr>
        <p:spPr>
          <a:xfrm>
            <a:off x="1714480" y="2928934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КОНЕЦ</a:t>
            </a:r>
            <a:endParaRPr lang="ru-RU" sz="6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6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5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30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3500"/>
                            </p:stCondLst>
                            <p:childTnLst>
                              <p:par>
                                <p:cTn id="1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8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500"/>
                            </p:stCondLst>
                            <p:childTnLst>
                              <p:par>
                                <p:cTn id="2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000"/>
                            </p:stCondLst>
                            <p:childTnLst>
                              <p:par>
                                <p:cTn id="2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000"/>
                            </p:stCondLst>
                            <p:childTnLst>
                              <p:par>
                                <p:cTn id="2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22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00"/>
                            </p:stCondLst>
                            <p:childTnLst>
                              <p:par>
                                <p:cTn id="2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000"/>
                            </p:stCondLst>
                            <p:childTnLst>
                              <p:par>
                                <p:cTn id="2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1500"/>
                            </p:stCondLst>
                            <p:childTnLst>
                              <p:par>
                                <p:cTn id="2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2000"/>
                            </p:stCondLst>
                            <p:childTnLst>
                              <p:par>
                                <p:cTn id="2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500"/>
                            </p:stCondLst>
                            <p:childTnLst>
                              <p:par>
                                <p:cTn id="2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2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1000"/>
                            </p:stCondLst>
                            <p:childTnLst>
                              <p:par>
                                <p:cTn id="2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1500"/>
                            </p:stCondLst>
                            <p:childTnLst>
                              <p:par>
                                <p:cTn id="2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2000"/>
                            </p:stCondLst>
                            <p:childTnLst>
                              <p:par>
                                <p:cTn id="2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500"/>
                            </p:stCondLst>
                            <p:childTnLst>
                              <p:par>
                                <p:cTn id="3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3000"/>
                            </p:stCondLst>
                            <p:childTnLst>
                              <p:par>
                                <p:cTn id="3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2" dur="1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4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500"/>
                            </p:stCondLst>
                            <p:childTnLst>
                              <p:par>
                                <p:cTn id="3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000"/>
                            </p:stCondLst>
                            <p:childTnLst>
                              <p:par>
                                <p:cTn id="3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4" fill="hold">
                            <p:stCondLst>
                              <p:cond delay="1500"/>
                            </p:stCondLst>
                            <p:childTnLst>
                              <p:par>
                                <p:cTn id="3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2000"/>
                            </p:stCondLst>
                            <p:childTnLst>
                              <p:par>
                                <p:cTn id="3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heel(4)">
                                      <p:cBhvr>
                                        <p:cTn id="355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2500"/>
                            </p:stCondLst>
                            <p:childTnLst>
                              <p:par>
                                <p:cTn id="3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3000"/>
                            </p:stCondLst>
                            <p:childTnLst>
                              <p:par>
                                <p:cTn id="3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3500"/>
                            </p:stCondLst>
                            <p:childTnLst>
                              <p:par>
                                <p:cTn id="3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1" fill="hold">
                            <p:stCondLst>
                              <p:cond delay="4000"/>
                            </p:stCondLst>
                            <p:childTnLst>
                              <p:par>
                                <p:cTn id="3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4500"/>
                            </p:stCondLst>
                            <p:childTnLst>
                              <p:par>
                                <p:cTn id="3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8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5500"/>
                            </p:stCondLst>
                            <p:childTnLst>
                              <p:par>
                                <p:cTn id="3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2" fill="hold">
                            <p:stCondLst>
                              <p:cond delay="4000"/>
                            </p:stCondLst>
                            <p:childTnLst>
                              <p:par>
                                <p:cTn id="40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-0.05327  C 0.081 -0.06526  0.102 -0.07192  0.124 -0.07192  C 0.149 -0.07192  0.169 -0.06526  0.183 -0.05327  L 0.25 0  E" pathEditMode="relative" ptsTypes="">
                                      <p:cBhvr>
                                        <p:cTn id="404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5" grpId="0" animBg="1"/>
      <p:bldP spid="36" grpId="0" animBg="1"/>
      <p:bldP spid="37" grpId="0" animBg="1"/>
      <p:bldP spid="56" grpId="0" animBg="1"/>
      <p:bldP spid="57" grpId="0" animBg="1"/>
      <p:bldP spid="57" grpId="1" animBg="1"/>
      <p:bldP spid="66" grpId="0" animBg="1"/>
      <p:bldP spid="67" grpId="0" animBg="1"/>
      <p:bldP spid="72" grpId="0" animBg="1"/>
      <p:bldP spid="73" grpId="0" animBg="1"/>
      <p:bldP spid="74" grpId="0" animBg="1"/>
      <p:bldP spid="7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89" grpId="1" animBg="1"/>
      <p:bldP spid="95" grpId="0" animBg="1"/>
      <p:bldP spid="96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7" grpId="1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1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25" grpId="0"/>
      <p:bldP spid="12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D:\ВИКТОРИЯ\ОПЫТ ПО ЭКОНОМИКЕ\модель бюджета\3[2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4714884"/>
            <a:ext cx="1627426" cy="16816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1285860"/>
            <a:ext cx="8062912" cy="1000132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500306"/>
            <a:ext cx="8062912" cy="207170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Заработная плата </a:t>
            </a:r>
          </a:p>
          <a:p>
            <a:pPr algn="l"/>
            <a:r>
              <a:rPr lang="ru-RU" dirty="0" smtClean="0"/>
              <a:t>                                                             Пенсия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r>
              <a:rPr lang="ru-RU" dirty="0" smtClean="0"/>
              <a:t>Стипендия                                     </a:t>
            </a:r>
          </a:p>
          <a:p>
            <a:pPr algn="l"/>
            <a:r>
              <a:rPr lang="ru-RU" dirty="0" smtClean="0"/>
              <a:t>                                                                      ?</a:t>
            </a:r>
            <a:endParaRPr lang="ru-RU" dirty="0"/>
          </a:p>
        </p:txBody>
      </p:sp>
      <p:pic>
        <p:nvPicPr>
          <p:cNvPr id="1026" name="Picture 2" descr="D:\ВИКТОРИЯ\ОПЫТ ПО ЭКОНОМИКЕ\модель бюджета\Baby%20Mama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1405186" cy="2109889"/>
          </a:xfrm>
          <a:prstGeom prst="rect">
            <a:avLst/>
          </a:prstGeom>
          <a:noFill/>
        </p:spPr>
      </p:pic>
      <p:pic>
        <p:nvPicPr>
          <p:cNvPr id="1028" name="Picture 4" descr="D:\ВИКТОРИЯ\ОПЫТ ПО ЭКОНОМИКЕ\модель бюджета\p_21302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500570"/>
            <a:ext cx="2444750" cy="1833562"/>
          </a:xfrm>
          <a:prstGeom prst="rect">
            <a:avLst/>
          </a:prstGeom>
          <a:noFill/>
        </p:spPr>
      </p:pic>
      <p:pic>
        <p:nvPicPr>
          <p:cNvPr id="1029" name="Picture 5" descr="D:\ВИКТОРИЯ\ОПЫТ ПО ЭКОНОМИКЕ\дети и деньги картинки\2303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572008"/>
            <a:ext cx="3000396" cy="1981774"/>
          </a:xfrm>
          <a:prstGeom prst="rect">
            <a:avLst/>
          </a:prstGeom>
          <a:noFill/>
        </p:spPr>
      </p:pic>
      <p:pic>
        <p:nvPicPr>
          <p:cNvPr id="1030" name="Picture 6" descr="D:\ВИКТОРИЯ\ОПЫТ ПО ЭКОНОМИКЕ\модель бюджета\papa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71671" y="357166"/>
            <a:ext cx="1428760" cy="2071702"/>
          </a:xfrm>
          <a:prstGeom prst="rect">
            <a:avLst/>
          </a:prstGeom>
          <a:noFill/>
        </p:spPr>
      </p:pic>
      <p:pic>
        <p:nvPicPr>
          <p:cNvPr id="1031" name="Picture 7" descr="mama3[1]"/>
          <p:cNvPicPr>
            <a:picLocks noChangeAspect="1" noChangeArrowheads="1"/>
          </p:cNvPicPr>
          <p:nvPr/>
        </p:nvPicPr>
        <p:blipFill>
          <a:blip r:embed="rId7"/>
          <a:srcRect t="9100" r="7362" b="14053"/>
          <a:stretch>
            <a:fillRect/>
          </a:stretch>
        </p:blipFill>
        <p:spPr bwMode="auto">
          <a:xfrm>
            <a:off x="5643570" y="428604"/>
            <a:ext cx="1614171" cy="203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kirilin_dedushka[1]"/>
          <p:cNvPicPr>
            <a:picLocks noChangeAspect="1" noChangeArrowheads="1"/>
          </p:cNvPicPr>
          <p:nvPr/>
        </p:nvPicPr>
        <p:blipFill>
          <a:blip r:embed="rId8"/>
          <a:srcRect l="17621" r="19572"/>
          <a:stretch>
            <a:fillRect/>
          </a:stretch>
        </p:blipFill>
        <p:spPr bwMode="auto">
          <a:xfrm>
            <a:off x="7286644" y="428604"/>
            <a:ext cx="164593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Овал 11"/>
          <p:cNvSpPr/>
          <p:nvPr/>
        </p:nvSpPr>
        <p:spPr>
          <a:xfrm>
            <a:off x="2857488" y="2786058"/>
            <a:ext cx="3500462" cy="18573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Доходы семьи 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28860" y="285728"/>
            <a:ext cx="4429156" cy="17145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ctr"/>
            <a:r>
              <a:rPr lang="ru-RU" sz="44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Расходы</a:t>
            </a:r>
          </a:p>
          <a:p>
            <a:pPr algn="ctr"/>
            <a:endParaRPr lang="ru-RU" dirty="0">
              <a:ln>
                <a:solidFill>
                  <a:srgbClr val="0070C0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94058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8432586">
            <a:off x="2468755" y="2235087"/>
            <a:ext cx="1359559" cy="476317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3060647">
            <a:off x="5576602" y="2297416"/>
            <a:ext cx="1359559" cy="476317"/>
          </a:xfrm>
          <a:prstGeom prst="rightArrow">
            <a:avLst/>
          </a:prstGeom>
          <a:solidFill>
            <a:srgbClr val="00B0F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42910" y="3214686"/>
            <a:ext cx="3857652" cy="178595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Основные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929190" y="3214686"/>
            <a:ext cx="3857652" cy="1928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Неосновные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2071670" y="214290"/>
            <a:ext cx="5000660" cy="14287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Основные расходы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D:\ВИКТОРИЯ\ОПЫТ ПО ЭКОНОМИКЕ\модель бюджета\165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2804123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D:\ВИКТОРИЯ\ОПЫТ ПО ЭКОНОМИКЕ\модель бюджета\145223m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857364"/>
            <a:ext cx="2500330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D:\ВИКТОРИЯ\ОПЫТ ПО ЭКОНОМИКЕ\модель бюджета\336760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214818"/>
            <a:ext cx="2786082" cy="1910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D:\ВИКТОРИЯ\ОПЫТ ПО ЭКОНОМИКЕ\модель бюджета\collaj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2428868"/>
            <a:ext cx="3000396" cy="2505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D:\ВИКТОРИЯ\ОПЫТ ПО ЭКОНОМИКЕ\модель бюджета\lekarstva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4429132"/>
            <a:ext cx="2571736" cy="1931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00166" y="285728"/>
            <a:ext cx="6357982" cy="10715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Неосновные расходы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D:\ВИКТОРИЯ\ОПЫТ ПО ЭКОНОМИКЕ\модель бюджета\1181804788_sportag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2447908" cy="1835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D:\ВИКТОРИЯ\ОПЫТ ПО ЭКОНОМИКЕ\модель бюджета\b6fc92d6dbcb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714620"/>
            <a:ext cx="2666992" cy="2000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D:\ВИКТОРИЯ\ОПЫТ ПО ЭКОНОМИКЕ\модель бюджета\park3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143380"/>
            <a:ext cx="2761838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286380" y="928670"/>
            <a:ext cx="3357586" cy="17145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Расходы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семьи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7158" y="714356"/>
            <a:ext cx="3500462" cy="18573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Доходы семьи 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2571736" y="4000504"/>
            <a:ext cx="3643338" cy="2428892"/>
          </a:xfrm>
          <a:prstGeom prst="bevel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Бюджет семьи</a:t>
            </a:r>
            <a:endParaRPr lang="ru-RU" sz="3200" b="1" dirty="0"/>
          </a:p>
        </p:txBody>
      </p:sp>
      <p:sp>
        <p:nvSpPr>
          <p:cNvPr id="16" name="Плюс 15"/>
          <p:cNvSpPr/>
          <p:nvPr/>
        </p:nvSpPr>
        <p:spPr>
          <a:xfrm>
            <a:off x="4071934" y="1357298"/>
            <a:ext cx="914400" cy="914400"/>
          </a:xfrm>
          <a:prstGeom prst="mathPlus">
            <a:avLst/>
          </a:prstGeom>
          <a:solidFill>
            <a:srgbClr val="00206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113915">
            <a:off x="3015105" y="2551504"/>
            <a:ext cx="484632" cy="1465220"/>
          </a:xfrm>
          <a:prstGeom prst="downArrow">
            <a:avLst/>
          </a:prstGeom>
          <a:solidFill>
            <a:srgbClr val="F418D5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2658773">
            <a:off x="5353358" y="2548735"/>
            <a:ext cx="484632" cy="1465220"/>
          </a:xfrm>
          <a:prstGeom prst="downArrow">
            <a:avLst/>
          </a:prstGeom>
          <a:solidFill>
            <a:srgbClr val="F418D5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428604"/>
            <a:ext cx="77152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2671A"/>
                </a:solidFill>
              </a:rPr>
              <a:t>Давай поиграем?</a:t>
            </a:r>
            <a:endParaRPr lang="ru-RU" sz="4400" b="1" dirty="0">
              <a:solidFill>
                <a:srgbClr val="F2671A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14423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К какому виду расходов относятся эти картинки?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D:\ВИКТОРИЯ\ОПЫТ ПО ЭКОНОМИКЕ\модель бюджета\47981_m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214818"/>
            <a:ext cx="3143272" cy="2376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D:\ВИКТОРИЯ\ОПЫТ ПО ЭКОНОМИКЕ\модель бюджета\h_4imlwMaK2IF9o03qGkJeXAZzSVdvUjWf_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643050"/>
            <a:ext cx="3071834" cy="2256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D:\ВИКТОРИЯ\ОПЫТ ПО ЭКОНОМИКЕ\модель бюджета\hh_vitrina_publ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714488"/>
            <a:ext cx="3631194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Овал 6"/>
          <p:cNvSpPr/>
          <p:nvPr/>
        </p:nvSpPr>
        <p:spPr>
          <a:xfrm>
            <a:off x="2214546" y="3071810"/>
            <a:ext cx="3857652" cy="178595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Основные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85729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К?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147" name="Picture 3" descr="D:\ВИКТОРИЯ\ОПЫТ ПО ЭКОНОМИКЕ\модель бюджета\computer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714620"/>
            <a:ext cx="3063365" cy="21720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D:\ВИКТОРИЯ\ОПЫТ ПО ЭКОНОМИКЕ\модель бюджета\1181804788_sportag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785794"/>
            <a:ext cx="3233726" cy="2425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50" name="Picture 6" descr="D:\ВИКТОРИЯ\ОПЫТ ПО ЭКОНОМИКЕ\модель бюджета\46667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86256"/>
            <a:ext cx="2786082" cy="2257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Овал 5"/>
          <p:cNvSpPr/>
          <p:nvPr/>
        </p:nvSpPr>
        <p:spPr>
          <a:xfrm>
            <a:off x="500034" y="642918"/>
            <a:ext cx="3857652" cy="19288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Неосновные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00042"/>
            <a:ext cx="8858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Какая картинка не относится к основным расходам?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D:\ВИКТОРИЯ\ОПЫТ ПО ЭКОНОМИКЕ\модель бюджета\news-16Za4KVkmz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2714644" cy="2426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D:\ВИКТОРИЯ\ОПЫТ ПО ЭКОНОМИКЕ\модель бюджета\46667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857496"/>
            <a:ext cx="2733619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D:\ВИКТОРИЯ\ОПЫТ ПО ЭКОНОМИКЕ\модель бюджета\88283_38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214818"/>
            <a:ext cx="2809882" cy="2309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3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</TotalTime>
  <Words>189</Words>
  <Application>Microsoft Office PowerPoint</Application>
  <PresentationFormat>Экран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Презентация  «Семейный бюджет»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Кроссворд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</dc:title>
  <dc:creator>Алексей</dc:creator>
  <cp:lastModifiedBy>Алексей</cp:lastModifiedBy>
  <cp:revision>36</cp:revision>
  <dcterms:created xsi:type="dcterms:W3CDTF">2010-11-22T17:37:51Z</dcterms:created>
  <dcterms:modified xsi:type="dcterms:W3CDTF">2010-11-24T16:40:34Z</dcterms:modified>
</cp:coreProperties>
</file>