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6" r:id="rId20"/>
    <p:sldId id="281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4" autoAdjust="0"/>
    <p:restoredTop sz="94660"/>
  </p:normalViewPr>
  <p:slideViewPr>
    <p:cSldViewPr>
      <p:cViewPr>
        <p:scale>
          <a:sx n="71" d="100"/>
          <a:sy n="71" d="100"/>
        </p:scale>
        <p:origin x="-480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322AABF-CF83-4A96-B302-62A8DAD219D3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710BE50-E377-471D-BB10-0797EC58B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AABF-CF83-4A96-B302-62A8DAD219D3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0BE50-E377-471D-BB10-0797EC58B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AABF-CF83-4A96-B302-62A8DAD219D3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0BE50-E377-471D-BB10-0797EC58B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322AABF-CF83-4A96-B302-62A8DAD219D3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0BE50-E377-471D-BB10-0797EC58B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322AABF-CF83-4A96-B302-62A8DAD219D3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710BE50-E377-471D-BB10-0797EC58B2D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322AABF-CF83-4A96-B302-62A8DAD219D3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710BE50-E377-471D-BB10-0797EC58B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322AABF-CF83-4A96-B302-62A8DAD219D3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710BE50-E377-471D-BB10-0797EC58B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AABF-CF83-4A96-B302-62A8DAD219D3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0BE50-E377-471D-BB10-0797EC58B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322AABF-CF83-4A96-B302-62A8DAD219D3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710BE50-E377-471D-BB10-0797EC58B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322AABF-CF83-4A96-B302-62A8DAD219D3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710BE50-E377-471D-BB10-0797EC58B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322AABF-CF83-4A96-B302-62A8DAD219D3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710BE50-E377-471D-BB10-0797EC58B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322AABF-CF83-4A96-B302-62A8DAD219D3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710BE50-E377-471D-BB10-0797EC58B2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229600" cy="905272"/>
          </a:xfrm>
        </p:spPr>
        <p:txBody>
          <a:bodyPr>
            <a:normAutofit/>
          </a:bodyPr>
          <a:lstStyle/>
          <a:p>
            <a:r>
              <a:rPr lang="ru-RU" dirty="0" smtClean="0"/>
              <a:t>МБДОУ - детский сад №65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1628800"/>
            <a:ext cx="4716016" cy="5904656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Учитель-логопед</a:t>
            </a:r>
          </a:p>
          <a:p>
            <a:r>
              <a:rPr lang="ru-RU" dirty="0" smtClean="0"/>
              <a:t>  </a:t>
            </a:r>
            <a:r>
              <a:rPr lang="en-US" dirty="0" smtClean="0"/>
              <a:t>II</a:t>
            </a:r>
            <a:r>
              <a:rPr lang="ru-RU" dirty="0" smtClean="0"/>
              <a:t>- квалификационной категории       </a:t>
            </a:r>
          </a:p>
          <a:p>
            <a:r>
              <a:rPr lang="ru-RU" dirty="0" err="1" smtClean="0"/>
              <a:t>Унчикова</a:t>
            </a:r>
            <a:r>
              <a:rPr lang="ru-RU" dirty="0" smtClean="0"/>
              <a:t> Инна Николаевна</a:t>
            </a:r>
            <a:endParaRPr lang="ru-RU" dirty="0"/>
          </a:p>
        </p:txBody>
      </p:sp>
      <p:pic>
        <p:nvPicPr>
          <p:cNvPr id="5" name="Рисунок 4" descr="IMG_28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0002" y="1340768"/>
            <a:ext cx="3955534" cy="432048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ru-RU" sz="105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8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Консультирование и оказание практической помощи</a:t>
            </a:r>
          </a:p>
          <a:p>
            <a:pPr algn="ctr">
              <a:buNone/>
            </a:pPr>
            <a:r>
              <a:rPr lang="ru-RU" sz="8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педагогам МБДОУ детский сад №65</a:t>
            </a:r>
          </a:p>
          <a:p>
            <a:pPr>
              <a:buNone/>
            </a:pPr>
            <a:endParaRPr lang="ru-RU" sz="1400" dirty="0" smtClean="0"/>
          </a:p>
          <a:p>
            <a:pPr>
              <a:buFont typeface="Wingdings" pitchFamily="2" charset="2"/>
              <a:buChar char="v"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Консультация-практикум «Дидактические игры по формированию звуковой культуры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речи» - гр. №4</a:t>
            </a:r>
          </a:p>
          <a:p>
            <a:pPr>
              <a:buFont typeface="Wingdings" pitchFamily="2" charset="2"/>
              <a:buChar char="v"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Оказание практической помощи в подборке речевого материала для консультаций с 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родителями – гр. №3</a:t>
            </a:r>
          </a:p>
          <a:p>
            <a:pPr>
              <a:buFont typeface="Wingdings" pitchFamily="2" charset="2"/>
              <a:buChar char="v"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Консультация «Развитие речи у детей 5-6 лет» - гр. №10,12</a:t>
            </a:r>
          </a:p>
          <a:p>
            <a:pPr>
              <a:buFont typeface="Wingdings" pitchFamily="2" charset="2"/>
              <a:buChar char="v"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Консультация-практикум «Дидактические игры и упражнения на развитие речевого 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дыхания мелкой моторики рук» - гр. №11 </a:t>
            </a:r>
          </a:p>
          <a:p>
            <a:pPr>
              <a:buFont typeface="Wingdings" pitchFamily="2" charset="2"/>
              <a:buChar char="v"/>
            </a:pPr>
            <a:endParaRPr lang="ru-RU" sz="5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Оказание практической помощи в подборке наглядного пособия «Логопедическая 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грамматика» для работы с родителями - гр. №3</a:t>
            </a:r>
          </a:p>
          <a:p>
            <a:pPr>
              <a:buFont typeface="Wingdings" pitchFamily="2" charset="2"/>
              <a:buChar char="v"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Консультация «Зачем нужна артикуляционная гимнастика» - гр. №10</a:t>
            </a:r>
          </a:p>
          <a:p>
            <a:pPr>
              <a:buFont typeface="Wingdings" pitchFamily="2" charset="2"/>
              <a:buChar char="v"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Консультация «Виды трудностей при обучении чтению и их  возможные причины» - 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гр. №8,9,11</a:t>
            </a:r>
          </a:p>
          <a:p>
            <a:pPr>
              <a:buFont typeface="Wingdings" pitchFamily="2" charset="2"/>
              <a:buChar char="v"/>
            </a:pPr>
            <a:endParaRPr lang="ru-RU" sz="5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Консультация «Развитие речи ребёнка пятого года жизни» - гр.№6,14</a:t>
            </a:r>
          </a:p>
          <a:p>
            <a:pPr>
              <a:buFont typeface="Wingdings" pitchFamily="2" charset="2"/>
              <a:buChar char="v"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Консультация-практикум «Комплекс для свистящих» - гр.№10</a:t>
            </a:r>
          </a:p>
          <a:p>
            <a:pPr>
              <a:buFont typeface="Wingdings" pitchFamily="2" charset="2"/>
              <a:buChar char="v"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Консультации «Универсальные задания», «Давайте поиграем», «Готовимся к школе» - 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гр.№8,9,11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Консультация «Зачем нужен логопед» - гр. №3</a:t>
            </a:r>
          </a:p>
          <a:p>
            <a:pPr>
              <a:buFont typeface="Wingdings" pitchFamily="2" charset="2"/>
              <a:buChar char="v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Консультация «Учите ребёнка говорить выразительно» - гр. №8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Оказание практической помощи в подборке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лексико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- грамматических упражнений для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занятий. - гр.№3</a:t>
            </a:r>
          </a:p>
          <a:p>
            <a:pPr>
              <a:buFont typeface="Wingdings" pitchFamily="2" charset="2"/>
              <a:buChar char="v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Консультация-практикум «Игры с буквами» - гр. №8,9,11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Практикум «Игры для формирования грамматического строя речи: Посчитай 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предметы» - гр. №9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Консультация «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Леворукий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ребёнок» - гр. №3</a:t>
            </a:r>
          </a:p>
          <a:p>
            <a:pPr>
              <a:buFont typeface="Wingdings" pitchFamily="2" charset="2"/>
              <a:buChar char="v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Консультация-практикум «Игры для развития ориентировки в пространстве» - 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гр.№8,9,11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Практикум по применению детьми приставочных глаголов в связной речи через 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наглядное пособие «Зоопарк» - гр. №8,9,11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Май месяц 2012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Беседа об обследовании детей, имеющих нарушения в речевом развитии.</a:t>
            </a:r>
          </a:p>
          <a:p>
            <a:pPr>
              <a:buFont typeface="Wingdings" pitchFamily="2" charset="2"/>
              <a:buChar char="v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Рекомендации по заполнению педагогических характеристик на данную категорию 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воспитанников. - гр. №3,6,7,14,10,12 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454808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ОБОБЩАЛА И РАСПРОСТРАНЯЛА ОПЫТ РАБОТЫ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 методическом объединении – логопедов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ТЕМА: «Использование дидактических игр и упражнений в </a:t>
            </a:r>
            <a:r>
              <a:rPr lang="ru-RU" sz="1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sz="1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развивающей работе по преодолению нарушений слоговой структуры слова у дошкольников с ОНР».</a:t>
            </a:r>
          </a:p>
          <a:p>
            <a:pPr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етод. объединени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132856"/>
            <a:ext cx="5904656" cy="4428492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14482"/>
            <a:ext cx="9144000" cy="1392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ПРЕДСТАВЛЯЛА МЕТОДИЧЕСКУЮ ИДЕЮ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4-ой Муниципальной ярмарке методических идей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 «Азбука и я – неразлучные друзья».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ярмарка мет.иде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484784"/>
            <a:ext cx="6732240" cy="504918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404664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ПОКАЗЫВАЛА МАСТЕР - КЛАСС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10-м фестивале методического творчества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 Индивидуальная работа с детьми старшего дошкольного возраста по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автоматизации звука [Л] в словах через наглядное пособие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фестива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772816"/>
            <a:ext cx="6396202" cy="4797152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255713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ПРИНИМАЛА УЧАСТИЕ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обучающем семинаре авторизованного учебного центра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«Твой курс: основы компьютерной грамотности»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 «Основы безопасного поведения в сети Интернет для детей и взрослых»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емин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700808"/>
            <a:ext cx="6432714" cy="4824536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640"/>
            <a:ext cx="91440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Конкурс «Буква - ёлочная игрушка».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479724" y="1219133"/>
            <a:ext cx="7915975" cy="5184949"/>
            <a:chOff x="479724" y="1219133"/>
            <a:chExt cx="7915975" cy="5184949"/>
          </a:xfrm>
        </p:grpSpPr>
        <p:pic>
          <p:nvPicPr>
            <p:cNvPr id="6" name="Рисунок 5" descr="IMG_3144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21335873">
              <a:off x="3332674" y="1219133"/>
              <a:ext cx="2592288" cy="3456384"/>
            </a:xfrm>
            <a:prstGeom prst="rect">
              <a:avLst/>
            </a:prstGeom>
          </p:spPr>
        </p:pic>
        <p:pic>
          <p:nvPicPr>
            <p:cNvPr id="7" name="Рисунок 6" descr="IMG_3150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21105294">
              <a:off x="479724" y="4072973"/>
              <a:ext cx="2119326" cy="2331109"/>
            </a:xfrm>
            <a:prstGeom prst="rect">
              <a:avLst/>
            </a:prstGeom>
          </p:spPr>
        </p:pic>
        <p:pic>
          <p:nvPicPr>
            <p:cNvPr id="8" name="Рисунок 7" descr="IMG_315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20695579">
              <a:off x="5789444" y="4382337"/>
              <a:ext cx="2606255" cy="1954691"/>
            </a:xfrm>
            <a:prstGeom prst="rect">
              <a:avLst/>
            </a:prstGeom>
          </p:spPr>
        </p:pic>
      </p:grpSp>
      <p:pic>
        <p:nvPicPr>
          <p:cNvPr id="11" name="Рисунок 10" descr="IMG_31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633317">
            <a:off x="6177627" y="1114066"/>
            <a:ext cx="2692069" cy="2019052"/>
          </a:xfrm>
          <a:prstGeom prst="rect">
            <a:avLst/>
          </a:prstGeom>
        </p:spPr>
      </p:pic>
      <p:pic>
        <p:nvPicPr>
          <p:cNvPr id="9" name="Рисунок 8" descr="IMG_314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666672">
            <a:off x="757341" y="990056"/>
            <a:ext cx="1828560" cy="2438080"/>
          </a:xfrm>
          <a:prstGeom prst="rect">
            <a:avLst/>
          </a:prstGeo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26616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 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СОБРАНИЕ – КОНСИЛИУМ</a:t>
            </a:r>
          </a:p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 2-й младшей группе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ТЕМА: «Проблемы здоровья и речевого развития»</a:t>
            </a:r>
          </a:p>
          <a:p>
            <a:pPr algn="ctr">
              <a:buNone/>
            </a:pPr>
            <a:endParaRPr lang="ru-RU" sz="2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0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844824"/>
            <a:ext cx="6310797" cy="4113287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18864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ЗНАЧИМЫЕ СОБЫТИЯ В ПРОФЕССИОНАЛЬНОЙ ДЕЯТЕЛЬНОСТИ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3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908720"/>
            <a:ext cx="4143445" cy="5729207"/>
          </a:xfrm>
          <a:prstGeom prst="rect">
            <a:avLst/>
          </a:prstGeom>
        </p:spPr>
      </p:pic>
      <p:pic>
        <p:nvPicPr>
          <p:cNvPr id="4" name="Рисунок 3" descr="img0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0428" y="908720"/>
            <a:ext cx="3999819" cy="568863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0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484784"/>
            <a:ext cx="6309500" cy="4436367"/>
          </a:xfrm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260648"/>
            <a:ext cx="914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ПОВЫШЕНИЕ</a:t>
            </a:r>
            <a:r>
              <a:rPr kumimoji="0" lang="ru-RU" sz="2200" b="1" i="1" u="none" strike="noStrike" cap="none" normalizeH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КВАЛИФИКАЦИИ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19268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ОСНОВНЫЕ ИСТОЧНИКИ МЕТОДИЧЕСКОЙ ЛИТЕРАТУРЫ,</a:t>
            </a:r>
          </a:p>
          <a:p>
            <a:pPr algn="ctr">
              <a:buNone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по которым осуществлялась </a:t>
            </a:r>
            <a:r>
              <a:rPr lang="ru-RU" sz="3300" b="1" i="1" dirty="0" err="1" smtClean="0">
                <a:latin typeface="Times New Roman" pitchFamily="18" charset="0"/>
                <a:cs typeface="Times New Roman" pitchFamily="18" charset="0"/>
              </a:rPr>
              <a:t>коррекционно-логопедическя</a:t>
            </a: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 работа:</a:t>
            </a:r>
          </a:p>
          <a:p>
            <a:pPr algn="ctr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Филичева Т.Б., Чиркина Г.В.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Программа обучения и воспитания детей с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фонетико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фонематическим недоразвитием речи (старшая группа детского сада. – М.: МГОПИ, </a:t>
            </a:r>
          </a:p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1993.</a:t>
            </a:r>
          </a:p>
          <a:p>
            <a:pPr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программу включены следующие методики:</a:t>
            </a:r>
          </a:p>
          <a:p>
            <a:pPr lvl="0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Ткаченко Т.А.,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Если дошкольник плохо говорит. – М.: «Издательство ГНОМ и Д», 2005.</a:t>
            </a:r>
          </a:p>
          <a:p>
            <a:pPr lvl="0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Каше Г. А.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Исправление недостатков речи у дошкольников – М.: «Просвещение» 1971.</a:t>
            </a:r>
          </a:p>
          <a:p>
            <a:pPr lvl="0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Фомичёва М.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Ф., Воспитание у детей правильного произношения. 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М.: «</a:t>
            </a:r>
            <a:r>
              <a:rPr lang="en-US" sz="3300" dirty="0" err="1" smtClean="0">
                <a:latin typeface="Times New Roman" pitchFamily="18" charset="0"/>
                <a:cs typeface="Times New Roman" pitchFamily="18" charset="0"/>
              </a:rPr>
              <a:t>Просвещение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1989.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3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3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АВТОРСКИЕ РАЗРАБОТКИ,</a:t>
            </a:r>
          </a:p>
          <a:p>
            <a:pPr algn="ctr">
              <a:buNone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которые позволяют систематизировать работу по коррекции звукопроизношения:</a:t>
            </a: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Граб Л.М. Шибаева Л.В.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«Индивидуальное планирование коррекции речевых </a:t>
            </a:r>
          </a:p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нарушений у детей дошкольного возраста»</a:t>
            </a:r>
          </a:p>
          <a:p>
            <a:pPr lvl="0">
              <a:buNone/>
            </a:pPr>
            <a:r>
              <a:rPr lang="ru-RU" sz="3300" i="1" dirty="0" smtClean="0">
                <a:latin typeface="Times New Roman" pitchFamily="18" charset="0"/>
                <a:cs typeface="Times New Roman" pitchFamily="18" charset="0"/>
              </a:rPr>
              <a:t>Мезенцева М.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«Логопедия в картинках»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188640"/>
            <a:ext cx="914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Отчёт эффективности логопедической работы за 2011-2012 г.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езымян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28800"/>
            <a:ext cx="9144000" cy="388843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67544" y="2924944"/>
            <a:ext cx="816640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4800" b="1" i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kumimoji="0" lang="ru-RU" sz="4800" b="0" i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8640960" cy="12172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endParaRPr lang="ru-RU" sz="49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7200" b="1" i="1" u="sng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Коррекционно-развивающая</a:t>
            </a:r>
            <a:r>
              <a:rPr lang="ru-RU" sz="7200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абота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направленная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предупреждение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компенсацию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коррекцию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отклонений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речевом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7200" dirty="0" err="1" smtClean="0">
                <a:latin typeface="Times New Roman" pitchFamily="18" charset="0"/>
                <a:cs typeface="Times New Roman" pitchFamily="18" charset="0"/>
              </a:rPr>
              <a:t>развитии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7200" b="1" i="1" u="sng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Игровая</a:t>
            </a:r>
            <a:r>
              <a:rPr lang="en-US" sz="7200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7200" b="1" i="1" u="sng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Игра - своеобразное «индивидуальное продолжение» обучения и развития ребенка в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увлекательной, понятной, близкой его  природе деятельности. Посредством игровой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деятельности формируются практические навыки по применению полученных знаний.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Использование игр на занятии не только способствует лучшему усвоению программного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материала, но и развитию логического мышления, речи, наблюдательности, внимания и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интереса к занятию.</a:t>
            </a: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7200" b="1" i="1" u="sng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Проблемное</a:t>
            </a:r>
            <a:r>
              <a:rPr lang="en-US" sz="7200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b="1" i="1" u="sng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обучение</a:t>
            </a:r>
            <a:r>
              <a:rPr lang="en-US" sz="7200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7200" b="1" i="1" u="sng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Проблемное обучение - система методов и средств, обеспечивающих возможности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творческого участия воспитанников в процессе освоения новых знаний, формирование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познавательных интересов и творческого мышления. Средством управления мышления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становятся проблемные вопросы, которые указывают на существо учебной проблемы и на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область поиска неизвестного знания. Модель организации учебного процесса при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проблемно-поисковом подходе называется «обучением через открытие».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4868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которые обеспечивают комфортные, бесконфликтные и безопасные условия развития личности ребёнка, реализацию его природного потенциала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88640"/>
            <a:ext cx="518417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i="1" dirty="0" smtClean="0">
                <a:solidFill>
                  <a:schemeClr val="accent1"/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ПЕДАГОГИЧЕСКИЕ ТЕХНОЛОГИИ,</a:t>
            </a:r>
            <a:endParaRPr lang="ru-RU" sz="2200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5292080"/>
          </a:xfrm>
        </p:spPr>
        <p:txBody>
          <a:bodyPr>
            <a:normAutofit fontScale="40000" lnSpcReduction="20000"/>
          </a:bodyPr>
          <a:lstStyle/>
          <a:p>
            <a:pPr lvl="0">
              <a:buNone/>
            </a:pPr>
            <a:r>
              <a:rPr lang="ru-RU" sz="4500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Компьютерная</a:t>
            </a:r>
            <a:r>
              <a:rPr lang="ru-RU" sz="4500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Цель компьютерной технологии – повышение интереса к обучению, его </a:t>
            </a: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эффективности,  всестороннее развитие ребёнка.  Применяется на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коррекциооно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логопедических занятиях в виде презентации, как наглядно-дидактический </a:t>
            </a: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материал.</a:t>
            </a:r>
          </a:p>
          <a:p>
            <a:pPr lvl="0">
              <a:buNone/>
            </a:pP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4500" b="1" i="1" u="sng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Технология</a:t>
            </a:r>
            <a:r>
              <a:rPr lang="en-US" sz="4500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500" b="1" i="1" u="sng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сотрудничества</a:t>
            </a:r>
            <a:r>
              <a:rPr lang="en-US" sz="4500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500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500" b="1" u="sng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Совместно с детьми вырабатывают цели, содержание занятия, дают оценки,</a:t>
            </a: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находясь в состоянии сотрудничества, сотворчества. </a:t>
            </a:r>
          </a:p>
          <a:p>
            <a:pPr>
              <a:buNone/>
            </a:pP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4500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Личностно-ориентированная технология,</a:t>
            </a: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которая направлена  на разностороннее, свободное и творческое развитие </a:t>
            </a: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</a:p>
          <a:p>
            <a:pPr>
              <a:buNone/>
            </a:pP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4500" b="1" i="1" u="sng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Технологию</a:t>
            </a:r>
            <a:r>
              <a:rPr lang="en-US" sz="4500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500" b="1" i="1" u="sng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консультативного</a:t>
            </a:r>
            <a:r>
              <a:rPr lang="en-US" sz="4500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500" b="1" i="1" u="sng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сопровождения</a:t>
            </a:r>
            <a:r>
              <a:rPr lang="en-US" sz="4500" b="1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500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500" b="1" u="sng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Благодаря освоению этой технологии удаётся осуществлять постоянное </a:t>
            </a: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консультативное взаимодействие с воспитателями и родителями. </a:t>
            </a:r>
          </a:p>
          <a:p>
            <a:endParaRPr lang="ru-RU" sz="45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52534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ЗДОРОВЬЕСБЕРЕГАЮЩИЕ  ТЕХНОЛОГИИ</a:t>
            </a:r>
            <a:endParaRPr lang="ru-RU" sz="2800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1.Технологии сохранения и стимулирования здоровья</a:t>
            </a:r>
            <a:endParaRPr lang="ru-RU" sz="24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– восстановление дыхания, развитие диафрагмы.</a:t>
            </a:r>
          </a:p>
          <a:p>
            <a:pPr lvl="0">
              <a:buNone/>
            </a:pP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Динамические паузы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– укрепление здоровья.</a:t>
            </a:r>
          </a:p>
          <a:p>
            <a:pPr lvl="0">
              <a:buNone/>
            </a:pP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Игры, которые лечат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– развитие мелкой моторики и тактильно-мышечной</a:t>
            </a:r>
          </a:p>
          <a:p>
            <a:pPr lvl="0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чувствительности, влияет на развитие центра речи в головном мозге, формирует</a:t>
            </a:r>
          </a:p>
          <a:p>
            <a:pPr lvl="0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произвольное внимание.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Коррекционные технологии</a:t>
            </a:r>
            <a:endParaRPr lang="ru-RU" sz="24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Гимнастика для глаз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– повышает работоспособность, развитие зрительного</a:t>
            </a:r>
          </a:p>
          <a:p>
            <a:pPr lvl="0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восприятия, снимает зрительное утомление.</a:t>
            </a:r>
          </a:p>
          <a:p>
            <a:pPr lvl="0">
              <a:buNone/>
            </a:pP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– способствует развитию активности  </a:t>
            </a:r>
          </a:p>
          <a:p>
            <a:pPr lvl="0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артикуляционного аппарата.</a:t>
            </a:r>
          </a:p>
          <a:p>
            <a:pPr lvl="0">
              <a:buNone/>
            </a:pP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Пальчиковая гимнастика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– развитие мелкой моторики рук.</a:t>
            </a:r>
          </a:p>
          <a:p>
            <a:pPr lvl="0">
              <a:buNone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1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Подгрупповой метод обучения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способствует формированию коммуникативных </a:t>
            </a:r>
          </a:p>
          <a:p>
            <a:pPr lvl="0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компетенций у детей.</a:t>
            </a:r>
          </a:p>
          <a:p>
            <a:pPr lvl="0">
              <a:buNone/>
            </a:pPr>
            <a:r>
              <a:rPr lang="ru-RU" sz="21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Дифференцирование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позволяет работать с детьми, учитывая их индивидуальные 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особенности.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2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самообразованию</a:t>
            </a:r>
            <a:r>
              <a:rPr lang="en-US" sz="2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0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Коррекция</a:t>
            </a:r>
            <a:r>
              <a:rPr lang="en-US" sz="20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нарушений</a:t>
            </a:r>
            <a:r>
              <a:rPr lang="en-US" sz="20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слоговой</a:t>
            </a:r>
            <a:r>
              <a:rPr lang="en-US" sz="20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структуры</a:t>
            </a:r>
            <a:r>
              <a:rPr lang="en-US" sz="20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слова</a:t>
            </a:r>
            <a:r>
              <a:rPr lang="en-US" sz="20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i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дошкольников</a:t>
            </a:r>
            <a:r>
              <a:rPr lang="en-US" sz="20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19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Подобрать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упражнения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способствующие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формированию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слоговой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структуры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слова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Анализ работы по преодолению нарушений слоговой структуры слова у дошкольников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показывает, что наиболее эффективные результаты достигаются при проведении 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подготовительной работы, которая подготавливает ребёнка к усвоению ритмической 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структуры слов родного языка.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  С этой целью подобрала материал в виде дидактических упражнений:</a:t>
            </a:r>
          </a:p>
          <a:p>
            <a:pPr lvl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9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«Прослушай и прохлопай ритмические рисунки»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 - воспроизведение определённого </a:t>
            </a:r>
          </a:p>
          <a:p>
            <a:pPr lvl="0"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ритма по образцу логопеда, по заданному рисунку. 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9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«Вышиваем крестиком»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изображение на листе бумаги большим крестиком сильный 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хлопок, а маленьким – слабый.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9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«Найди схему (рисунок)»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- узнавание ритма и соотнесение его с определённым 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ритмическим рисунком.   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Такая работа облегчает детям артикуляционные переключения и предотвращает  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пропуски и замены слогов.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  Коррекционная работа проводится на вербальном материале и состоит из нескольких 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уровней. Особое значение на каждом уровне отводится работе анализаторов, причём не </a:t>
            </a:r>
          </a:p>
          <a:p>
            <a:pPr>
              <a:buNone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только речевого,  но также слухового, зрительного и тактильного.</a:t>
            </a: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332656"/>
            <a:ext cx="9144000" cy="585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Уровень гласных звуков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Детям предлагаются следующие дидактические упражнения: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1.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«Капельки дождя»</a:t>
            </a:r>
            <a:r>
              <a:rPr lang="ru-RU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произнесение гласных звуков по ритмическому рисунку.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2.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«Определи по губам, какой гласный звук произносит обезьянка»</a:t>
            </a:r>
            <a:r>
              <a:rPr lang="ru-RU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узнавание звука по беззвучной артикуляции и произнесение его голосом.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«Самый внимательный»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пропевание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серий звуков с чёткой артикуляцией, повторение звуков за логопедом, чтение букв, запись буквенного ряда (слуховой и зрительный диктанты): 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АУ ИА ОА  ИАУ УАУ АУИА ИУАО…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Уровень слогов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Данные виды работ целесообразно проводить на этапе автоматизации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фифференциации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отрабатываемых логопедом звуков. Задания могут быть следующие: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1.    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Слепить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комочек</a:t>
            </a: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составление всех возможных слогов из предложенных букв.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2.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«Прошагай по лесенке»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проговаривание слогов с чёткой артикуляцией.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3.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«Грамотей»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чтение цепочек слогов.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4.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«Запомни и повтори»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запоминание и повторение цепочки слогов.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5.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«Скажи наоборот»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6.  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«Кто быстрее»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нахождение и чтение названного логопедом слога (используя дидактическое пособие «часы»).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-1" y="-802001"/>
            <a:ext cx="9144001" cy="726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i="1" dirty="0" smtClean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i="1" dirty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i="1" dirty="0" smtClean="0">
              <a:solidFill>
                <a:schemeClr val="accent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i="1" dirty="0" smtClean="0">
                <a:solidFill>
                  <a:schemeClr val="accent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ровень слова</a:t>
            </a:r>
            <a:endParaRPr kumimoji="0" lang="ru-RU" sz="2200" b="0" i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Коррекционно-развивающая работа на данном уровне ведётся последовательно в соответствии с 13-ю основными классами слоговой структуры.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процессе отработки слов с различными типами слоговой структуры можно использовать следующие виды игр и упражнений: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b="0" i="1" u="none" strike="noStrike" cap="none" normalizeH="0" baseline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«Прошагай слово»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«Поднимись по лесенке»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«Магазин»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«Игра с мячом»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«Почтальон»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2.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Настольно-печатные игры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- «Считай слова»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- «Слова и слоги»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пособия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- «Часы»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- «Гусеница»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- «Пирамида»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3265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4.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Картотека заданий и упражнений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6" name="Рисунок 5" descr="IMG_38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764704"/>
            <a:ext cx="5976664" cy="448249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1520" y="5373216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Использование дидактических игр и упражнений на подгрупповых и индивидуальных занятиях и подключение в коррекционный процесс речевого, слухового, зрительного и тактильного анализаторов наблюдается положительная динамика развития слоговой структуры слов, что в дальнейшем поможет успешному обучению в школе.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602</TotalTime>
  <Words>1023</Words>
  <Application>Microsoft Office PowerPoint</Application>
  <PresentationFormat>Экран (4:3)</PresentationFormat>
  <Paragraphs>215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Яркая</vt:lpstr>
      <vt:lpstr>МБДОУ - детский сад №65</vt:lpstr>
      <vt:lpstr>Слайд 2</vt:lpstr>
      <vt:lpstr> 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Детский сад №65</dc:title>
  <dc:creator>люба</dc:creator>
  <cp:lastModifiedBy>люба</cp:lastModifiedBy>
  <cp:revision>62</cp:revision>
  <dcterms:created xsi:type="dcterms:W3CDTF">2012-05-22T14:57:31Z</dcterms:created>
  <dcterms:modified xsi:type="dcterms:W3CDTF">2012-06-05T12:51:55Z</dcterms:modified>
</cp:coreProperties>
</file>