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7" r:id="rId9"/>
    <p:sldId id="264" r:id="rId10"/>
    <p:sldId id="265" r:id="rId11"/>
    <p:sldId id="266" r:id="rId12"/>
    <p:sldId id="268" r:id="rId13"/>
    <p:sldId id="269" r:id="rId14"/>
    <p:sldId id="270" r:id="rId15"/>
    <p:sldId id="272" r:id="rId16"/>
    <p:sldId id="271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../../../&#1056;&#1072;&#1073;&#1086;&#1095;&#1080;&#1081;%20&#1089;&#1090;&#1086;&#1083;/&#1050;&#1086;&#1083;&#1086;&#1082;&#1086;&#1083;&#1072;...%20&#1050;&#1086;&#1083;&#1086;&#1082;&#1086;&#1083;&#1072;....rar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92696"/>
            <a:ext cx="8856984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Исследовательский проект</a:t>
            </a:r>
          </a:p>
          <a:p>
            <a:pPr algn="ctr"/>
            <a:r>
              <a:rPr lang="ru-RU" sz="6000" b="1" dirty="0" smtClean="0">
                <a:solidFill>
                  <a:srgbClr val="00B050"/>
                </a:solidFill>
              </a:rPr>
              <a:t>«Колокола»</a:t>
            </a:r>
          </a:p>
          <a:p>
            <a:pPr algn="ctr"/>
            <a:endParaRPr lang="ru-RU" sz="3200" dirty="0" smtClean="0">
              <a:solidFill>
                <a:srgbClr val="00B050"/>
              </a:solidFill>
            </a:endParaRPr>
          </a:p>
          <a:p>
            <a:pPr algn="ctr"/>
            <a:r>
              <a:rPr lang="ru-RU" sz="4400" b="1" i="1" dirty="0" smtClean="0">
                <a:solidFill>
                  <a:srgbClr val="002060"/>
                </a:solidFill>
              </a:rPr>
              <a:t>о</a:t>
            </a:r>
            <a:r>
              <a:rPr lang="ru-RU" sz="4400" b="1" i="1" dirty="0" smtClean="0">
                <a:solidFill>
                  <a:srgbClr val="002060"/>
                </a:solidFill>
              </a:rPr>
              <a:t>бучающихся </a:t>
            </a:r>
            <a:r>
              <a:rPr lang="ru-RU" sz="4400" b="1" i="1" dirty="0" smtClean="0">
                <a:solidFill>
                  <a:srgbClr val="002060"/>
                </a:solidFill>
              </a:rPr>
              <a:t>4</a:t>
            </a:r>
            <a:r>
              <a:rPr lang="ru-RU" sz="4400" b="1" i="1" dirty="0" smtClean="0">
                <a:solidFill>
                  <a:srgbClr val="002060"/>
                </a:solidFill>
              </a:rPr>
              <a:t> «А» класса</a:t>
            </a:r>
          </a:p>
          <a:p>
            <a:pPr algn="ctr"/>
            <a:r>
              <a:rPr lang="ru-RU" sz="4400" b="1" i="1" dirty="0" smtClean="0">
                <a:solidFill>
                  <a:srgbClr val="002060"/>
                </a:solidFill>
              </a:rPr>
              <a:t>МБОУ СОШ №1</a:t>
            </a:r>
          </a:p>
          <a:p>
            <a:pPr algn="ctr"/>
            <a:r>
              <a:rPr lang="ru-RU" sz="4400" b="1" i="1" dirty="0" smtClean="0">
                <a:solidFill>
                  <a:srgbClr val="002060"/>
                </a:solidFill>
              </a:rPr>
              <a:t>ЗАТО Озёрный</a:t>
            </a:r>
          </a:p>
          <a:p>
            <a:pPr algn="ctr"/>
            <a:endParaRPr lang="ru-RU" sz="44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4000" b="1" i="1" dirty="0" smtClean="0">
                <a:solidFill>
                  <a:srgbClr val="00B050"/>
                </a:solidFill>
              </a:rPr>
              <a:t>Руководитель проекта: Блинкова О.В.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plus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ечевые колокола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260648"/>
            <a:ext cx="7318486" cy="4320480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5085184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 smtClean="0">
                <a:solidFill>
                  <a:srgbClr val="0070C0"/>
                </a:solidFill>
                <a:latin typeface="Calibri" pitchFamily="34" charset="0"/>
              </a:rPr>
              <a:t>На Руси колокола размеряли поступь времени, били тревогу, когда случался пожар или иное бедствие, когда вспыхивал мятеж или приближался неприятель, собирали воинов и напутствовали их на битву, ликовали, встречая победителей, приветствовали знатных гостей.</a:t>
            </a:r>
            <a:endParaRPr lang="ru-RU" sz="2000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plu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0"/>
            <a:ext cx="37444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/>
            <a:r>
              <a:rPr lang="ru-RU" sz="2400" b="1" dirty="0" smtClean="0">
                <a:solidFill>
                  <a:srgbClr val="0070C0"/>
                </a:solidFill>
                <a:latin typeface="Calibri" pitchFamily="34" charset="0"/>
              </a:rPr>
              <a:t>За огромный вес и великолепный облик народ прозвал его </a:t>
            </a:r>
            <a:r>
              <a:rPr lang="ru-RU" sz="2400" b="1" dirty="0" smtClean="0">
                <a:solidFill>
                  <a:srgbClr val="7030A0"/>
                </a:solidFill>
                <a:latin typeface="Calibri" pitchFamily="34" charset="0"/>
              </a:rPr>
              <a:t>Царь-колоколом</a:t>
            </a:r>
            <a:r>
              <a:rPr lang="ru-RU" sz="2400" b="1" dirty="0" smtClean="0">
                <a:solidFill>
                  <a:srgbClr val="0070C0"/>
                </a:solidFill>
                <a:latin typeface="Calibri" pitchFamily="34" charset="0"/>
              </a:rPr>
              <a:t>. Подняли его из литейной ямы и подвесили лишь в 1668 году – настолько трудной оказалась задача.</a:t>
            </a:r>
            <a:endParaRPr lang="ru-RU" sz="24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6" name="Рисунок 5" descr="Язык Царь-Колокол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140968"/>
            <a:ext cx="3905250" cy="2928938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7" name="Рисунок 6" descr="Царь-колоко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88640"/>
            <a:ext cx="4014787" cy="5927725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39552" y="6237312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Язык Царь – колокола.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plu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60648"/>
            <a:ext cx="7397750" cy="4557712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755576" y="4941168"/>
            <a:ext cx="741682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</a:rPr>
              <a:t>Сразу после революции началась активная борьба с религией</a:t>
            </a:r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</a:rPr>
              <a:t>.</a:t>
            </a:r>
            <a:r>
              <a:rPr lang="ru-RU" sz="2000" b="1" dirty="0" smtClean="0">
                <a:latin typeface="Calibri" pitchFamily="34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</a:rPr>
              <a:t>Закрывались и разрушались храмы, а в еще действовавших запрещался колокольный </a:t>
            </a:r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</a:rPr>
              <a:t>звон. Колокола </a:t>
            </a:r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</a:rPr>
              <a:t>сбрасывались с колоколен, шли на переплавку</a:t>
            </a:r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</a:rPr>
              <a:t>. </a:t>
            </a:r>
            <a:endParaRPr lang="ru-RU" sz="20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indent="457200" algn="just"/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plus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548680"/>
            <a:ext cx="8045450" cy="5040560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>
    <p:plu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L_02_5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60648"/>
            <a:ext cx="6743700" cy="4500562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467544" y="5013176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В 1989 г. создана Ассоциация колокольного искусства,  целью которой стало возрождение и развитие традиций русского колокольного звона. Возрождается колокололитейное дело.</a:t>
            </a:r>
            <a:endParaRPr lang="ru-RU" sz="2400" b="1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plus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уховская церковь в Троице-Сергиевой лавр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836712"/>
            <a:ext cx="4026828" cy="5349205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827584" y="260648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3 группа. «Дома, где живут колокола»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764704"/>
            <a:ext cx="41044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Храмы 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часто имеют специальную пристройку для размещения колоколов, называемую колокольней или звонницей.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" name="Рисунок 2" descr="Храм преподобного Иоанна Лествичника и Колокольня Иван Великий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636196"/>
            <a:ext cx="3096344" cy="4128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ивозеро.деревянная колокольня 17 ве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500063"/>
            <a:ext cx="7320004" cy="4873153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1259632" y="5661248"/>
            <a:ext cx="7056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solidFill>
                  <a:srgbClr val="002060"/>
                </a:solidFill>
                <a:latin typeface="Calibri" pitchFamily="34" charset="0"/>
              </a:rPr>
              <a:t>Цивозеро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, деревянная колокольня 17 века</a:t>
            </a:r>
            <a:endParaRPr lang="ru-RU" sz="2400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plus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589240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  <a:latin typeface="Tahoma" pitchFamily="34" charset="0"/>
              </a:rPr>
              <a:t>Колокола помогают человеку обретать физическое, энергетическое, психическое и духовное здоровье.</a:t>
            </a:r>
            <a:endParaRPr lang="ru-RU" sz="2400" i="1" dirty="0">
              <a:solidFill>
                <a:srgbClr val="002060"/>
              </a:solidFill>
              <a:latin typeface="Tahoma" pitchFamily="34" charset="0"/>
            </a:endParaRPr>
          </a:p>
        </p:txBody>
      </p:sp>
      <p:pic>
        <p:nvPicPr>
          <p:cNvPr id="3" name="Рисунок 2" descr="Красные колокол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332656"/>
            <a:ext cx="7205662" cy="4857750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>
    <p:plus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"/>
          <p:cNvSpPr>
            <a:spLocks noChangeAspect="1" noEditPoints="1" noChangeArrowheads="1"/>
          </p:cNvSpPr>
          <p:nvPr/>
        </p:nvSpPr>
        <p:spPr bwMode="auto">
          <a:xfrm>
            <a:off x="935038" y="1412776"/>
            <a:ext cx="7308850" cy="5256312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r="100000" b="10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marL="342900" indent="-342900">
              <a:defRPr/>
            </a:pPr>
            <a:r>
              <a:rPr lang="ru-RU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Некоторые из</a:t>
            </a:r>
            <a:r>
              <a:rPr lang="ru-RU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hlinkMouseOver r:id="rId2" action="ppaction://hlinkfile"/>
              </a:rPr>
              <a:t> легенд</a:t>
            </a:r>
            <a:r>
              <a:rPr lang="ru-RU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: </a:t>
            </a:r>
          </a:p>
          <a:p>
            <a:pPr marL="342900" indent="-342900">
              <a:defRPr/>
            </a:pPr>
            <a:r>
              <a:rPr lang="ru-RU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1. Колокол – вещун </a:t>
            </a:r>
          </a:p>
          <a:p>
            <a:pPr marL="342900" indent="-342900">
              <a:defRPr/>
            </a:pPr>
            <a:r>
              <a:rPr lang="ru-RU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2. Сказ о влюбленном колоколе</a:t>
            </a:r>
          </a:p>
          <a:p>
            <a:pPr marL="342900" indent="-342900">
              <a:defRPr/>
            </a:pPr>
            <a:r>
              <a:rPr lang="ru-RU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3. Предания о затонувших колоколах</a:t>
            </a:r>
          </a:p>
          <a:p>
            <a:pPr marL="342900" indent="-342900">
              <a:defRPr/>
            </a:pPr>
            <a:r>
              <a:rPr lang="ru-RU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4. Легенда о глухом колоколе</a:t>
            </a:r>
          </a:p>
          <a:p>
            <a:pPr marL="342900" indent="-342900">
              <a:defRPr/>
            </a:pPr>
            <a:endParaRPr lang="ru-RU" b="1" dirty="0"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404664"/>
            <a:ext cx="619268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4 группа. «Легенды о колоколах»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Создали книгу под таким названием.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plus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8680"/>
            <a:ext cx="8280921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Итог проекта: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Узнали много интересного про колокола и их историю.</a:t>
            </a:r>
          </a:p>
          <a:p>
            <a:pPr marL="342900" indent="-342900"/>
            <a:r>
              <a:rPr lang="ru-RU" sz="2800" b="1" dirty="0" smtClean="0">
                <a:solidFill>
                  <a:srgbClr val="002060"/>
                </a:solidFill>
              </a:rPr>
              <a:t>2. Создали презентацию на тему «Колокола» для уроков ОПК.</a:t>
            </a:r>
          </a:p>
          <a:p>
            <a:pPr marL="342900" indent="-342900"/>
            <a:r>
              <a:rPr lang="ru-RU" sz="2800" b="1" dirty="0" smtClean="0">
                <a:solidFill>
                  <a:srgbClr val="002060"/>
                </a:solidFill>
              </a:rPr>
              <a:t>3. Создали книгу «Легенды о колоколах»</a:t>
            </a:r>
          </a:p>
          <a:p>
            <a:pPr marL="342900" indent="-342900"/>
            <a:r>
              <a:rPr lang="ru-RU" sz="2800" b="1" dirty="0" smtClean="0">
                <a:solidFill>
                  <a:srgbClr val="002060"/>
                </a:solidFill>
              </a:rPr>
              <a:t>4. Устроили выставку творческих работ на тему «Колокола»</a:t>
            </a:r>
          </a:p>
          <a:p>
            <a:pPr marL="342900" indent="-342900"/>
            <a:r>
              <a:rPr lang="ru-RU" sz="2800" b="1" dirty="0" smtClean="0">
                <a:solidFill>
                  <a:srgbClr val="002060"/>
                </a:solidFill>
              </a:rPr>
              <a:t>5. Научились работать над исследовательским проектом.</a:t>
            </a:r>
          </a:p>
          <a:p>
            <a:pPr marL="342900" indent="-342900"/>
            <a:r>
              <a:rPr lang="ru-RU" sz="2800" b="1" dirty="0" smtClean="0">
                <a:solidFill>
                  <a:srgbClr val="002060"/>
                </a:solidFill>
              </a:rPr>
              <a:t>6. Стали дружнее и активнее.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p:transition>
    <p:plu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92696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Цель проекта: </a:t>
            </a:r>
            <a:r>
              <a:rPr lang="ru-RU" sz="3200" b="1" dirty="0" smtClean="0">
                <a:solidFill>
                  <a:srgbClr val="002060"/>
                </a:solidFill>
              </a:rPr>
              <a:t>собрать информацию про колокола и подготовить дополнительный материал для уроков ОПК.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636912"/>
            <a:ext cx="5137653" cy="3844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96752"/>
            <a:ext cx="1728192" cy="1805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5536" y="116632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Работа над проектом.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Исследователи разделились на 4 группы.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196752"/>
            <a:ext cx="1791683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861048"/>
            <a:ext cx="1751087" cy="182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861048"/>
            <a:ext cx="1791683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3068960"/>
            <a:ext cx="4211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1 группа.</a:t>
            </a:r>
          </a:p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</a:rPr>
              <a:t>«Родословная колоколов»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3068960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 2 группа.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</a:rPr>
              <a:t>«Исторические </a:t>
            </a:r>
            <a:r>
              <a:rPr lang="ru-RU" sz="2000" b="1" dirty="0" smtClean="0">
                <a:solidFill>
                  <a:srgbClr val="7030A0"/>
                </a:solidFill>
              </a:rPr>
              <a:t>факты </a:t>
            </a:r>
            <a:r>
              <a:rPr lang="ru-RU" sz="2000" b="1" dirty="0" smtClean="0">
                <a:solidFill>
                  <a:srgbClr val="7030A0"/>
                </a:solidFill>
              </a:rPr>
              <a:t>о колоколах»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9" y="5805264"/>
            <a:ext cx="2880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3 </a:t>
            </a:r>
            <a:r>
              <a:rPr lang="ru-RU" sz="2000" dirty="0" smtClean="0">
                <a:solidFill>
                  <a:srgbClr val="7030A0"/>
                </a:solidFill>
              </a:rPr>
              <a:t>группа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«Дома, где живут  колокола»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2041" y="5805264"/>
            <a:ext cx="28803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4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>
                <a:solidFill>
                  <a:srgbClr val="7030A0"/>
                </a:solidFill>
              </a:rPr>
              <a:t>группа.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«Легенда о колоколах»</a:t>
            </a:r>
          </a:p>
          <a:p>
            <a:pPr algn="ctr"/>
            <a:endParaRPr lang="ru-RU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plu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Молчаливый колок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88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7187" name="Rectangle 3"/>
          <p:cNvSpPr>
            <a:spLocks noChangeArrowheads="1"/>
          </p:cNvSpPr>
          <p:nvPr/>
        </p:nvSpPr>
        <p:spPr bwMode="auto">
          <a:xfrm>
            <a:off x="479425" y="1306513"/>
            <a:ext cx="8131175" cy="303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  <a:defRPr/>
            </a:pPr>
            <a:r>
              <a:rPr lang="ru-RU" sz="4400" b="1" dirty="0">
                <a:solidFill>
                  <a:srgbClr val="FF310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unga" pitchFamily="2"/>
              </a:rPr>
              <a:t>Колокол – один из символов Руси, </a:t>
            </a:r>
            <a:br>
              <a:rPr lang="ru-RU" sz="4400" b="1" dirty="0">
                <a:solidFill>
                  <a:srgbClr val="FF310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unga" pitchFamily="2"/>
              </a:rPr>
            </a:br>
            <a:r>
              <a:rPr lang="ru-RU" sz="4400" b="1" dirty="0">
                <a:solidFill>
                  <a:srgbClr val="FF310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unga" pitchFamily="2"/>
              </a:rPr>
              <a:t>её силы, веры в будущее </a:t>
            </a:r>
            <a:br>
              <a:rPr lang="ru-RU" sz="4400" b="1" dirty="0">
                <a:solidFill>
                  <a:srgbClr val="FF310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unga" pitchFamily="2"/>
              </a:rPr>
            </a:br>
            <a:r>
              <a:rPr lang="ru-RU" sz="4400" b="1" dirty="0">
                <a:solidFill>
                  <a:srgbClr val="FF310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unga" pitchFamily="2"/>
              </a:rPr>
              <a:t>и памяти о прошлом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718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ило (Била) и колотуш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44824"/>
            <a:ext cx="4824535" cy="3001963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39552" y="1"/>
            <a:ext cx="82902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1 группа. «Родословная колоколов»</a:t>
            </a:r>
          </a:p>
          <a:p>
            <a:endParaRPr lang="ru-RU" sz="1600" b="1" dirty="0" smtClean="0">
              <a:solidFill>
                <a:srgbClr val="00B050"/>
              </a:solidFill>
            </a:endParaRPr>
          </a:p>
          <a:p>
            <a:pPr algn="ctr"/>
            <a:r>
              <a:rPr lang="ru-RU" sz="3200" b="1" i="1" dirty="0" smtClean="0">
                <a:solidFill>
                  <a:srgbClr val="0070C0"/>
                </a:solidFill>
              </a:rPr>
              <a:t>Родина колоколов - Китай</a:t>
            </a:r>
          </a:p>
          <a:p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80112" y="1556792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К</a:t>
            </a:r>
            <a:r>
              <a:rPr lang="ru-RU" sz="2800" dirty="0" smtClean="0">
                <a:solidFill>
                  <a:srgbClr val="0070C0"/>
                </a:solidFill>
              </a:rPr>
              <a:t>олотушки.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китайский колокольчик времен династии Чанг (Chang) 16-11 в. до н.э., диаметр 50 с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2204864"/>
            <a:ext cx="3013472" cy="4535138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1259632" y="4869160"/>
            <a:ext cx="40324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Calibri" pitchFamily="34" charset="0"/>
              </a:rPr>
              <a:t>Китайский колокольчик времен династии </a:t>
            </a:r>
            <a:r>
              <a:rPr lang="ru-RU" sz="2800" dirty="0" err="1" smtClean="0">
                <a:solidFill>
                  <a:srgbClr val="0070C0"/>
                </a:solidFill>
                <a:latin typeface="Calibri" pitchFamily="34" charset="0"/>
              </a:rPr>
              <a:t>Чанг</a:t>
            </a:r>
            <a:r>
              <a:rPr lang="ru-RU" sz="2800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Calibri" pitchFamily="34" charset="0"/>
              </a:rPr>
              <a:t>16-11 в. до н.э., диаметр 50 см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plu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арельеф на террасе в Персеполисе (Иран), 5 век до н.э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38" y="428625"/>
            <a:ext cx="6643687" cy="4700588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95537" y="5445224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Из Китая по «Великому шелковому пути» колокольчики попали в европейские страны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plu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ревние монастырские колокол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50" y="428625"/>
            <a:ext cx="6153150" cy="4308475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683568" y="5085183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Tahoma" pitchFamily="34" charset="0"/>
              </a:rPr>
              <a:t>Колокола </a:t>
            </a:r>
            <a:r>
              <a:rPr lang="ru-RU" sz="2400" dirty="0" smtClean="0">
                <a:solidFill>
                  <a:srgbClr val="0070C0"/>
                </a:solidFill>
                <a:latin typeface="Tahoma" pitchFamily="34" charset="0"/>
              </a:rPr>
              <a:t>в России появились примерно тысячу лет назад. Они пришли к нам из Византии вместе с христианством. </a:t>
            </a:r>
            <a:endParaRPr lang="ru-RU" sz="2400" dirty="0">
              <a:solidFill>
                <a:srgbClr val="0070C0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>
    <p:plu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днятие колокол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3" y="500063"/>
            <a:ext cx="4844976" cy="5929312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332656"/>
            <a:ext cx="33123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Calibri" pitchFamily="34" charset="0"/>
              </a:rPr>
              <a:t>Первое упоминание о колоколах на Руси содержится в 3-й Новгородской летописи и датируется 1066 г.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5661248"/>
            <a:ext cx="2693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Поднятие колокола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plu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2 группа.  </a:t>
            </a:r>
            <a:r>
              <a:rPr lang="ru-RU" sz="3200" b="1" dirty="0" smtClean="0">
                <a:solidFill>
                  <a:srgbClr val="00B050"/>
                </a:solidFill>
              </a:rPr>
              <a:t>Исторические факты о колоколах. 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3" name="Рисунок 2" descr="1242 Князь Александр Невский приводит пленных немецких рыцарей в Новгоро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052737"/>
            <a:ext cx="5709865" cy="4660562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5949280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/>
            <a:r>
              <a:rPr lang="ru-RU" sz="2400" dirty="0" smtClean="0">
                <a:solidFill>
                  <a:srgbClr val="0070C0"/>
                </a:solidFill>
                <a:latin typeface="Calibri" pitchFamily="34" charset="0"/>
              </a:rPr>
              <a:t>Звук колокола приветствовал победителей, встречал знатных гостей.</a:t>
            </a:r>
            <a:endParaRPr lang="ru-RU" sz="2400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plus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117</TotalTime>
  <Words>444</Words>
  <Application>Microsoft Office PowerPoint</Application>
  <PresentationFormat>Экран (4:3)</PresentationFormat>
  <Paragraphs>55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Учитель</cp:lastModifiedBy>
  <cp:revision>13</cp:revision>
  <dcterms:modified xsi:type="dcterms:W3CDTF">2012-03-19T15:00:12Z</dcterms:modified>
</cp:coreProperties>
</file>