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8" r:id="rId3"/>
    <p:sldId id="265" r:id="rId4"/>
    <p:sldId id="266" r:id="rId5"/>
    <p:sldId id="263" r:id="rId6"/>
    <p:sldId id="264" r:id="rId7"/>
    <p:sldId id="268" r:id="rId8"/>
    <p:sldId id="271" r:id="rId9"/>
    <p:sldId id="272" r:id="rId10"/>
    <p:sldId id="270" r:id="rId11"/>
    <p:sldId id="273" r:id="rId12"/>
    <p:sldId id="274" r:id="rId13"/>
    <p:sldId id="275" r:id="rId14"/>
    <p:sldId id="276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ADBFF1"/>
    <a:srgbClr val="996633"/>
    <a:srgbClr val="3399FF"/>
    <a:srgbClr val="99CC00"/>
    <a:srgbClr val="CCFF99"/>
    <a:srgbClr val="FF0000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40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E31C8-215B-4D36-B6F3-855DCBE74E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20E60-8477-4CFE-9AF4-74ABF21B6D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F62F0-3683-4C1C-A56B-ABCEB5F57E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84795-6403-43E5-BCC9-27118287D3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73A56-7819-4400-B667-714E499042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930EB-A1A0-4BA9-BF70-A5311FE608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B5FFE-BF52-49AC-A806-F759001304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95A73-41A8-4F87-89B4-E40A16558E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958C31-3FB0-469C-B5A0-3AC2EA3825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8B64F-5B7B-445B-BCEA-117A3CF53D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06EA3-48FC-4EC8-A8CC-3DED0B3F66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07D6181-4559-4784-B933-7CD5F80C69B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3643314"/>
            <a:ext cx="6900882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25850" y="1196975"/>
            <a:ext cx="5122863" cy="4895850"/>
          </a:xfrm>
          <a:solidFill>
            <a:srgbClr val="FFCC66"/>
          </a:solidFill>
          <a:ln w="38100">
            <a:solidFill>
              <a:srgbClr val="6699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800" dirty="0">
                <a:latin typeface="Comic Sans MS" pitchFamily="66" charset="0"/>
              </a:rPr>
              <a:t>	На протяжении многих веков людей манил космос своими тайнами и загадками. Человечество задавало себе многие вопросы о космосе, на которые не было ответов. Люди пытались познать тайный космос, постепенно накапливая знания о нем.</a:t>
            </a:r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571472" y="428604"/>
            <a:ext cx="2784475" cy="5976938"/>
            <a:chOff x="340" y="210"/>
            <a:chExt cx="1754" cy="3765"/>
          </a:xfrm>
        </p:grpSpPr>
        <p:pic>
          <p:nvPicPr>
            <p:cNvPr id="7172" name="Picture 4" descr="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" y="210"/>
              <a:ext cx="1678" cy="1565"/>
            </a:xfrm>
            <a:prstGeom prst="rect">
              <a:avLst/>
            </a:prstGeom>
            <a:noFill/>
          </p:spPr>
        </p:pic>
        <p:pic>
          <p:nvPicPr>
            <p:cNvPr id="7174" name="Picture 6" descr="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1933"/>
              <a:ext cx="1754" cy="2042"/>
            </a:xfrm>
            <a:prstGeom prst="rect">
              <a:avLst/>
            </a:prstGeom>
            <a:noFill/>
            <a:ln w="28575">
              <a:solidFill>
                <a:srgbClr val="6699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581525"/>
            <a:ext cx="8075613" cy="2085975"/>
          </a:xfrm>
          <a:solidFill>
            <a:srgbClr val="BAFCD3"/>
          </a:solidFill>
          <a:ln w="38100">
            <a:solidFill>
              <a:srgbClr val="339933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	</a:t>
            </a: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В главном отсеке</a:t>
            </a:r>
            <a:r>
              <a:rPr lang="ru-RU" sz="2800">
                <a:latin typeface="Comic Sans MS" pitchFamily="66" charset="0"/>
              </a:rPr>
              <a:t> космонавты стартуют с Земли. Отсюда они управляют кораблём, связываются с Землёй по радио. Это единственная часть корабля, которая возвращается на Землю.</a:t>
            </a:r>
          </a:p>
        </p:txBody>
      </p:sp>
      <p:pic>
        <p:nvPicPr>
          <p:cNvPr id="29702" name="Picture 6" descr="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404813"/>
            <a:ext cx="4824413" cy="4046537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9703" name="Picture 7" descr="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33375"/>
            <a:ext cx="3024187" cy="2017713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29704" name="Picture 8" descr="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2420938"/>
            <a:ext cx="3024187" cy="201612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700213"/>
            <a:ext cx="4043363" cy="3816350"/>
          </a:xfrm>
          <a:solidFill>
            <a:srgbClr val="FFFF66"/>
          </a:solidFill>
          <a:ln w="38100">
            <a:solidFill>
              <a:srgbClr val="666633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Из своей кабины 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через люк-лаз космо-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навты попадают в </a:t>
            </a:r>
          </a:p>
          <a:p>
            <a:pPr algn="ctr">
              <a:buFontTx/>
              <a:buNone/>
            </a:pP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орбитальный отсек</a:t>
            </a:r>
            <a:r>
              <a:rPr lang="ru-RU" sz="2800">
                <a:latin typeface="Comic Sans MS" pitchFamily="66" charset="0"/>
              </a:rPr>
              <a:t>. 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Здесь они проводят 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научные эксперимен-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ты…</a:t>
            </a:r>
          </a:p>
        </p:txBody>
      </p:sp>
      <p:pic>
        <p:nvPicPr>
          <p:cNvPr id="35859" name="Picture 19" descr="blog_m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76250"/>
            <a:ext cx="3889375" cy="58562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5805488"/>
            <a:ext cx="7437437" cy="677862"/>
          </a:xfrm>
          <a:solidFill>
            <a:srgbClr val="33CCCC"/>
          </a:solidFill>
          <a:ln w="38100">
            <a:solidFill>
              <a:srgbClr val="0099CC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… спят и  занимаются спортом.</a:t>
            </a:r>
          </a:p>
        </p:txBody>
      </p:sp>
      <p:grpSp>
        <p:nvGrpSpPr>
          <p:cNvPr id="37894" name="Group 6"/>
          <p:cNvGrpSpPr>
            <a:grpSpLocks/>
          </p:cNvGrpSpPr>
          <p:nvPr/>
        </p:nvGrpSpPr>
        <p:grpSpPr bwMode="auto">
          <a:xfrm>
            <a:off x="827088" y="476250"/>
            <a:ext cx="7405687" cy="5186363"/>
            <a:chOff x="521" y="300"/>
            <a:chExt cx="4665" cy="3267"/>
          </a:xfrm>
        </p:grpSpPr>
        <p:pic>
          <p:nvPicPr>
            <p:cNvPr id="37892" name="Picture 4" descr="4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300"/>
              <a:ext cx="2169" cy="3266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37893" name="Picture 5" descr="4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16" y="300"/>
              <a:ext cx="2170" cy="3267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620713"/>
            <a:ext cx="4341812" cy="5616575"/>
          </a:xfrm>
          <a:solidFill>
            <a:srgbClr val="CDABFF"/>
          </a:solidFill>
          <a:ln w="38100">
            <a:solidFill>
              <a:schemeClr val="bg2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Из орбитального отсека космонавты могут выйти 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в </a:t>
            </a: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открытый космос</a:t>
            </a:r>
            <a:r>
              <a:rPr lang="ru-RU" sz="2800">
                <a:latin typeface="Comic Sans MS" pitchFamily="66" charset="0"/>
              </a:rPr>
              <a:t>. </a:t>
            </a:r>
          </a:p>
          <a:p>
            <a:pPr algn="ctr">
              <a:buFontTx/>
              <a:buNone/>
            </a:pPr>
            <a:endParaRPr lang="ru-RU" sz="2800"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Первым человеком, который покинул космический корабль и шагнул в открытый космос, был </a:t>
            </a:r>
          </a:p>
          <a:p>
            <a:pPr algn="ctr">
              <a:buFontTx/>
              <a:buNone/>
            </a:pP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Алексей Леонов</a:t>
            </a:r>
          </a:p>
          <a:p>
            <a:pPr algn="ctr">
              <a:buFontTx/>
              <a:buNone/>
            </a:pPr>
            <a:endParaRPr lang="ru-RU" sz="2800">
              <a:latin typeface="Comic Sans MS" pitchFamily="66" charset="0"/>
            </a:endParaRPr>
          </a:p>
          <a:p>
            <a:endParaRPr lang="ru-RU"/>
          </a:p>
          <a:p>
            <a:endParaRPr lang="ru-RU"/>
          </a:p>
        </p:txBody>
      </p:sp>
      <p:grpSp>
        <p:nvGrpSpPr>
          <p:cNvPr id="39942" name="Group 6"/>
          <p:cNvGrpSpPr>
            <a:grpSpLocks/>
          </p:cNvGrpSpPr>
          <p:nvPr/>
        </p:nvGrpSpPr>
        <p:grpSpPr bwMode="auto">
          <a:xfrm>
            <a:off x="684213" y="404813"/>
            <a:ext cx="3090862" cy="6143625"/>
            <a:chOff x="431" y="255"/>
            <a:chExt cx="1947" cy="3870"/>
          </a:xfrm>
        </p:grpSpPr>
        <p:pic>
          <p:nvPicPr>
            <p:cNvPr id="39940" name="Picture 4" descr="4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255"/>
              <a:ext cx="1905" cy="1869"/>
            </a:xfrm>
            <a:prstGeom prst="rect">
              <a:avLst/>
            </a:prstGeom>
            <a:noFill/>
            <a:ln w="38100">
              <a:solidFill>
                <a:srgbClr val="006666"/>
              </a:solidFill>
              <a:miter lim="800000"/>
              <a:headEnd/>
              <a:tailEnd/>
            </a:ln>
          </p:spPr>
        </p:pic>
        <p:pic>
          <p:nvPicPr>
            <p:cNvPr id="39941" name="Picture 5" descr="4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1" y="2251"/>
              <a:ext cx="1947" cy="1874"/>
            </a:xfrm>
            <a:prstGeom prst="rect">
              <a:avLst/>
            </a:prstGeom>
            <a:noFill/>
            <a:ln w="38100">
              <a:solidFill>
                <a:srgbClr val="006699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97425"/>
            <a:ext cx="8229600" cy="1800225"/>
          </a:xfrm>
          <a:solidFill>
            <a:srgbClr val="FFD1A3"/>
          </a:solidFill>
          <a:ln w="38100">
            <a:solidFill>
              <a:srgbClr val="CC3300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	Это </a:t>
            </a: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Центр управления полётами</a:t>
            </a:r>
            <a:r>
              <a:rPr lang="ru-RU" sz="2800">
                <a:latin typeface="Comic Sans MS" pitchFamily="66" charset="0"/>
              </a:rPr>
              <a:t> – место на Земле, откуда ведётся управление спутниками, космическими кораблями и межпланетными станциями. </a:t>
            </a:r>
          </a:p>
        </p:txBody>
      </p:sp>
      <p:pic>
        <p:nvPicPr>
          <p:cNvPr id="41988" name="Picture 4" descr="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404813"/>
            <a:ext cx="5664200" cy="4248150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221163"/>
            <a:ext cx="8713788" cy="2376487"/>
          </a:xfrm>
          <a:solidFill>
            <a:srgbClr val="CCFF99"/>
          </a:solidFill>
          <a:ln w="38100">
            <a:solidFill>
              <a:srgbClr val="99CC00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Выполнив все задания, космонавты возвращают-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ся на Землю.  Ненужные отсеки отделяются 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сгорают в атмосфере. Недалеко от Земли рас-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крывается парашют, чтобы смягчить удар кораб-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ля о земную поверхность.</a:t>
            </a:r>
          </a:p>
        </p:txBody>
      </p:sp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323850" y="333375"/>
            <a:ext cx="8566150" cy="3743325"/>
            <a:chOff x="204" y="210"/>
            <a:chExt cx="5396" cy="2358"/>
          </a:xfrm>
        </p:grpSpPr>
        <p:pic>
          <p:nvPicPr>
            <p:cNvPr id="55300" name="Picture 4" descr="5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4" y="210"/>
              <a:ext cx="1845" cy="2358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55301" name="Picture 5" descr="6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09" y="210"/>
              <a:ext cx="3491" cy="2338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484313"/>
            <a:ext cx="4608513" cy="4176712"/>
          </a:xfrm>
          <a:solidFill>
            <a:srgbClr val="ADBFF1"/>
          </a:solidFill>
          <a:ln w="38100">
            <a:solidFill>
              <a:srgbClr val="3399FF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Каждый год 12 апреля в нашей</a:t>
            </a:r>
          </a:p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стране отмечается </a:t>
            </a:r>
          </a:p>
          <a:p>
            <a:pPr algn="ctr">
              <a:buFontTx/>
              <a:buNone/>
            </a:pPr>
            <a:r>
              <a:rPr lang="ru-RU" u="sng">
                <a:solidFill>
                  <a:srgbClr val="FF0000"/>
                </a:solidFill>
                <a:latin typeface="Comic Sans MS" pitchFamily="66" charset="0"/>
              </a:rPr>
              <a:t>День космонавтики</a:t>
            </a:r>
            <a:r>
              <a:rPr lang="ru-RU">
                <a:latin typeface="Comic Sans MS" pitchFamily="66" charset="0"/>
              </a:rPr>
              <a:t> </a:t>
            </a:r>
          </a:p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в ознаменование первого полёта </a:t>
            </a:r>
          </a:p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человека в космос.</a:t>
            </a:r>
          </a:p>
        </p:txBody>
      </p:sp>
      <p:pic>
        <p:nvPicPr>
          <p:cNvPr id="57348" name="Picture 4" descr="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3671888" cy="50419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6600CC"/>
                </a:solidFill>
                <a:latin typeface="Comic Sans MS" pitchFamily="66" charset="0"/>
              </a:rPr>
              <a:t>Животные-космонавты.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1275" y="1958975"/>
            <a:ext cx="4835525" cy="3557588"/>
          </a:xfrm>
          <a:solidFill>
            <a:srgbClr val="CCECFF"/>
          </a:solidFill>
          <a:ln w="38100">
            <a:solidFill>
              <a:schemeClr val="bg2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>
                <a:latin typeface="Comic Sans MS" pitchFamily="66" charset="0"/>
              </a:rPr>
              <a:t>	</a:t>
            </a:r>
            <a:r>
              <a:rPr lang="ru-RU" sz="2400">
                <a:latin typeface="Comic Sans MS" pitchFamily="66" charset="0"/>
              </a:rPr>
              <a:t>Прежде, чем в космос полетел первый человек, учёные сначала отправляли в космическую неизвест-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	ность различных животных.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latin typeface="Comic Sans MS" pitchFamily="66" charset="0"/>
              </a:rPr>
              <a:t>	Первыми «космонавтами»-разведчиками были собаки, кролики, насекомые и даже микробы. </a:t>
            </a:r>
          </a:p>
        </p:txBody>
      </p:sp>
      <p:grpSp>
        <p:nvGrpSpPr>
          <p:cNvPr id="46087" name="Group 7"/>
          <p:cNvGrpSpPr>
            <a:grpSpLocks/>
          </p:cNvGrpSpPr>
          <p:nvPr/>
        </p:nvGrpSpPr>
        <p:grpSpPr bwMode="auto">
          <a:xfrm>
            <a:off x="755650" y="1268413"/>
            <a:ext cx="2736850" cy="5224462"/>
            <a:chOff x="476" y="799"/>
            <a:chExt cx="1724" cy="3291"/>
          </a:xfrm>
        </p:grpSpPr>
        <p:pic>
          <p:nvPicPr>
            <p:cNvPr id="46084" name="Picture 4" descr="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799"/>
              <a:ext cx="1724" cy="1644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46086" name="Picture 6" descr="5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" y="2523"/>
              <a:ext cx="1724" cy="1567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005263"/>
            <a:ext cx="8281988" cy="2663825"/>
          </a:xfrm>
          <a:solidFill>
            <a:srgbClr val="DFDA00"/>
          </a:solidFill>
          <a:ln w="38100">
            <a:solidFill>
              <a:srgbClr val="CC6600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Первой в космосе побывала собака Лайка.</a:t>
            </a:r>
            <a:r>
              <a:rPr lang="ru-RU" sz="2800">
                <a:latin typeface="Comic Sans MS" pitchFamily="66" charset="0"/>
              </a:rPr>
              <a:t> Для неё построили специальную ракету, где был запас пищи, воды и воздуха.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>
                <a:latin typeface="Comic Sans MS" pitchFamily="66" charset="0"/>
              </a:rPr>
              <a:t>3  ноября 1959 года на Лайку надели специальный скафандр, и ракета умчала её в космос. </a:t>
            </a:r>
          </a:p>
        </p:txBody>
      </p:sp>
      <p:pic>
        <p:nvPicPr>
          <p:cNvPr id="19464" name="Picture 8" descr="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404813"/>
            <a:ext cx="5976937" cy="3486150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437063"/>
            <a:ext cx="8353425" cy="2160587"/>
          </a:xfrm>
          <a:solidFill>
            <a:srgbClr val="FFB7B7"/>
          </a:solidFill>
          <a:ln w="38100">
            <a:solidFill>
              <a:srgbClr val="FF66CC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19 августа 1960 — совершён первый в истории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орбитальный </a:t>
            </a: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полёт</a:t>
            </a:r>
            <a:r>
              <a:rPr lang="ru-RU" sz="2800">
                <a:latin typeface="Comic Sans MS" pitchFamily="66" charset="0"/>
              </a:rPr>
              <a:t> в космос живых существ </a:t>
            </a: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с</a:t>
            </a:r>
          </a:p>
          <a:p>
            <a:pPr algn="ctr">
              <a:buFontTx/>
              <a:buNone/>
            </a:pP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успешным возвращением на Землю</a:t>
            </a:r>
            <a:r>
              <a:rPr lang="ru-RU" sz="2800">
                <a:latin typeface="Comic Sans MS" pitchFamily="66" charset="0"/>
              </a:rPr>
              <a:t>. Полёт 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совершили собаки Белка и Стрелка.</a:t>
            </a:r>
          </a:p>
          <a:p>
            <a:pPr>
              <a:buFontTx/>
              <a:buNone/>
            </a:pPr>
            <a:endParaRPr lang="ru-RU" sz="2800"/>
          </a:p>
        </p:txBody>
      </p:sp>
      <p:pic>
        <p:nvPicPr>
          <p:cNvPr id="21508" name="Picture 4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333375"/>
            <a:ext cx="5327650" cy="401320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6600CC"/>
                </a:solidFill>
                <a:latin typeface="Comic Sans MS" pitchFamily="66" charset="0"/>
              </a:rPr>
              <a:t>Юрий Алексеевич Гагарин -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300663"/>
            <a:ext cx="8229600" cy="1184275"/>
          </a:xfrm>
          <a:solidFill>
            <a:srgbClr val="FFFF00"/>
          </a:solidFill>
          <a:ln w="38100">
            <a:solidFill>
              <a:srgbClr val="CC99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 	</a:t>
            </a:r>
            <a:r>
              <a:rPr lang="ru-RU">
                <a:latin typeface="Comic Sans MS" pitchFamily="66" charset="0"/>
              </a:rPr>
              <a:t>первый человек, совершивший полёт в космическое пространство.</a:t>
            </a:r>
          </a:p>
        </p:txBody>
      </p:sp>
      <p:grpSp>
        <p:nvGrpSpPr>
          <p:cNvPr id="15367" name="Group 7"/>
          <p:cNvGrpSpPr>
            <a:grpSpLocks/>
          </p:cNvGrpSpPr>
          <p:nvPr/>
        </p:nvGrpSpPr>
        <p:grpSpPr bwMode="auto">
          <a:xfrm>
            <a:off x="611188" y="1341438"/>
            <a:ext cx="7967662" cy="3600450"/>
            <a:chOff x="385" y="845"/>
            <a:chExt cx="5019" cy="2268"/>
          </a:xfrm>
        </p:grpSpPr>
        <p:pic>
          <p:nvPicPr>
            <p:cNvPr id="15365" name="Picture 5" descr="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22" y="845"/>
              <a:ext cx="1882" cy="226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5366" name="Picture 6" descr="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" y="845"/>
              <a:ext cx="2813" cy="2260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149725"/>
            <a:ext cx="8207375" cy="2447925"/>
          </a:xfrm>
          <a:solidFill>
            <a:srgbClr val="CCCCFF"/>
          </a:solidFill>
          <a:ln w="38100">
            <a:solidFill>
              <a:srgbClr val="6600CC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/>
              <a:t>	</a:t>
            </a:r>
            <a:r>
              <a:rPr lang="ru-RU" sz="2800">
                <a:solidFill>
                  <a:srgbClr val="FF0000"/>
                </a:solidFill>
                <a:latin typeface="Comic Sans MS" pitchFamily="66" charset="0"/>
              </a:rPr>
              <a:t>На корабле «Восток-1»</a:t>
            </a:r>
            <a:r>
              <a:rPr lang="ru-RU" sz="2800">
                <a:latin typeface="Comic Sans MS" pitchFamily="66" charset="0"/>
              </a:rPr>
              <a:t> 12 апреля 1961 года лётчик-космонавт СССР Ю. А. Гагарин совершил первый в мире полёт в косми-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   ческое пространство. Корабль совершил один оборот вокруг Земли за 108 минут. </a:t>
            </a:r>
          </a:p>
        </p:txBody>
      </p:sp>
      <p:grpSp>
        <p:nvGrpSpPr>
          <p:cNvPr id="17422" name="Group 14"/>
          <p:cNvGrpSpPr>
            <a:grpSpLocks/>
          </p:cNvGrpSpPr>
          <p:nvPr/>
        </p:nvGrpSpPr>
        <p:grpSpPr bwMode="auto">
          <a:xfrm>
            <a:off x="827088" y="404813"/>
            <a:ext cx="7272337" cy="3600450"/>
            <a:chOff x="521" y="255"/>
            <a:chExt cx="4581" cy="2268"/>
          </a:xfrm>
        </p:grpSpPr>
        <p:pic>
          <p:nvPicPr>
            <p:cNvPr id="17417" name="Picture 9" descr="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255"/>
              <a:ext cx="1665" cy="226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17421" name="Picture 1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08" y="255"/>
              <a:ext cx="2494" cy="2255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ru-RU" sz="3600">
                <a:solidFill>
                  <a:srgbClr val="6600CC"/>
                </a:solidFill>
                <a:latin typeface="Comic Sans MS" pitchFamily="66" charset="0"/>
              </a:rPr>
              <a:t>Что такое космический корабль?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230813"/>
            <a:ext cx="8229600" cy="1366837"/>
          </a:xfrm>
          <a:solidFill>
            <a:srgbClr val="8FC7FF"/>
          </a:solidFill>
          <a:ln w="38100">
            <a:solidFill>
              <a:srgbClr val="0066CC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</a:t>
            </a: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Космический корабль</a:t>
            </a:r>
            <a:r>
              <a:rPr lang="ru-RU" sz="2800">
                <a:latin typeface="Comic Sans MS" pitchFamily="66" charset="0"/>
              </a:rPr>
              <a:t> – это и дом, и научная лаборатория. В нём живут и работают космонавты.</a:t>
            </a:r>
          </a:p>
        </p:txBody>
      </p:sp>
      <p:pic>
        <p:nvPicPr>
          <p:cNvPr id="25608" name="Picture 8" descr="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052513"/>
            <a:ext cx="6985000" cy="403860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638" y="1412875"/>
            <a:ext cx="4465637" cy="4464050"/>
          </a:xfrm>
          <a:solidFill>
            <a:srgbClr val="B7CFFF"/>
          </a:solidFill>
          <a:ln w="38100">
            <a:solidFill>
              <a:srgbClr val="6699FF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	</a:t>
            </a:r>
            <a:r>
              <a:rPr lang="ru-RU" sz="2800" u="sng">
                <a:solidFill>
                  <a:srgbClr val="FF0000"/>
                </a:solidFill>
                <a:latin typeface="Comic Sans MS" pitchFamily="66" charset="0"/>
              </a:rPr>
              <a:t>Ракета-носитель </a:t>
            </a:r>
            <a:r>
              <a:rPr lang="ru-RU" sz="2800">
                <a:latin typeface="Comic Sans MS" pitchFamily="66" charset="0"/>
              </a:rPr>
              <a:t>выводит на орбиту космический корабль, который укреплён в голове ракеты. А ниже располагаются ступени, в которых есть свои двигатели и свой запас топлива. </a:t>
            </a:r>
          </a:p>
        </p:txBody>
      </p:sp>
      <p:pic>
        <p:nvPicPr>
          <p:cNvPr id="31750" name="Picture 6" descr="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981075"/>
            <a:ext cx="3562350" cy="51847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713787" cy="6553200"/>
          </a:xfrm>
          <a:prstGeom prst="rect">
            <a:avLst/>
          </a:prstGeom>
          <a:solidFill>
            <a:srgbClr val="DDDDDD"/>
          </a:solidFill>
        </p:spPr>
      </p:pic>
      <p:sp>
        <p:nvSpPr>
          <p:cNvPr id="33796" name="Text Box 4"/>
          <p:cNvSpPr txBox="1">
            <a:spLocks noGrp="1" noChangeArrowheads="1"/>
          </p:cNvSpPr>
          <p:nvPr>
            <p:ph type="body" idx="1"/>
          </p:nvPr>
        </p:nvSpPr>
        <p:spPr>
          <a:xfrm>
            <a:off x="468313" y="4581525"/>
            <a:ext cx="8218487" cy="2087563"/>
          </a:xfrm>
          <a:solidFill>
            <a:srgbClr val="DDDDDD"/>
          </a:solidFill>
          <a:ln w="38100">
            <a:solidFill>
              <a:schemeClr val="bg2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/>
              <a:t>	</a:t>
            </a:r>
            <a:r>
              <a:rPr lang="ru-RU" sz="2800">
                <a:latin typeface="Comic Sans MS" pitchFamily="66" charset="0"/>
              </a:rPr>
              <a:t>Когда ракета поднимется на нужную высоту и отделится последняя её ступень,  косми-</a:t>
            </a:r>
          </a:p>
          <a:p>
            <a:pPr algn="ctr">
              <a:buFontTx/>
              <a:buNone/>
            </a:pPr>
            <a:r>
              <a:rPr lang="ru-RU" sz="2800">
                <a:latin typeface="Comic Sans MS" pitchFamily="66" charset="0"/>
              </a:rPr>
              <a:t>	ческий корабль летит уже самостоятельно. Он становится спутником Земли.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sz="2800">
              <a:latin typeface="Comic Sans MS" pitchFamily="66" charset="0"/>
            </a:endParaRPr>
          </a:p>
        </p:txBody>
      </p:sp>
      <p:pic>
        <p:nvPicPr>
          <p:cNvPr id="33797" name="Picture 5" descr="3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1052513"/>
            <a:ext cx="3313112" cy="3227387"/>
          </a:xfrm>
          <a:prstGeom prst="rect">
            <a:avLst/>
          </a:prstGeom>
          <a:noFill/>
        </p:spPr>
      </p:pic>
      <p:pic>
        <p:nvPicPr>
          <p:cNvPr id="33798" name="Picture 6" descr="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307397">
            <a:off x="2195513" y="1412875"/>
            <a:ext cx="1111250" cy="534988"/>
          </a:xfrm>
          <a:prstGeom prst="rect">
            <a:avLst/>
          </a:prstGeom>
          <a:noFill/>
        </p:spPr>
      </p:pic>
      <p:pic>
        <p:nvPicPr>
          <p:cNvPr id="33801" name="Picture 9" descr="Копия 3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882762">
            <a:off x="1476375" y="981075"/>
            <a:ext cx="573088" cy="319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16 -0.15422 C 0.0467 -0.15422 -0.06077 -0.01618 -0.06077 0.15422 C -0.06077 0.32532 0.0467 0.46451 0.17916 0.46451 C 0.3118 0.46451 0.41962 0.32532 0.41962 0.15422 C 0.41962 -0.01618 0.3118 -0.15422 0.17916 -0.15422 Z " pathEditMode="relative" rAng="0" ptsTypes="fffff">
                                      <p:cBhvr>
                                        <p:cTn id="19" dur="5000" spd="-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0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</TotalTime>
  <Words>181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Презентация PowerPoint</vt:lpstr>
      <vt:lpstr>Животные-космонавты.</vt:lpstr>
      <vt:lpstr>Презентация PowerPoint</vt:lpstr>
      <vt:lpstr>Презентация PowerPoint</vt:lpstr>
      <vt:lpstr>Юрий Алексеевич Гагарин - </vt:lpstr>
      <vt:lpstr>Презентация PowerPoint</vt:lpstr>
      <vt:lpstr>Что такое космический корабль?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user</cp:lastModifiedBy>
  <cp:revision>14</cp:revision>
  <dcterms:created xsi:type="dcterms:W3CDTF">2011-03-10T14:10:58Z</dcterms:created>
  <dcterms:modified xsi:type="dcterms:W3CDTF">2012-06-04T07:24:21Z</dcterms:modified>
</cp:coreProperties>
</file>