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74" r:id="rId14"/>
    <p:sldId id="269" r:id="rId15"/>
    <p:sldId id="271" r:id="rId16"/>
    <p:sldId id="273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kpiligrim.ruindex/0-25" TargetMode="External"/><Relationship Id="rId3" Type="http://schemas.openxmlformats.org/officeDocument/2006/relationships/hyperlink" Target="http://yrok54.mindmix.ru/2086-189-kliparty-60.zhtml" TargetMode="External"/><Relationship Id="rId7" Type="http://schemas.openxmlformats.org/officeDocument/2006/relationships/hyperlink" Target="http://www.brevia.ru/?page_id=55" TargetMode="External"/><Relationship Id="rId2" Type="http://schemas.openxmlformats.org/officeDocument/2006/relationships/hyperlink" Target="http://allfreed.ru/page/3825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hotosight.ru/photos/1259938/" TargetMode="External"/><Relationship Id="rId5" Type="http://schemas.openxmlformats.org/officeDocument/2006/relationships/hyperlink" Target="http://www.photographer.ru/nonstop/search.htm?search_string=&amp;where=user_messages&amp;selected_user=28949&amp;s_days=all&amp;items_on_page=50&amp;query_tail=order%20by%20m.id%20desc&amp;page=6" TargetMode="External"/><Relationship Id="rId4" Type="http://schemas.openxmlformats.org/officeDocument/2006/relationships/hyperlink" Target="http://www.kirsoft.com.ru/freedom/KSNews_1086.ht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brevia.ru/?page_id=55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://www.tkpiligrim.ruindex/0-25" TargetMode="Externa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://www.photographer.ru/nonstop/search.htm?search_string=&amp;where=user_messages&amp;selected_user=28949&amp;s_days=all&amp;items_on_page=50&amp;query_tail=order%20by%20m.id%20desc&amp;page=6" TargetMode="External"/><Relationship Id="rId4" Type="http://schemas.openxmlformats.org/officeDocument/2006/relationships/hyperlink" Target="http://www.photosight.ru/photos/1259938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82000"/>
            <a:lum/>
          </a:blip>
          <a:srcRect/>
          <a:stretch>
            <a:fillRect l="-7000" r="-1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7702624" cy="2196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prstTxWarp prst="textPlain">
              <a:avLst/>
            </a:prstTxWarp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>
                  <a:solidFill>
                    <a:srgbClr val="002060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Бумажный листочек,</a:t>
            </a:r>
            <a:br>
              <a:rPr lang="ru-RU" b="1" cap="all" dirty="0" smtClean="0">
                <a:ln>
                  <a:solidFill>
                    <a:srgbClr val="002060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</a:br>
            <a:r>
              <a:rPr lang="ru-RU" b="1" cap="all" dirty="0" smtClean="0">
                <a:ln>
                  <a:solidFill>
                    <a:srgbClr val="002060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как снежный комочек</a:t>
            </a:r>
            <a:r>
              <a:rPr lang="ru-RU" b="1" cap="all" dirty="0" smtClean="0">
                <a:ln>
                  <a:solidFill>
                    <a:srgbClr val="002060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.</a:t>
            </a:r>
            <a:endParaRPr lang="ru-RU" b="1" cap="all" dirty="0">
              <a:ln>
                <a:solidFill>
                  <a:srgbClr val="002060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581128"/>
            <a:ext cx="6400800" cy="1752600"/>
          </a:xfrm>
          <a:prstGeom prst="round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Презентация-инструкция </a:t>
            </a:r>
          </a:p>
          <a:p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 уроку художественного труда</a:t>
            </a: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14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Матьёзова</a:t>
            </a: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С. А. </a:t>
            </a:r>
          </a:p>
          <a:p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ГОУ СОШ № 638</a:t>
            </a:r>
          </a:p>
          <a:p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Г. Москва</a:t>
            </a:r>
            <a:endParaRPr lang="ru-RU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12756604981392198769snowflake%202-hi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0145967">
            <a:off x="168278" y="2556843"/>
            <a:ext cx="878995" cy="1008651"/>
          </a:xfrm>
          <a:prstGeom prst="rect">
            <a:avLst/>
          </a:prstGeom>
        </p:spPr>
      </p:pic>
      <p:pic>
        <p:nvPicPr>
          <p:cNvPr id="5" name="Рисунок 4" descr="12756604981392198769snowflake%202-hi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1080231">
            <a:off x="1355900" y="5437163"/>
            <a:ext cx="878995" cy="1008651"/>
          </a:xfrm>
          <a:prstGeom prst="rect">
            <a:avLst/>
          </a:prstGeom>
        </p:spPr>
      </p:pic>
      <p:pic>
        <p:nvPicPr>
          <p:cNvPr id="7" name="Рисунок 6" descr="12756604981392198769snowflake%202-hi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20686">
            <a:off x="7811414" y="2121388"/>
            <a:ext cx="878995" cy="1008651"/>
          </a:xfrm>
          <a:prstGeom prst="rect">
            <a:avLst/>
          </a:prstGeom>
        </p:spPr>
      </p:pic>
      <p:pic>
        <p:nvPicPr>
          <p:cNvPr id="6" name="Рисунок 5" descr="12756604981392198769snowflake%202-hi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0145967">
            <a:off x="2292004" y="1332708"/>
            <a:ext cx="878995" cy="1008651"/>
          </a:xfrm>
          <a:prstGeom prst="rect">
            <a:avLst/>
          </a:prstGeom>
        </p:spPr>
      </p:pic>
      <p:pic>
        <p:nvPicPr>
          <p:cNvPr id="8" name="Рисунок 7" descr="2248901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403648" y="0"/>
            <a:ext cx="2411760" cy="18088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3347864" y="548680"/>
            <a:ext cx="4176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U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http://www.edsovet.su</a:t>
            </a:r>
            <a:endParaRPr lang="ru-RU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foldedCorner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Нижнюю часть сомнём сильнее – это ствол, верхнюю расправим – это крона нашего дерева.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Содержимое 3" descr="100_627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1819944" y="1860577"/>
            <a:ext cx="5576120" cy="4536504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foldedCorner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Сделаем ветви дерева, разрывая бумагу по линиям сгиба.</a:t>
            </a:r>
            <a:endParaRPr lang="ru-RU" dirty="0"/>
          </a:p>
        </p:txBody>
      </p:sp>
      <p:pic>
        <p:nvPicPr>
          <p:cNvPr id="4" name="Содержимое 3" descr="100_625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16200000">
            <a:off x="1835005" y="1845515"/>
            <a:ext cx="5247425" cy="452596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0_626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16200000">
            <a:off x="1441409" y="1158992"/>
            <a:ext cx="6034618" cy="4525963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  <a:prstGeom prst="foldedCorner">
            <a:avLst>
              <a:gd name="adj" fmla="val 50000"/>
            </a:avLst>
          </a:prstGeom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Из обрывков белой бумаги сделаем сугробы и снежинки.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Содержимое 3" descr="100_626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606510" y="1600200"/>
            <a:ext cx="5930980" cy="4525963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foldedCorner">
            <a:avLst>
              <a:gd name="adj" fmla="val 50000"/>
            </a:avLst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Приклеим детали на основу.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Содержимое 3" descr="100_626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6200000">
            <a:off x="1938733" y="1813795"/>
            <a:ext cx="4978502" cy="432048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00_626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75656" y="1628800"/>
            <a:ext cx="6034618" cy="4525963"/>
          </a:xfrm>
        </p:spPr>
      </p:pic>
      <p:pic>
        <p:nvPicPr>
          <p:cNvPr id="3" name="Рисунок 2" descr="12756604981392198769snowflake%202-hi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0145967">
            <a:off x="491805" y="396602"/>
            <a:ext cx="878995" cy="1008651"/>
          </a:xfrm>
          <a:prstGeom prst="rect">
            <a:avLst/>
          </a:prstGeom>
        </p:spPr>
      </p:pic>
      <p:pic>
        <p:nvPicPr>
          <p:cNvPr id="4" name="Рисунок 3" descr="12756604981392198769snowflake%202-hi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0145967">
            <a:off x="635820" y="2268811"/>
            <a:ext cx="878995" cy="1008651"/>
          </a:xfrm>
          <a:prstGeom prst="rect">
            <a:avLst/>
          </a:prstGeom>
        </p:spPr>
      </p:pic>
      <p:pic>
        <p:nvPicPr>
          <p:cNvPr id="5" name="Рисунок 4" descr="12756604981392198769snowflake%202-hi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0145967">
            <a:off x="7548589" y="468610"/>
            <a:ext cx="878995" cy="1008651"/>
          </a:xfrm>
          <a:prstGeom prst="rect">
            <a:avLst/>
          </a:prstGeom>
        </p:spPr>
      </p:pic>
      <p:pic>
        <p:nvPicPr>
          <p:cNvPr id="7" name="Рисунок 6" descr="12756604981392198769snowflake%202-hi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0145967">
            <a:off x="563812" y="5221138"/>
            <a:ext cx="878995" cy="1008651"/>
          </a:xfrm>
          <a:prstGeom prst="rect">
            <a:avLst/>
          </a:prstGeom>
        </p:spPr>
      </p:pic>
      <p:pic>
        <p:nvPicPr>
          <p:cNvPr id="8" name="Рисунок 7" descr="12756604981392198769snowflake%202-hi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0145967">
            <a:off x="7908629" y="3708970"/>
            <a:ext cx="878995" cy="1008651"/>
          </a:xfrm>
          <a:prstGeom prst="rect">
            <a:avLst/>
          </a:prstGeom>
        </p:spPr>
      </p:pic>
      <p:pic>
        <p:nvPicPr>
          <p:cNvPr id="9" name="Рисунок 8" descr="12756604981392198769snowflake%202-hi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0145967">
            <a:off x="7908629" y="5509170"/>
            <a:ext cx="878995" cy="1008651"/>
          </a:xfrm>
          <a:prstGeom prst="rect">
            <a:avLst/>
          </a:prstGeom>
        </p:spPr>
      </p:pic>
      <p:pic>
        <p:nvPicPr>
          <p:cNvPr id="11" name="Рисунок 10" descr="12756604981392198769snowflake%202-hi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0145967">
            <a:off x="4668269" y="5941219"/>
            <a:ext cx="878995" cy="1008651"/>
          </a:xfrm>
          <a:prstGeom prst="rect">
            <a:avLst/>
          </a:prstGeom>
        </p:spPr>
      </p:pic>
      <p:sp>
        <p:nvSpPr>
          <p:cNvPr id="12" name="Загнутый угол 11"/>
          <p:cNvSpPr/>
          <p:nvPr/>
        </p:nvSpPr>
        <p:spPr>
          <a:xfrm>
            <a:off x="2195736" y="404664"/>
            <a:ext cx="4770793" cy="1101923"/>
          </a:xfrm>
          <a:prstGeom prst="foldedCorner">
            <a:avLst>
              <a:gd name="adj" fmla="val 46304"/>
            </a:avLst>
          </a:prstGeom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Дерево готово!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0_624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2276872"/>
            <a:ext cx="5256584" cy="3933056"/>
          </a:xfrm>
          <a:prstGeom prst="roundRect">
            <a:avLst>
              <a:gd name="adj" fmla="val 6539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00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070286" y="2394130"/>
            <a:ext cx="2574601" cy="1871248"/>
          </a:xfrm>
          <a:prstGeom prst="roundRect">
            <a:avLst>
              <a:gd name="adj" fmla="val 7490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00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170135" y="220360"/>
            <a:ext cx="2621134" cy="1987972"/>
          </a:xfrm>
          <a:prstGeom prst="roundRect">
            <a:avLst>
              <a:gd name="adj" fmla="val 5918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00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516216" y="4437112"/>
            <a:ext cx="1836476" cy="2420888"/>
          </a:xfrm>
          <a:prstGeom prst="roundRect">
            <a:avLst>
              <a:gd name="adj" fmla="val 5261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Загнутый угол 7"/>
          <p:cNvSpPr/>
          <p:nvPr/>
        </p:nvSpPr>
        <p:spPr>
          <a:xfrm>
            <a:off x="384571" y="675435"/>
            <a:ext cx="5544616" cy="1182291"/>
          </a:xfrm>
          <a:prstGeom prst="foldedCorner">
            <a:avLst>
              <a:gd name="adj" fmla="val 22259"/>
            </a:avLst>
          </a:prstGeom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Желаем успехов!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9" name="Рисунок 8" descr="12756604981392198769snowflake%202-hi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20145967">
            <a:off x="347788" y="1836763"/>
            <a:ext cx="878995" cy="1008651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u="sng" dirty="0" smtClean="0"/>
              <a:t>Использованная литература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err="1" smtClean="0"/>
              <a:t>Шпикалова</a:t>
            </a:r>
            <a:r>
              <a:rPr lang="ru-RU" sz="2000" dirty="0" smtClean="0"/>
              <a:t> Т.Я. Изобразительное искусство: учеб. Для 1 </a:t>
            </a:r>
            <a:r>
              <a:rPr lang="ru-RU" sz="2000" dirty="0" err="1" smtClean="0"/>
              <a:t>кл.нач.шк</a:t>
            </a:r>
            <a:r>
              <a:rPr lang="ru-RU" sz="2000" dirty="0" smtClean="0"/>
              <a:t>. / </a:t>
            </a:r>
            <a:r>
              <a:rPr lang="ru-RU" sz="2000" dirty="0" err="1" smtClean="0"/>
              <a:t>Т.Я.Шпикалова</a:t>
            </a:r>
            <a:r>
              <a:rPr lang="ru-RU" sz="2000" dirty="0" smtClean="0"/>
              <a:t>,- М., Просвещение, 2007.</a:t>
            </a:r>
          </a:p>
          <a:p>
            <a:r>
              <a:rPr lang="ru-RU" sz="2000" dirty="0" smtClean="0"/>
              <a:t>Художественный труд: Рабочая тетрадь для учащихся 1 </a:t>
            </a:r>
            <a:r>
              <a:rPr lang="ru-RU" sz="2000" dirty="0" err="1" smtClean="0"/>
              <a:t>кл</a:t>
            </a:r>
            <a:r>
              <a:rPr lang="ru-RU" sz="2000" dirty="0" smtClean="0"/>
              <a:t>./ </a:t>
            </a:r>
            <a:r>
              <a:rPr lang="ru-RU" sz="2000" dirty="0" err="1" smtClean="0"/>
              <a:t>Т.Я.Шпикалова</a:t>
            </a:r>
            <a:r>
              <a:rPr lang="ru-RU" sz="2000" dirty="0" smtClean="0"/>
              <a:t>, Л.В.Ершова, Н.Р.Макарова, </a:t>
            </a:r>
            <a:r>
              <a:rPr lang="ru-RU" sz="2000" dirty="0" err="1" smtClean="0"/>
              <a:t>А.Н.Щирова</a:t>
            </a:r>
            <a:r>
              <a:rPr lang="ru-RU" sz="2000" dirty="0" smtClean="0"/>
              <a:t>; Под. Ред. </a:t>
            </a:r>
            <a:r>
              <a:rPr lang="ru-RU" sz="2000" dirty="0" err="1" smtClean="0"/>
              <a:t>Т.Я.Шпикаловой</a:t>
            </a:r>
            <a:r>
              <a:rPr lang="ru-RU" sz="2000" dirty="0" smtClean="0"/>
              <a:t>. – М.Просвещение, 2007.</a:t>
            </a:r>
          </a:p>
          <a:p>
            <a:pPr algn="ctr">
              <a:buNone/>
            </a:pPr>
            <a:r>
              <a:rPr lang="ru-RU" sz="2600" u="sng" dirty="0" smtClean="0"/>
              <a:t> Интернет-ресурсы</a:t>
            </a:r>
            <a:r>
              <a:rPr lang="ru-RU" sz="2600" dirty="0" smtClean="0"/>
              <a:t>:</a:t>
            </a:r>
            <a:endParaRPr lang="ru-RU" sz="2000" dirty="0" smtClean="0"/>
          </a:p>
          <a:p>
            <a:pPr>
              <a:buFont typeface="Arial" charset="0"/>
              <a:buChar char="•"/>
            </a:pPr>
            <a:r>
              <a:rPr lang="en-US" sz="2000" dirty="0" smtClean="0">
                <a:hlinkClick r:id="rId2"/>
              </a:rPr>
              <a:t>http://allfreed.ru/page/3825/</a:t>
            </a:r>
            <a:r>
              <a:rPr lang="en-US" sz="2000" dirty="0" smtClean="0"/>
              <a:t> </a:t>
            </a:r>
            <a:r>
              <a:rPr lang="ru-RU" sz="2000" dirty="0" smtClean="0"/>
              <a:t>  фон слайда 1.</a:t>
            </a:r>
          </a:p>
          <a:p>
            <a:pPr>
              <a:buFont typeface="Arial" charset="0"/>
              <a:buChar char="•"/>
            </a:pPr>
            <a:r>
              <a:rPr lang="ru-RU" sz="2000" u="sng" dirty="0" smtClean="0">
                <a:hlinkClick r:id="rId3"/>
              </a:rPr>
              <a:t>http://yrok54.mindmix.ru/2086-189-kliparty-60.zhtml</a:t>
            </a:r>
            <a:r>
              <a:rPr lang="ru-RU" sz="2000" dirty="0" smtClean="0"/>
              <a:t>  снежинка</a:t>
            </a:r>
          </a:p>
          <a:p>
            <a:pPr>
              <a:buFont typeface="Arial" charset="0"/>
              <a:buChar char="•"/>
            </a:pPr>
            <a:r>
              <a:rPr lang="ru-RU" sz="2000" u="sng" dirty="0" smtClean="0">
                <a:hlinkClick r:id="rId4"/>
              </a:rPr>
              <a:t>http://www.kirsoft.com.ru/freedom/KSNews_1086.htm</a:t>
            </a:r>
            <a:r>
              <a:rPr lang="ru-RU" sz="2000" dirty="0" smtClean="0"/>
              <a:t> кружевное дерево</a:t>
            </a:r>
          </a:p>
          <a:p>
            <a:pPr>
              <a:buFont typeface="Arial" charset="0"/>
              <a:buChar char="•"/>
            </a:pPr>
            <a:r>
              <a:rPr lang="en-US" sz="2000" u="sng" dirty="0" smtClean="0">
                <a:hlinkClick r:id="rId5"/>
              </a:rPr>
              <a:t>http</a:t>
            </a:r>
            <a:r>
              <a:rPr lang="ru-RU" sz="2000" u="sng" dirty="0" smtClean="0">
                <a:hlinkClick r:id="rId5"/>
              </a:rPr>
              <a:t>://</a:t>
            </a:r>
            <a:r>
              <a:rPr lang="en-US" sz="2000" u="sng" dirty="0" smtClean="0">
                <a:hlinkClick r:id="rId5"/>
              </a:rPr>
              <a:t>www</a:t>
            </a:r>
            <a:r>
              <a:rPr lang="ru-RU" sz="2000" u="sng" dirty="0" smtClean="0">
                <a:hlinkClick r:id="rId5"/>
              </a:rPr>
              <a:t>.</a:t>
            </a:r>
            <a:r>
              <a:rPr lang="en-US" sz="2000" u="sng" dirty="0" smtClean="0">
                <a:hlinkClick r:id="rId5"/>
              </a:rPr>
              <a:t>photographer</a:t>
            </a:r>
            <a:r>
              <a:rPr lang="ru-RU" sz="2000" u="sng" dirty="0" smtClean="0">
                <a:hlinkClick r:id="rId5"/>
              </a:rPr>
              <a:t>.</a:t>
            </a:r>
            <a:r>
              <a:rPr lang="en-US" sz="2000" u="sng" dirty="0" smtClean="0">
                <a:hlinkClick r:id="rId5"/>
              </a:rPr>
              <a:t>ru</a:t>
            </a:r>
            <a:r>
              <a:rPr lang="ru-RU" sz="2000" u="sng" dirty="0" smtClean="0">
                <a:hlinkClick r:id="rId5"/>
              </a:rPr>
              <a:t>/</a:t>
            </a:r>
            <a:r>
              <a:rPr lang="en-US" sz="2000" u="sng" dirty="0" smtClean="0">
                <a:hlinkClick r:id="rId5"/>
              </a:rPr>
              <a:t>nonstop</a:t>
            </a:r>
            <a:r>
              <a:rPr lang="ru-RU" sz="2000" u="sng" dirty="0" smtClean="0">
                <a:hlinkClick r:id="rId5"/>
              </a:rPr>
              <a:t>/</a:t>
            </a:r>
            <a:r>
              <a:rPr lang="en-US" sz="2000" u="sng" dirty="0" smtClean="0">
                <a:hlinkClick r:id="rId5"/>
              </a:rPr>
              <a:t>search</a:t>
            </a:r>
            <a:r>
              <a:rPr lang="ru-RU" sz="2000" u="sng" dirty="0" smtClean="0">
                <a:hlinkClick r:id="rId5"/>
              </a:rPr>
              <a:t>.</a:t>
            </a:r>
            <a:r>
              <a:rPr lang="en-US" sz="2000" u="sng" dirty="0" err="1" smtClean="0">
                <a:hlinkClick r:id="rId5"/>
              </a:rPr>
              <a:t>htm</a:t>
            </a:r>
            <a:r>
              <a:rPr lang="ru-RU" sz="2000" u="sng" dirty="0" smtClean="0">
                <a:hlinkClick r:id="rId5"/>
              </a:rPr>
              <a:t>?</a:t>
            </a:r>
            <a:r>
              <a:rPr lang="en-US" sz="2000" u="sng" dirty="0" smtClean="0">
                <a:hlinkClick r:id="rId5"/>
              </a:rPr>
              <a:t>search</a:t>
            </a:r>
            <a:r>
              <a:rPr lang="ru-RU" sz="2000" u="sng" dirty="0" smtClean="0">
                <a:hlinkClick r:id="rId5"/>
              </a:rPr>
              <a:t>_</a:t>
            </a:r>
            <a:r>
              <a:rPr lang="en-US" sz="2000" u="sng" dirty="0" smtClean="0">
                <a:hlinkClick r:id="rId5"/>
              </a:rPr>
              <a:t>string</a:t>
            </a:r>
            <a:r>
              <a:rPr lang="ru-RU" sz="2000" u="sng" dirty="0" smtClean="0">
                <a:hlinkClick r:id="rId5"/>
              </a:rPr>
              <a:t>=&amp;</a:t>
            </a:r>
            <a:r>
              <a:rPr lang="en-US" sz="2000" u="sng" dirty="0" smtClean="0">
                <a:hlinkClick r:id="rId5"/>
              </a:rPr>
              <a:t>where</a:t>
            </a:r>
            <a:r>
              <a:rPr lang="ru-RU" sz="2000" u="sng" dirty="0" smtClean="0">
                <a:hlinkClick r:id="rId5"/>
              </a:rPr>
              <a:t>=</a:t>
            </a:r>
            <a:r>
              <a:rPr lang="en-US" sz="2000" u="sng" dirty="0" smtClean="0">
                <a:hlinkClick r:id="rId5"/>
              </a:rPr>
              <a:t>selected</a:t>
            </a:r>
            <a:r>
              <a:rPr lang="ru-RU" sz="2000" u="sng" dirty="0" smtClean="0">
                <a:hlinkClick r:id="rId5"/>
              </a:rPr>
              <a:t>_</a:t>
            </a:r>
            <a:r>
              <a:rPr lang="en-US" sz="2000" u="sng" dirty="0" smtClean="0">
                <a:hlinkClick r:id="rId5"/>
              </a:rPr>
              <a:t>s</a:t>
            </a:r>
            <a:r>
              <a:rPr lang="ru-RU" sz="2000" u="sng" dirty="0" smtClean="0">
                <a:hlinkClick r:id="rId5"/>
              </a:rPr>
              <a:t>_</a:t>
            </a:r>
            <a:r>
              <a:rPr lang="en-US" sz="2000" u="sng" dirty="0" smtClean="0">
                <a:hlinkClick r:id="rId5"/>
              </a:rPr>
              <a:t>days</a:t>
            </a:r>
            <a:r>
              <a:rPr lang="ru-RU" sz="2000" u="sng" dirty="0" smtClean="0">
                <a:hlinkClick r:id="rId5"/>
              </a:rPr>
              <a:t>=</a:t>
            </a:r>
            <a:r>
              <a:rPr lang="en-US" sz="2000" u="sng" dirty="0" smtClean="0">
                <a:hlinkClick r:id="rId5"/>
              </a:rPr>
              <a:t>all</a:t>
            </a:r>
            <a:r>
              <a:rPr lang="ru-RU" sz="2000" u="sng" dirty="0" smtClean="0">
                <a:hlinkClick r:id="rId5"/>
              </a:rPr>
              <a:t>&amp;</a:t>
            </a:r>
            <a:r>
              <a:rPr lang="en-US" sz="2000" u="sng" dirty="0" smtClean="0">
                <a:hlinkClick r:id="rId5"/>
              </a:rPr>
              <a:t>items</a:t>
            </a:r>
            <a:r>
              <a:rPr lang="ru-RU" sz="2000" u="sng" dirty="0" smtClean="0">
                <a:hlinkClick r:id="rId5"/>
              </a:rPr>
              <a:t>_</a:t>
            </a:r>
            <a:r>
              <a:rPr lang="en-US" sz="2000" u="sng" dirty="0" smtClean="0">
                <a:hlinkClick r:id="rId5"/>
              </a:rPr>
              <a:t>on</a:t>
            </a:r>
            <a:r>
              <a:rPr lang="ru-RU" sz="2000" u="sng" dirty="0" smtClean="0">
                <a:hlinkClick r:id="rId5"/>
              </a:rPr>
              <a:t>_</a:t>
            </a:r>
            <a:r>
              <a:rPr lang="en-US" sz="2000" u="sng" dirty="0" smtClean="0">
                <a:hlinkClick r:id="rId5"/>
              </a:rPr>
              <a:t>page</a:t>
            </a:r>
            <a:r>
              <a:rPr lang="ru-RU" sz="2000" u="sng" dirty="0" smtClean="0">
                <a:hlinkClick r:id="rId5"/>
              </a:rPr>
              <a:t>=50&amp;</a:t>
            </a:r>
            <a:r>
              <a:rPr lang="en-US" sz="2000" u="sng" dirty="0" smtClean="0">
                <a:hlinkClick r:id="rId5"/>
              </a:rPr>
              <a:t>query</a:t>
            </a:r>
            <a:r>
              <a:rPr lang="ru-RU" sz="2000" u="sng" dirty="0" smtClean="0">
                <a:hlinkClick r:id="rId5"/>
              </a:rPr>
              <a:t>_</a:t>
            </a:r>
            <a:r>
              <a:rPr lang="en-US" sz="2000" u="sng" dirty="0" smtClean="0">
                <a:hlinkClick r:id="rId5"/>
              </a:rPr>
              <a:t>tail</a:t>
            </a:r>
            <a:r>
              <a:rPr lang="ru-RU" sz="2000" u="sng" dirty="0" smtClean="0">
                <a:hlinkClick r:id="rId5"/>
              </a:rPr>
              <a:t>=</a:t>
            </a:r>
            <a:r>
              <a:rPr lang="en-US" sz="2000" u="sng" dirty="0" smtClean="0">
                <a:hlinkClick r:id="rId5"/>
              </a:rPr>
              <a:t>order by m</a:t>
            </a:r>
            <a:r>
              <a:rPr lang="ru-RU" sz="2000" u="sng" dirty="0" smtClean="0">
                <a:hlinkClick r:id="rId5"/>
              </a:rPr>
              <a:t>.</a:t>
            </a:r>
            <a:r>
              <a:rPr lang="en-US" sz="2000" u="sng" dirty="0" err="1" smtClean="0">
                <a:hlinkClick r:id="rId5"/>
              </a:rPr>
              <a:t>iddesc</a:t>
            </a:r>
            <a:r>
              <a:rPr lang="ru-RU" sz="2000" u="sng" dirty="0" smtClean="0">
                <a:hlinkClick r:id="rId5"/>
              </a:rPr>
              <a:t>&amp;</a:t>
            </a:r>
            <a:r>
              <a:rPr lang="en-US" sz="2000" u="sng" dirty="0" smtClean="0">
                <a:hlinkClick r:id="rId5"/>
              </a:rPr>
              <a:t>page</a:t>
            </a:r>
            <a:r>
              <a:rPr lang="ru-RU" sz="2000" u="sng" dirty="0" smtClean="0">
                <a:hlinkClick r:id="rId5"/>
              </a:rPr>
              <a:t>=6</a:t>
            </a:r>
            <a:r>
              <a:rPr lang="ru-RU" sz="2000" u="sng" dirty="0" smtClean="0"/>
              <a:t> </a:t>
            </a:r>
            <a:r>
              <a:rPr lang="ru-RU" sz="2000" dirty="0" smtClean="0"/>
              <a:t>пейзаж 1 на слайде 4</a:t>
            </a:r>
          </a:p>
          <a:p>
            <a:pPr>
              <a:buFont typeface="Arial" charset="0"/>
              <a:buChar char="•"/>
            </a:pPr>
            <a:r>
              <a:rPr lang="ru-RU" sz="2000" u="sng" dirty="0" smtClean="0">
                <a:hlinkClick r:id="rId6"/>
              </a:rPr>
              <a:t>http://www.photosight.ru/photos/1259938/</a:t>
            </a:r>
            <a:r>
              <a:rPr lang="ru-RU" sz="2000" u="sng" dirty="0" smtClean="0"/>
              <a:t> </a:t>
            </a:r>
            <a:r>
              <a:rPr lang="ru-RU" sz="2000" dirty="0" smtClean="0"/>
              <a:t>пейзаж 2 на слайде 4</a:t>
            </a:r>
          </a:p>
          <a:p>
            <a:pPr>
              <a:buFont typeface="Arial" charset="0"/>
              <a:buChar char="•"/>
            </a:pPr>
            <a:r>
              <a:rPr lang="en-US" sz="2000" dirty="0" smtClean="0">
                <a:hlinkClick r:id="rId7"/>
              </a:rPr>
              <a:t>http://www.brevia.ru/?page_id=55</a:t>
            </a:r>
            <a:r>
              <a:rPr lang="ru-RU" sz="2000" dirty="0" smtClean="0"/>
              <a:t> </a:t>
            </a:r>
            <a:r>
              <a:rPr lang="ru-RU" sz="2200" dirty="0" smtClean="0"/>
              <a:t>кружево</a:t>
            </a:r>
            <a:endParaRPr lang="ru-RU" sz="2000" dirty="0" smtClean="0"/>
          </a:p>
          <a:p>
            <a:pPr lvl="0">
              <a:buFont typeface="Arial" charset="0"/>
              <a:buChar char="•"/>
            </a:pPr>
            <a:r>
              <a:rPr lang="ru-RU" sz="2000" u="sng" dirty="0" smtClean="0">
                <a:solidFill>
                  <a:srgbClr val="006600"/>
                </a:solidFill>
                <a:cs typeface="Arial" pitchFamily="34" charset="0"/>
                <a:hlinkClick r:id="rId8"/>
              </a:rPr>
              <a:t>http://</a:t>
            </a:r>
            <a:r>
              <a:rPr lang="ru-RU" sz="1900" u="sng" dirty="0" smtClean="0">
                <a:solidFill>
                  <a:srgbClr val="006600"/>
                </a:solidFill>
                <a:cs typeface="Arial" pitchFamily="34" charset="0"/>
                <a:hlinkClick r:id="rId8"/>
              </a:rPr>
              <a:t>www.tkpiligrim.ruindex/0-25</a:t>
            </a:r>
            <a:r>
              <a:rPr lang="ru-RU" sz="2000" dirty="0" smtClean="0">
                <a:cs typeface="Arial" pitchFamily="34" charset="0"/>
              </a:rPr>
              <a:t> </a:t>
            </a:r>
            <a:r>
              <a:rPr lang="ru-RU" sz="1900" dirty="0" smtClean="0">
                <a:cs typeface="Arial" pitchFamily="34" charset="0"/>
              </a:rPr>
              <a:t>плетение</a:t>
            </a:r>
            <a:r>
              <a:rPr lang="ru-RU" sz="2000" dirty="0" smtClean="0">
                <a:cs typeface="Arial" pitchFamily="34" charset="0"/>
              </a:rPr>
              <a:t> </a:t>
            </a:r>
            <a:r>
              <a:rPr lang="ru-RU" sz="1900" dirty="0" smtClean="0">
                <a:cs typeface="Arial" pitchFamily="34" charset="0"/>
              </a:rPr>
              <a:t>кружева</a:t>
            </a:r>
            <a:endParaRPr lang="ru-RU" sz="2000" dirty="0" smtClean="0">
              <a:cs typeface="Arial" pitchFamily="34" charset="0"/>
            </a:endParaRPr>
          </a:p>
          <a:p>
            <a:pPr>
              <a:buFont typeface="Arial" charset="0"/>
              <a:buChar char="•"/>
            </a:pPr>
            <a:endParaRPr lang="ru-RU" sz="2000" dirty="0" smtClean="0"/>
          </a:p>
          <a:p>
            <a:pPr>
              <a:buFont typeface="Arial" charset="0"/>
              <a:buChar char="•"/>
            </a:pPr>
            <a:endParaRPr lang="ru-RU" sz="2000" dirty="0" smtClean="0"/>
          </a:p>
          <a:p>
            <a:pPr>
              <a:buFont typeface="Arial" charset="0"/>
              <a:buChar char="•"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71600" y="5849888"/>
            <a:ext cx="3168352" cy="1008112"/>
          </a:xfrm>
        </p:spPr>
        <p:txBody>
          <a:bodyPr>
            <a:noAutofit/>
          </a:bodyPr>
          <a:lstStyle/>
          <a:p>
            <a:r>
              <a:rPr lang="ru-RU" sz="1600" dirty="0" smtClean="0"/>
              <a:t>Ельфина Виктория Николаевна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600" b="1" dirty="0" smtClean="0">
                <a:latin typeface="Arial Black" pitchFamily="34" charset="0"/>
              </a:rPr>
              <a:t>Поющее дерево.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600" dirty="0" smtClean="0"/>
              <a:t>Кружевное панно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4" name="Содержимое 3" descr="4471490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611560" y="116632"/>
            <a:ext cx="4104456" cy="5825679"/>
          </a:xfrm>
        </p:spPr>
      </p:pic>
      <p:sp>
        <p:nvSpPr>
          <p:cNvPr id="8" name="Текст 7"/>
          <p:cNvSpPr>
            <a:spLocks noGrp="1"/>
          </p:cNvSpPr>
          <p:nvPr>
            <p:ph sz="half" idx="2"/>
          </p:nvPr>
        </p:nvSpPr>
        <p:spPr>
          <a:xfrm>
            <a:off x="5292080" y="260648"/>
            <a:ext cx="2962672" cy="3661867"/>
          </a:xfrm>
          <a:prstGeom prst="foldedCorner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4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Это кружевное панно.</a:t>
            </a:r>
          </a:p>
          <a:p>
            <a:r>
              <a:rPr lang="ru-RU" sz="4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Оно всё сплетено из белых нитей.</a:t>
            </a:r>
            <a:endParaRPr lang="ru-RU" sz="4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Загнутый угол 5"/>
          <p:cNvSpPr/>
          <p:nvPr/>
        </p:nvSpPr>
        <p:spPr>
          <a:xfrm>
            <a:off x="4932040" y="4221088"/>
            <a:ext cx="3888432" cy="2093655"/>
          </a:xfrm>
          <a:prstGeom prst="foldedCorner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Почему эти узоры можно 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назвать зимними?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9" name="Рисунок 8" descr="12756604981392198769snowflake%202-hi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0145967">
            <a:off x="7260557" y="2700859"/>
            <a:ext cx="878995" cy="10086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4725144"/>
            <a:ext cx="34912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/>
              </a:rPr>
              <a:t>http://www.brevia.ru/?page_id=55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4149080"/>
            <a:ext cx="34912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/>
              </a:rPr>
              <a:t>http://www.brevia.ru/?page_id=55</a:t>
            </a:r>
            <a:endParaRPr lang="ru-RU" dirty="0"/>
          </a:p>
        </p:txBody>
      </p:sp>
      <p:pic>
        <p:nvPicPr>
          <p:cNvPr id="8" name="Содержимое 7" descr="001086-001195S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4355976" cy="4725144"/>
          </a:xfrm>
        </p:spPr>
      </p:pic>
      <p:pic>
        <p:nvPicPr>
          <p:cNvPr id="9" name="Рисунок 8" descr="krugevo_fl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355976" y="0"/>
            <a:ext cx="4788024" cy="4725144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499992" y="4725144"/>
            <a:ext cx="42839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sng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cs typeface="Arial" pitchFamily="34" charset="0"/>
                <a:hlinkClick r:id="rId5"/>
              </a:rPr>
              <a:t>http://www.tkpiligrim.ruindex/0-25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Загнутый угол 11"/>
          <p:cNvSpPr/>
          <p:nvPr/>
        </p:nvSpPr>
        <p:spPr>
          <a:xfrm>
            <a:off x="179512" y="5100459"/>
            <a:ext cx="8784976" cy="1757541"/>
          </a:xfrm>
          <a:prstGeom prst="foldedCorner">
            <a:avLst>
              <a:gd name="adj" fmla="val 32329"/>
            </a:avLst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Кружевное дерево, листья, снежинки и веточки сплели мастерицы из города Вологды.</a:t>
            </a:r>
          </a:p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Вологодские кружева они плетут из тончайших ниток.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" name="Рисунок 9" descr="12756604981392198769snowflake%202-hi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20145967">
            <a:off x="168277" y="5869211"/>
            <a:ext cx="878995" cy="10086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foldedCorner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Красота русской зимы вдохновляет вологодских кружевниц.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Содержимое 3" descr="58283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1412776"/>
            <a:ext cx="3096344" cy="4865410"/>
          </a:xfrm>
          <a:prstGeom prst="roundRect">
            <a:avLst>
              <a:gd name="adj" fmla="val 8244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125993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63379" y="1628800"/>
            <a:ext cx="5414035" cy="4680520"/>
          </a:xfrm>
          <a:prstGeom prst="roundRect">
            <a:avLst>
              <a:gd name="adj" fmla="val 11114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716016" y="5877272"/>
            <a:ext cx="41764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sng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cs typeface="Arial" pitchFamily="34" charset="0"/>
                <a:hlinkClick r:id="rId4"/>
              </a:rPr>
              <a:t>http://www.photosight.ru/photos/1259938</a:t>
            </a:r>
            <a:r>
              <a:rPr kumimoji="0" lang="ru-RU" sz="1800" b="1" i="0" u="sng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cs typeface="Arial" pitchFamily="34" charset="0"/>
                <a:hlinkClick r:id="rId4"/>
              </a:rPr>
              <a:t>/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877272"/>
            <a:ext cx="3635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u="sng" dirty="0" smtClean="0">
                <a:hlinkClick r:id="rId5"/>
              </a:rPr>
              <a:t>http</a:t>
            </a:r>
            <a:r>
              <a:rPr lang="ru-RU" sz="1200" u="sng" dirty="0" smtClean="0">
                <a:hlinkClick r:id="rId5"/>
              </a:rPr>
              <a:t>://</a:t>
            </a:r>
            <a:r>
              <a:rPr lang="en-US" sz="1200" u="sng" dirty="0" smtClean="0">
                <a:hlinkClick r:id="rId5"/>
              </a:rPr>
              <a:t>www</a:t>
            </a:r>
            <a:r>
              <a:rPr lang="ru-RU" sz="1200" u="sng" dirty="0" smtClean="0">
                <a:hlinkClick r:id="rId5"/>
              </a:rPr>
              <a:t>.</a:t>
            </a:r>
            <a:r>
              <a:rPr lang="en-US" sz="1200" u="sng" dirty="0" smtClean="0">
                <a:hlinkClick r:id="rId5"/>
              </a:rPr>
              <a:t>photographer</a:t>
            </a:r>
            <a:r>
              <a:rPr lang="ru-RU" sz="1200" u="sng" dirty="0" smtClean="0">
                <a:hlinkClick r:id="rId5"/>
              </a:rPr>
              <a:t>.</a:t>
            </a:r>
            <a:r>
              <a:rPr lang="en-US" sz="1200" u="sng" dirty="0" smtClean="0">
                <a:hlinkClick r:id="rId5"/>
              </a:rPr>
              <a:t>ru</a:t>
            </a:r>
            <a:r>
              <a:rPr lang="ru-RU" sz="1200" u="sng" dirty="0" smtClean="0">
                <a:hlinkClick r:id="rId5"/>
              </a:rPr>
              <a:t>/</a:t>
            </a:r>
            <a:r>
              <a:rPr lang="en-US" sz="1200" u="sng" dirty="0" smtClean="0">
                <a:hlinkClick r:id="rId5"/>
              </a:rPr>
              <a:t>nonstop</a:t>
            </a:r>
            <a:r>
              <a:rPr lang="ru-RU" sz="1200" u="sng" dirty="0" smtClean="0">
                <a:hlinkClick r:id="rId5"/>
              </a:rPr>
              <a:t>/</a:t>
            </a:r>
            <a:r>
              <a:rPr lang="en-US" sz="1200" u="sng" dirty="0" smtClean="0">
                <a:hlinkClick r:id="rId5"/>
              </a:rPr>
              <a:t>search</a:t>
            </a:r>
            <a:r>
              <a:rPr lang="ru-RU" sz="1200" u="sng" dirty="0" smtClean="0">
                <a:hlinkClick r:id="rId5"/>
              </a:rPr>
              <a:t>.</a:t>
            </a:r>
            <a:r>
              <a:rPr lang="en-US" sz="1200" u="sng" dirty="0" err="1" smtClean="0">
                <a:hlinkClick r:id="rId5"/>
              </a:rPr>
              <a:t>htm</a:t>
            </a:r>
            <a:r>
              <a:rPr lang="ru-RU" sz="1200" u="sng" dirty="0" smtClean="0">
                <a:hlinkClick r:id="rId5"/>
              </a:rPr>
              <a:t>?</a:t>
            </a:r>
            <a:r>
              <a:rPr lang="en-US" sz="1200" u="sng" dirty="0" smtClean="0">
                <a:hlinkClick r:id="rId5"/>
              </a:rPr>
              <a:t>search</a:t>
            </a:r>
            <a:r>
              <a:rPr lang="ru-RU" sz="1200" u="sng" dirty="0" smtClean="0">
                <a:hlinkClick r:id="rId5"/>
              </a:rPr>
              <a:t>_</a:t>
            </a:r>
            <a:r>
              <a:rPr lang="en-US" sz="1200" u="sng" dirty="0" smtClean="0">
                <a:hlinkClick r:id="rId5"/>
              </a:rPr>
              <a:t>string</a:t>
            </a:r>
            <a:r>
              <a:rPr lang="ru-RU" sz="1200" u="sng" dirty="0" smtClean="0">
                <a:hlinkClick r:id="rId5"/>
              </a:rPr>
              <a:t>=&amp;</a:t>
            </a:r>
            <a:r>
              <a:rPr lang="en-US" sz="1200" u="sng" dirty="0" smtClean="0">
                <a:hlinkClick r:id="rId5"/>
              </a:rPr>
              <a:t>where</a:t>
            </a:r>
            <a:r>
              <a:rPr lang="ru-RU" sz="1200" u="sng" dirty="0" smtClean="0">
                <a:hlinkClick r:id="rId5"/>
              </a:rPr>
              <a:t>=</a:t>
            </a:r>
            <a:r>
              <a:rPr lang="en-US" sz="1200" u="sng" dirty="0" smtClean="0">
                <a:hlinkClick r:id="rId5"/>
              </a:rPr>
              <a:t>selected</a:t>
            </a:r>
            <a:r>
              <a:rPr lang="ru-RU" sz="1200" u="sng" dirty="0" smtClean="0">
                <a:hlinkClick r:id="rId5"/>
              </a:rPr>
              <a:t>_</a:t>
            </a:r>
            <a:r>
              <a:rPr lang="en-US" sz="1200" u="sng" dirty="0" smtClean="0">
                <a:hlinkClick r:id="rId5"/>
              </a:rPr>
              <a:t>s</a:t>
            </a:r>
            <a:r>
              <a:rPr lang="ru-RU" sz="1200" u="sng" dirty="0" smtClean="0">
                <a:hlinkClick r:id="rId5"/>
              </a:rPr>
              <a:t>_</a:t>
            </a:r>
            <a:r>
              <a:rPr lang="en-US" sz="1200" u="sng" dirty="0" smtClean="0">
                <a:hlinkClick r:id="rId5"/>
              </a:rPr>
              <a:t>days</a:t>
            </a:r>
            <a:r>
              <a:rPr lang="ru-RU" sz="1200" u="sng" dirty="0" smtClean="0">
                <a:hlinkClick r:id="rId5"/>
              </a:rPr>
              <a:t>=</a:t>
            </a:r>
            <a:r>
              <a:rPr lang="en-US" sz="1200" u="sng" dirty="0" smtClean="0">
                <a:hlinkClick r:id="rId5"/>
              </a:rPr>
              <a:t>all</a:t>
            </a:r>
            <a:r>
              <a:rPr lang="ru-RU" sz="1200" u="sng" dirty="0" smtClean="0">
                <a:hlinkClick r:id="rId5"/>
              </a:rPr>
              <a:t>&amp;</a:t>
            </a:r>
            <a:r>
              <a:rPr lang="en-US" sz="1200" u="sng" dirty="0" smtClean="0">
                <a:hlinkClick r:id="rId5"/>
              </a:rPr>
              <a:t>items</a:t>
            </a:r>
            <a:r>
              <a:rPr lang="ru-RU" sz="1200" u="sng" dirty="0" smtClean="0">
                <a:hlinkClick r:id="rId5"/>
              </a:rPr>
              <a:t>_</a:t>
            </a:r>
            <a:r>
              <a:rPr lang="en-US" sz="1200" u="sng" dirty="0" smtClean="0">
                <a:hlinkClick r:id="rId5"/>
              </a:rPr>
              <a:t>on</a:t>
            </a:r>
            <a:r>
              <a:rPr lang="ru-RU" sz="1200" u="sng" dirty="0" smtClean="0">
                <a:hlinkClick r:id="rId5"/>
              </a:rPr>
              <a:t>_</a:t>
            </a:r>
            <a:r>
              <a:rPr lang="en-US" sz="1200" u="sng" dirty="0" smtClean="0">
                <a:hlinkClick r:id="rId5"/>
              </a:rPr>
              <a:t>page</a:t>
            </a:r>
            <a:r>
              <a:rPr lang="ru-RU" sz="1200" u="sng" dirty="0" smtClean="0">
                <a:hlinkClick r:id="rId5"/>
              </a:rPr>
              <a:t>=50&amp;</a:t>
            </a:r>
            <a:r>
              <a:rPr lang="en-US" sz="1200" u="sng" dirty="0" smtClean="0">
                <a:hlinkClick r:id="rId5"/>
              </a:rPr>
              <a:t>query</a:t>
            </a:r>
            <a:r>
              <a:rPr lang="ru-RU" sz="1200" u="sng" dirty="0" smtClean="0">
                <a:hlinkClick r:id="rId5"/>
              </a:rPr>
              <a:t>_</a:t>
            </a:r>
            <a:r>
              <a:rPr lang="en-US" sz="1200" u="sng" dirty="0" smtClean="0">
                <a:hlinkClick r:id="rId5"/>
              </a:rPr>
              <a:t>tail</a:t>
            </a:r>
            <a:r>
              <a:rPr lang="ru-RU" sz="1200" u="sng" dirty="0" smtClean="0">
                <a:hlinkClick r:id="rId5"/>
              </a:rPr>
              <a:t>=</a:t>
            </a:r>
            <a:r>
              <a:rPr lang="en-US" sz="1200" u="sng" dirty="0" smtClean="0">
                <a:hlinkClick r:id="rId5"/>
              </a:rPr>
              <a:t>order by m</a:t>
            </a:r>
            <a:r>
              <a:rPr lang="ru-RU" sz="1200" u="sng" dirty="0" smtClean="0">
                <a:hlinkClick r:id="rId5"/>
              </a:rPr>
              <a:t>.</a:t>
            </a:r>
            <a:r>
              <a:rPr lang="en-US" sz="1200" u="sng" dirty="0" err="1" smtClean="0">
                <a:hlinkClick r:id="rId5"/>
              </a:rPr>
              <a:t>iddesc</a:t>
            </a:r>
            <a:r>
              <a:rPr lang="ru-RU" sz="1200" u="sng" dirty="0" smtClean="0">
                <a:hlinkClick r:id="rId5"/>
              </a:rPr>
              <a:t>&amp;</a:t>
            </a:r>
            <a:r>
              <a:rPr lang="en-US" sz="1200" u="sng" dirty="0" smtClean="0">
                <a:hlinkClick r:id="rId5"/>
              </a:rPr>
              <a:t>page</a:t>
            </a:r>
            <a:r>
              <a:rPr lang="ru-RU" sz="1200" u="sng" dirty="0" smtClean="0">
                <a:hlinkClick r:id="rId5"/>
              </a:rPr>
              <a:t>=6</a:t>
            </a:r>
            <a:endParaRPr lang="ru-RU" sz="1200" dirty="0"/>
          </a:p>
        </p:txBody>
      </p:sp>
      <p:pic>
        <p:nvPicPr>
          <p:cNvPr id="7" name="Рисунок 6" descr="12756604981392198769snowflake%202-hi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20145967">
            <a:off x="7404574" y="612626"/>
            <a:ext cx="878995" cy="100865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Сделаем свое зимнее дерево.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Содержимое 3" descr="100_626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03648" y="1628800"/>
            <a:ext cx="6401685" cy="4801263"/>
          </a:xfrm>
        </p:spPr>
      </p:pic>
      <p:pic>
        <p:nvPicPr>
          <p:cNvPr id="5" name="Рисунок 4" descr="12756604981392198769snowflake%202-hi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0145967">
            <a:off x="419796" y="1188690"/>
            <a:ext cx="878995" cy="1008651"/>
          </a:xfrm>
          <a:prstGeom prst="rect">
            <a:avLst/>
          </a:prstGeom>
        </p:spPr>
      </p:pic>
      <p:pic>
        <p:nvPicPr>
          <p:cNvPr id="6" name="Рисунок 5" descr="12756604981392198769snowflake%202-hi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0982317">
            <a:off x="7836620" y="5713394"/>
            <a:ext cx="878995" cy="1008651"/>
          </a:xfrm>
          <a:prstGeom prst="rect">
            <a:avLst/>
          </a:prstGeom>
        </p:spPr>
      </p:pic>
      <p:pic>
        <p:nvPicPr>
          <p:cNvPr id="7" name="Рисунок 6" descr="12756604981392198769snowflake%202-hi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0145967">
            <a:off x="635820" y="3924995"/>
            <a:ext cx="878995" cy="1008651"/>
          </a:xfrm>
          <a:prstGeom prst="rect">
            <a:avLst/>
          </a:prstGeom>
        </p:spPr>
      </p:pic>
      <p:pic>
        <p:nvPicPr>
          <p:cNvPr id="8" name="Рисунок 7" descr="12756604981392198769snowflake%202-hi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1055293">
            <a:off x="168277" y="5713393"/>
            <a:ext cx="878995" cy="10086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992888" cy="1440160"/>
          </a:xfrm>
          <a:prstGeom prst="foldedCorner">
            <a:avLst>
              <a:gd name="adj" fmla="val 42789"/>
            </a:avLst>
          </a:prstGeom>
          <a:effectLst>
            <a:glow rad="101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Для работы понадобится цветная бумага для фона, белая бумага и клей.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Содержимое 3" descr="100_627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75656" y="1844824"/>
            <a:ext cx="603461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hlinkClick r:id="" action="ppaction://hlinkshowjump?jump=firstslide" highlightClick="1"/>
          </p:cNvPr>
          <p:cNvSpPr>
            <a:spLocks noGrp="1"/>
          </p:cNvSpPr>
          <p:nvPr>
            <p:ph type="title"/>
          </p:nvPr>
        </p:nvSpPr>
        <p:spPr>
          <a:xfrm>
            <a:off x="395536" y="404664"/>
            <a:ext cx="8280920" cy="1728192"/>
          </a:xfrm>
          <a:prstGeom prst="foldedCorner">
            <a:avLst>
              <a:gd name="adj" fmla="val 40341"/>
            </a:avLst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Сомнём белый лист бумаги и сделаем из него заснеженное дерево.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Содержимое 3" descr="100_627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47664" y="1988840"/>
            <a:ext cx="6034618" cy="4525963"/>
          </a:xfrm>
        </p:spPr>
      </p:pic>
      <p:sp>
        <p:nvSpPr>
          <p:cNvPr id="5" name="Стрелка вниз 4"/>
          <p:cNvSpPr/>
          <p:nvPr/>
        </p:nvSpPr>
        <p:spPr>
          <a:xfrm>
            <a:off x="4427984" y="2132856"/>
            <a:ext cx="432048" cy="648072"/>
          </a:xfrm>
          <a:prstGeom prst="downArrow">
            <a:avLst>
              <a:gd name="adj1" fmla="val 41361"/>
              <a:gd name="adj2" fmla="val 37042"/>
            </a:avLst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0800000">
            <a:off x="4427984" y="5661248"/>
            <a:ext cx="432048" cy="648072"/>
          </a:xfrm>
          <a:prstGeom prst="downArrow">
            <a:avLst>
              <a:gd name="adj1" fmla="val 41361"/>
              <a:gd name="adj2" fmla="val 37042"/>
            </a:avLst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0_627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691" y="1412776"/>
            <a:ext cx="6034618" cy="471338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0_627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691" y="1600200"/>
            <a:ext cx="6034618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324</Words>
  <Application>Microsoft Office PowerPoint</Application>
  <PresentationFormat>Экран (4:3)</PresentationFormat>
  <Paragraphs>42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Бумажный листочек, как снежный комочек.</vt:lpstr>
      <vt:lpstr>Ельфина Виктория Николаевна Поющее дерево. Кружевное панно.</vt:lpstr>
      <vt:lpstr>Слайд 3</vt:lpstr>
      <vt:lpstr>Красота русской зимы вдохновляет вологодских кружевниц.</vt:lpstr>
      <vt:lpstr>Сделаем свое зимнее дерево.</vt:lpstr>
      <vt:lpstr> Для работы понадобится цветная бумага для фона, белая бумага и клей. </vt:lpstr>
      <vt:lpstr> Сомнём белый лист бумаги и сделаем из него заснеженное дерево.</vt:lpstr>
      <vt:lpstr>Слайд 8</vt:lpstr>
      <vt:lpstr>Слайд 9</vt:lpstr>
      <vt:lpstr>Нижнюю часть сомнём сильнее – это ствол, верхнюю расправим – это крона нашего дерева.</vt:lpstr>
      <vt:lpstr>Сделаем ветви дерева, разрывая бумагу по линиям сгиба.</vt:lpstr>
      <vt:lpstr>Слайд 12</vt:lpstr>
      <vt:lpstr> Из обрывков белой бумаги сделаем сугробы и снежинки. </vt:lpstr>
      <vt:lpstr>Приклеим детали на основу.</vt:lpstr>
      <vt:lpstr>Слайд 15</vt:lpstr>
      <vt:lpstr>Слайд 16</vt:lpstr>
      <vt:lpstr>Использованная литература.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Бумажный листочек, как снежный комочек.</dc:title>
  <dc:subject>ИЗО и художественный труд</dc:subject>
  <dc:creator>Ольга В.</dc:creator>
  <cp:keywords>вологодские кружева, плоскорельефное моделирование</cp:keywords>
  <cp:lastModifiedBy>Светлана</cp:lastModifiedBy>
  <cp:revision>34</cp:revision>
  <dcterms:created xsi:type="dcterms:W3CDTF">2011-08-22T05:26:31Z</dcterms:created>
  <dcterms:modified xsi:type="dcterms:W3CDTF">2011-11-26T21:37:37Z</dcterms:modified>
</cp:coreProperties>
</file>