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56" r:id="rId2"/>
    <p:sldId id="257" r:id="rId3"/>
    <p:sldId id="261" r:id="rId4"/>
    <p:sldId id="260" r:id="rId5"/>
    <p:sldId id="258" r:id="rId6"/>
    <p:sldId id="259" r:id="rId7"/>
    <p:sldId id="262" r:id="rId8"/>
    <p:sldId id="263" r:id="rId9"/>
    <p:sldId id="284" r:id="rId10"/>
    <p:sldId id="273" r:id="rId11"/>
    <p:sldId id="274" r:id="rId12"/>
    <p:sldId id="272" r:id="rId13"/>
    <p:sldId id="279" r:id="rId14"/>
    <p:sldId id="275" r:id="rId15"/>
    <p:sldId id="278" r:id="rId16"/>
    <p:sldId id="276" r:id="rId17"/>
    <p:sldId id="277" r:id="rId18"/>
    <p:sldId id="283" r:id="rId19"/>
    <p:sldId id="282" r:id="rId20"/>
    <p:sldId id="281" r:id="rId21"/>
    <p:sldId id="280" r:id="rId22"/>
    <p:sldId id="270" r:id="rId23"/>
    <p:sldId id="271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ECA2-1594-41F3-ABC0-D8E55B5AF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4383F-6498-455A-B62F-3F29AB1AB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AEE75-B2AF-4133-952C-E0EA19EA4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5D705E7-22BD-4AAF-AC7E-9834B7D4EB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31362-480B-4ED7-A0F8-455192396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D0940-70AE-49BD-9546-7161A04F93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B51-C217-47D5-B8B1-CA64F7FF4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D5EBB-9FBE-4C4A-999C-612BFF529F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94B32-65DF-43A4-A8A1-7C77D68A01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C5DF7-0206-4BB3-B1AF-5AA895C91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FFFD7-A05A-41D7-BA8F-B7E02EE2B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A9D66-D751-4FDE-A3DF-AF2D08D34B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A4874-EFA8-4274-843B-7A46C66D9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olley.ru/albums/all/122/" TargetMode="External"/><Relationship Id="rId7" Type="http://schemas.openxmlformats.org/officeDocument/2006/relationships/hyperlink" Target="http://www.volley.ru/albums/all/119/4/" TargetMode="External"/><Relationship Id="rId2" Type="http://schemas.openxmlformats.org/officeDocument/2006/relationships/hyperlink" Target="http://www.volley.ru/documents/91/p2/251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2%D0%BE%D0%BB%D0%B5%D0%B9%D0%B1%D0%BE%D0%BB" TargetMode="External"/><Relationship Id="rId5" Type="http://schemas.openxmlformats.org/officeDocument/2006/relationships/hyperlink" Target="http://images.yandex.ru/yandsearch?ed=1&amp;text=%D0%B2%D0%BE%D0%BB%D0%B5%D0%B9%D0%B1%D0%BE%D0%BB%20%D0%BA%D0%B0%D1%80%D1%82%D0%B8%D0%BD%D0%BA%D0%B8&amp;p=25&amp;img_url=www.volleyufa.ru/gallery/56/volleybol_20100209.jpg&amp;rpt=simage" TargetMode="External"/><Relationship Id="rId4" Type="http://schemas.openxmlformats.org/officeDocument/2006/relationships/hyperlink" Target="http://images.yandex.ru/yandsearch?ed=1&amp;text=%D0%B2%D0%BE%D0%BB%D0%B5%D0%B9%D0%B1%D0%BE%D0%BB%20%D0%BA%D0%B0%D1%80%D1%82%D0%B8%D0%BD%D0%BA%D0%B8&amp;p=41&amp;img_url=i.allday.ru/uploads/posts/2008-12/1228917439_shutterstock_2623734.jpg&amp;rpt=simag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E%D0%BB%D0%B5%D0%B9%D0%B1%D0%BE%D0%BB%D1%8C%D0%BD%D0%B0%D1%8F_%D0%BF%D0%BB%D0%BE%D1%89%D0%B0%D0%B4%D0%BA%D0%B0" TargetMode="External"/><Relationship Id="rId2" Type="http://schemas.openxmlformats.org/officeDocument/2006/relationships/hyperlink" Target="http://ru.wikipedia.org/wiki/%D0%9F%D0%BB%D0%BE%D1%89%D0%B0%D0%B4%D0%BA%D0%B0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333375"/>
            <a:ext cx="7239000" cy="1003300"/>
          </a:xfrm>
        </p:spPr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ВОЛЕЙБОЛ- правила игры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5357827"/>
            <a:ext cx="7200900" cy="1192198"/>
          </a:xfrm>
        </p:spPr>
        <p:txBody>
          <a:bodyPr/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+mn-lt"/>
                <a:ea typeface="+mn-ea"/>
                <a:cs typeface="+mn-cs"/>
              </a:rPr>
              <a:t>Тренер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+mn-lt"/>
                <a:ea typeface="+mn-ea"/>
                <a:cs typeface="+mn-cs"/>
              </a:rPr>
              <a:t>–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+mn-lt"/>
                <a:ea typeface="+mn-ea"/>
                <a:cs typeface="+mn-cs"/>
              </a:rPr>
              <a:t>преподаватель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+mn-lt"/>
                <a:ea typeface="+mn-ea"/>
                <a:cs typeface="+mn-cs"/>
              </a:rPr>
              <a:t>по волейболу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+mn-lt"/>
                <a:ea typeface="+mn-ea"/>
                <a:cs typeface="+mn-cs"/>
              </a:rPr>
              <a:t>станицы</a:t>
            </a:r>
          </a:p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+mn-lt"/>
                <a:ea typeface="+mn-ea"/>
                <a:cs typeface="+mn-cs"/>
              </a:rPr>
              <a:t>Павловской 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+mn-lt"/>
                <a:ea typeface="+mn-ea"/>
                <a:cs typeface="+mn-cs"/>
              </a:rPr>
              <a:t>Краснодарского края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latin typeface="+mn-lt"/>
              <a:ea typeface="+mn-ea"/>
              <a:cs typeface="+mn-cs"/>
            </a:endParaRPr>
          </a:p>
          <a:p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+mn-lt"/>
                <a:ea typeface="+mn-ea"/>
                <a:cs typeface="+mn-cs"/>
              </a:rPr>
              <a:t>Шостик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+mn-lt"/>
                <a:ea typeface="+mn-ea"/>
                <a:cs typeface="+mn-cs"/>
              </a:rPr>
              <a:t>Виктория Валерьевна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latin typeface="+mn-lt"/>
              <a:ea typeface="+mn-ea"/>
              <a:cs typeface="+mn-cs"/>
            </a:endParaRPr>
          </a:p>
          <a:p>
            <a:endParaRPr lang="ru-RU" sz="2500" dirty="0"/>
          </a:p>
        </p:txBody>
      </p:sp>
      <p:pic>
        <p:nvPicPr>
          <p:cNvPr id="2052" name="Picture 4" descr="мяч-волей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341438"/>
            <a:ext cx="5667375" cy="37433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333375"/>
            <a:ext cx="7313613" cy="1150938"/>
          </a:xfrm>
        </p:spPr>
        <p:txBody>
          <a:bodyPr>
            <a:normAutofit fontScale="90000"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Мяч  «за»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7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Мяч считается «за» когда;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70013" y="1827213"/>
            <a:ext cx="3579812" cy="46259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800" b="1" dirty="0"/>
              <a:t>Часть мяча, которая касается пола, находится полностью за ограничительными линиями;</a:t>
            </a:r>
          </a:p>
          <a:p>
            <a:pPr>
              <a:lnSpc>
                <a:spcPct val="90000"/>
              </a:lnSpc>
            </a:pPr>
            <a:r>
              <a:rPr lang="ru-RU" sz="1800" b="1" dirty="0"/>
              <a:t>Он касается предмета за пределами площадки, потолка или не участвующего человека (игрока);</a:t>
            </a:r>
          </a:p>
          <a:p>
            <a:pPr>
              <a:lnSpc>
                <a:spcPct val="90000"/>
              </a:lnSpc>
            </a:pPr>
            <a:r>
              <a:rPr lang="ru-RU" sz="1800" b="1" dirty="0"/>
              <a:t>Он касается антенн, шнуров, стоек или сетки за пределами боковых лент;</a:t>
            </a:r>
          </a:p>
          <a:p>
            <a:pPr>
              <a:lnSpc>
                <a:spcPct val="90000"/>
              </a:lnSpc>
            </a:pPr>
            <a:r>
              <a:rPr lang="ru-RU" sz="1800" b="1" dirty="0"/>
              <a:t>Он полностью пересекает нижнюю площадь под сеткой</a:t>
            </a:r>
          </a:p>
        </p:txBody>
      </p:sp>
      <p:pic>
        <p:nvPicPr>
          <p:cNvPr id="54283" name="Picture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80000" y="1773238"/>
            <a:ext cx="3765550" cy="4103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Мяч  «в площадке»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844675"/>
            <a:ext cx="3743325" cy="4114800"/>
          </a:xfrm>
        </p:spPr>
        <p:txBody>
          <a:bodyPr>
            <a:normAutofit/>
          </a:bodyPr>
          <a:lstStyle/>
          <a:p>
            <a:r>
              <a:rPr lang="ru-RU" sz="2400" b="1" dirty="0"/>
              <a:t>Мяч считается «в площадке», когда он касается игровой площадки, включая ограничительные линии</a:t>
            </a:r>
          </a:p>
          <a:p>
            <a:r>
              <a:rPr lang="ru-RU" sz="2400" b="1" dirty="0"/>
              <a:t>Указать рукой и пальцами в направлении пола.</a:t>
            </a:r>
          </a:p>
        </p:txBody>
      </p:sp>
      <p:pic>
        <p:nvPicPr>
          <p:cNvPr id="55307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1700213"/>
            <a:ext cx="4013200" cy="43926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Смена площадок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773238"/>
            <a:ext cx="3579812" cy="4114800"/>
          </a:xfrm>
        </p:spPr>
        <p:txBody>
          <a:bodyPr>
            <a:normAutofit/>
          </a:bodyPr>
          <a:lstStyle/>
          <a:p>
            <a:r>
              <a:rPr lang="ru-RU" sz="2800" b="1" dirty="0"/>
              <a:t>Поднять предплечья впереди и сзади, и повернуть их вокруг корпуса.</a:t>
            </a:r>
          </a:p>
        </p:txBody>
      </p:sp>
      <p:pic>
        <p:nvPicPr>
          <p:cNvPr id="53255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1773238"/>
            <a:ext cx="4427537" cy="3743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Двойное касание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Поднять два разведённых пальца.</a:t>
            </a:r>
          </a:p>
        </p:txBody>
      </p:sp>
      <p:pic>
        <p:nvPicPr>
          <p:cNvPr id="62471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76825" y="2205038"/>
            <a:ext cx="3816350" cy="32210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Тайм-аут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1773238"/>
            <a:ext cx="3579812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500" b="1" dirty="0"/>
              <a:t>Расположить ладонь одной руки над пальцами другой, удерживаемой вертикально в форме буквы Т, и затем указать запрашиваемую сторону.</a:t>
            </a:r>
          </a:p>
        </p:txBody>
      </p:sp>
      <p:pic>
        <p:nvPicPr>
          <p:cNvPr id="58374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6463" y="1916113"/>
            <a:ext cx="4103687" cy="35290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Четыре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удара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Поднять четыре разведенных пальца. </a:t>
            </a:r>
          </a:p>
        </p:txBody>
      </p:sp>
      <p:pic>
        <p:nvPicPr>
          <p:cNvPr id="6144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1989138"/>
            <a:ext cx="3894137" cy="39608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>
          <a:xfrm>
            <a:off x="1370013" y="301625"/>
            <a:ext cx="7313612" cy="1327150"/>
          </a:xfrm>
        </p:spPr>
        <p:txBody>
          <a:bodyPr>
            <a:normAutofit fontScale="90000"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Ошибка при блокировании или заслон.</a:t>
            </a:r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Поднять две руки вертикально, ладонями вперёд.</a:t>
            </a:r>
          </a:p>
        </p:txBody>
      </p:sp>
      <p:pic>
        <p:nvPicPr>
          <p:cNvPr id="59399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486400" y="1700213"/>
            <a:ext cx="2970213" cy="4176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Grp="1" noChangeArrowheads="1"/>
          </p:cNvSpPr>
          <p:nvPr>
            <p:ph type="title"/>
          </p:nvPr>
        </p:nvSpPr>
        <p:spPr>
          <a:xfrm>
            <a:off x="1331913" y="260350"/>
            <a:ext cx="7313612" cy="1296988"/>
          </a:xfrm>
        </p:spPr>
        <p:txBody>
          <a:bodyPr>
            <a:normAutofit fontScale="90000"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Мяч не подброшен или не выпущен при ударе на подаче</a:t>
            </a:r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1844675"/>
            <a:ext cx="3579813" cy="4114800"/>
          </a:xfrm>
        </p:spPr>
        <p:txBody>
          <a:bodyPr>
            <a:normAutofit/>
          </a:bodyPr>
          <a:lstStyle/>
          <a:p>
            <a:r>
              <a:rPr lang="ru-RU" b="1" dirty="0"/>
              <a:t>Поднять вытянутую руку ладонью, обращённой вверх.</a:t>
            </a:r>
          </a:p>
        </p:txBody>
      </p:sp>
      <p:pic>
        <p:nvPicPr>
          <p:cNvPr id="60424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32363" y="2060575"/>
            <a:ext cx="3887787" cy="3586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Касание мяча</a:t>
            </a:r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Провести ладонью одной руки по пальцам другой руки, удерживаемой вертикально.</a:t>
            </a:r>
          </a:p>
        </p:txBody>
      </p:sp>
      <p:pic>
        <p:nvPicPr>
          <p:cNvPr id="75783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86380" y="1928802"/>
            <a:ext cx="3482211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1403350" y="260350"/>
            <a:ext cx="7313613" cy="1223963"/>
          </a:xfrm>
        </p:spPr>
        <p:txBody>
          <a:bodyPr>
            <a:normAutofit fontScale="90000"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Позиционная ошибка  или ошибка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перехода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Совершать круговое движение указательным пальцем.</a:t>
            </a:r>
          </a:p>
        </p:txBody>
      </p:sp>
      <p:pic>
        <p:nvPicPr>
          <p:cNvPr id="73735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80909" y="1916113"/>
            <a:ext cx="3674141" cy="40132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 официальных правил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428736"/>
            <a:ext cx="4122738" cy="4945077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2100" dirty="0" smtClean="0"/>
              <a:t>      </a:t>
            </a:r>
            <a:r>
              <a:rPr lang="ru-RU" sz="2100" b="1" dirty="0" smtClean="0"/>
              <a:t>Волейбол</a:t>
            </a:r>
            <a:r>
              <a:rPr lang="ru-RU" sz="2100" b="1" dirty="0"/>
              <a:t> — неконтактный, комбинационный вид спорта, где каждый игрок имеет строгую специализацию на площадке. Важнейшими качествами для игроков в волейбол являются прыгучесть для возможности высоко подняться над сеткой, реакция, координация, физическая сила для эффективного произведения атакующих ударов. </a:t>
            </a:r>
          </a:p>
        </p:txBody>
      </p:sp>
      <p:pic>
        <p:nvPicPr>
          <p:cNvPr id="29698" name="Picture 2" descr="http://t1.gstatic.com/images?q=tbn:ANd9GcQXtO4P0k9JbPN7nCPKrbOLIBNCRJfyptbH8dmJp_t7SJHAB__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643050"/>
            <a:ext cx="4583309" cy="3286148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Захват</a:t>
            </a: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989138"/>
            <a:ext cx="3579812" cy="4114800"/>
          </a:xfrm>
        </p:spPr>
        <p:txBody>
          <a:bodyPr>
            <a:normAutofit/>
          </a:bodyPr>
          <a:lstStyle/>
          <a:p>
            <a:r>
              <a:rPr lang="ru-RU" sz="3600" b="1" dirty="0"/>
              <a:t>Медленно поднять предплечье с ладонью, обращённой вверх.</a:t>
            </a:r>
          </a:p>
        </p:txBody>
      </p:sp>
      <p:pic>
        <p:nvPicPr>
          <p:cNvPr id="66567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857364"/>
            <a:ext cx="3821000" cy="4272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Конец партии или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матча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1827213"/>
            <a:ext cx="4521229" cy="4114800"/>
          </a:xfrm>
        </p:spPr>
        <p:txBody>
          <a:bodyPr>
            <a:normAutofit/>
          </a:bodyPr>
          <a:lstStyle/>
          <a:p>
            <a:r>
              <a:rPr lang="ru-RU" sz="3600" b="1" dirty="0"/>
              <a:t>Скрестить предплечья с открытыми кистями перед грудью</a:t>
            </a:r>
          </a:p>
        </p:txBody>
      </p:sp>
      <p:pic>
        <p:nvPicPr>
          <p:cNvPr id="63495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4876" y="1785926"/>
            <a:ext cx="4009153" cy="38687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>
          <a:xfrm>
            <a:off x="642910" y="333374"/>
            <a:ext cx="8002615" cy="138111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Ждём тебя на площадках!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t1.gstatic.com/images?q=tbn:ANd9GcTfbarOIV_9oNDLvEz1NvgFP22e1eBsbW7faLn_nLapGsLRksZ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142984"/>
            <a:ext cx="4286280" cy="5400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Узнай больше </a:t>
            </a:r>
            <a:b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500">
                <a:hlinkClick r:id="rId2"/>
              </a:rPr>
              <a:t>http://www.volley.ru/documents/91/p2/251/</a:t>
            </a:r>
            <a:endParaRPr lang="ru-RU" sz="1500"/>
          </a:p>
          <a:p>
            <a:pPr>
              <a:lnSpc>
                <a:spcPct val="80000"/>
              </a:lnSpc>
            </a:pPr>
            <a:r>
              <a:rPr lang="ru-RU" sz="1500">
                <a:hlinkClick r:id="rId3"/>
              </a:rPr>
              <a:t>http://www.volley.ru/albums/all/122/</a:t>
            </a:r>
          </a:p>
          <a:p>
            <a:pPr>
              <a:lnSpc>
                <a:spcPct val="80000"/>
              </a:lnSpc>
            </a:pPr>
            <a:r>
              <a:rPr lang="ru-RU" sz="1500">
                <a:hlinkClick r:id="rId3"/>
              </a:rPr>
              <a:t>http://www.volley.ru/albums/all/122/</a:t>
            </a:r>
            <a:endParaRPr lang="ru-RU" sz="1500">
              <a:hlinkClick r:id="rId4"/>
            </a:endParaRPr>
          </a:p>
          <a:p>
            <a:pPr>
              <a:lnSpc>
                <a:spcPct val="80000"/>
              </a:lnSpc>
            </a:pPr>
            <a:r>
              <a:rPr lang="ru-RU" sz="1500">
                <a:hlinkClick r:id="rId4"/>
              </a:rPr>
              <a:t>http://images.yandex.ru/yandsearch?ed=1&amp;text=%D0%B2%D0%BE%D0%BB%D0%B5%D0%B9%D0%B1%D0%BE%D0%BB%20%D0%BA%D0%B0%D1%80%D1%82%D0%B8%D0%BD%D0%BA%D0%B8&amp;p=41&amp;img_url=i.allday.ru%2Fuploads%2Fposts%2F2008-12%2F1228917439_shutterstock_2623734.jpg&amp;rpt=simage</a:t>
            </a:r>
            <a:r>
              <a:rPr lang="ru-RU" sz="1500"/>
              <a:t> </a:t>
            </a:r>
          </a:p>
          <a:p>
            <a:pPr>
              <a:lnSpc>
                <a:spcPct val="80000"/>
              </a:lnSpc>
            </a:pPr>
            <a:r>
              <a:rPr lang="ru-RU" sz="1500">
                <a:hlinkClick r:id="rId5"/>
              </a:rPr>
              <a:t>http://images.yandex.ru/yandsearch?ed=1&amp;text=%D0%B2%D0%BE%D0%BB%D0%B5%D0%B9%D0%B1%D0%BE%D0%BB%20%D0%BA%D0%B0%D1%80%D1%82%D0%B8%D0%BD%D0%BA%D0%B8&amp;p=25&amp;img_url=www.volleyufa.ru%2Fgallery%2F56%2Fvolleybol_20100209.jpg&amp;rpt=simage</a:t>
            </a:r>
            <a:endParaRPr lang="ru-RU" sz="1500">
              <a:hlinkClick r:id="rId6"/>
            </a:endParaRPr>
          </a:p>
          <a:p>
            <a:pPr>
              <a:lnSpc>
                <a:spcPct val="80000"/>
              </a:lnSpc>
            </a:pPr>
            <a:r>
              <a:rPr lang="ru-RU" sz="1500">
                <a:hlinkClick r:id="rId6"/>
              </a:rPr>
              <a:t>http://ru.wikipedia.org/wiki/%D0%92%D0%BE%D0%BB%D0%B5%D0%B9%D0%B1%D0%BE%D0%BB</a:t>
            </a:r>
            <a:endParaRPr lang="ru-RU" sz="1500">
              <a:hlinkClick r:id="rId7"/>
            </a:endParaRPr>
          </a:p>
          <a:p>
            <a:pPr>
              <a:lnSpc>
                <a:spcPct val="80000"/>
              </a:lnSpc>
            </a:pPr>
            <a:r>
              <a:rPr lang="ru-RU" sz="1500">
                <a:hlinkClick r:id="rId7"/>
              </a:rPr>
              <a:t>http://www.volley.ru/albums/all/119/4/</a:t>
            </a:r>
            <a:endParaRPr lang="ru-RU" sz="1500"/>
          </a:p>
          <a:p>
            <a:pPr>
              <a:lnSpc>
                <a:spcPct val="80000"/>
              </a:lnSpc>
            </a:pPr>
            <a:r>
              <a:rPr lang="ru-RU" sz="1500"/>
              <a:t>http://www.volley.ru/albums/all/119/1/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Разметка площадки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1571612"/>
            <a:ext cx="4929222" cy="4643469"/>
          </a:xfrm>
          <a:ln>
            <a:solidFill>
              <a:srgbClr val="00B050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/>
              <a:t>Игра ведётся на прямоугольной </a:t>
            </a:r>
            <a:r>
              <a:rPr lang="ru-RU" sz="2800" b="1" dirty="0">
                <a:hlinkClick r:id="rId2" tooltip="Площадка"/>
              </a:rPr>
              <a:t>площадке</a:t>
            </a:r>
            <a:r>
              <a:rPr lang="ru-RU" sz="2800" b="1" dirty="0"/>
              <a:t> размером 18х9 метров. </a:t>
            </a:r>
            <a:r>
              <a:rPr lang="ru-RU" sz="2800" b="1" dirty="0">
                <a:hlinkClick r:id="rId3" tooltip="Волейбольная площадка"/>
              </a:rPr>
              <a:t>Площадка</a:t>
            </a:r>
            <a:r>
              <a:rPr lang="ru-RU" sz="2800" b="1" dirty="0"/>
              <a:t> разделена посередине сеткой.</a:t>
            </a:r>
          </a:p>
          <a:p>
            <a:pPr>
              <a:buNone/>
            </a:pPr>
            <a:r>
              <a:rPr lang="ru-RU" sz="2800" b="1" dirty="0"/>
              <a:t>Площадка имеет зоны от 1-6</a:t>
            </a:r>
          </a:p>
        </p:txBody>
      </p:sp>
      <p:pic>
        <p:nvPicPr>
          <p:cNvPr id="26631" name="Picture 7" descr="площадк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072066" y="1571612"/>
            <a:ext cx="3571900" cy="4568321"/>
          </a:xfr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Rectangle 9"/>
          <p:cNvSpPr>
            <a:spLocks noGrp="1" noChangeArrowheads="1"/>
          </p:cNvSpPr>
          <p:nvPr>
            <p:ph type="title"/>
          </p:nvPr>
        </p:nvSpPr>
        <p:spPr>
          <a:xfrm>
            <a:off x="611188" y="357166"/>
            <a:ext cx="8353425" cy="1055709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 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игроком какой зоны выполняется   подача из-за лицевой линии ?</a:t>
            </a:r>
          </a:p>
        </p:txBody>
      </p:sp>
      <p:pic>
        <p:nvPicPr>
          <p:cNvPr id="24582" name="Picture 6" descr="площадк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54591" y="1989138"/>
            <a:ext cx="5930622" cy="379731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4583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331913" y="1916113"/>
            <a:ext cx="1223962" cy="936625"/>
          </a:xfrm>
          <a:prstGeom prst="actionButtonForwardNex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Игрок </a:t>
            </a:r>
          </a:p>
          <a:p>
            <a:pPr algn="ctr"/>
            <a:r>
              <a:rPr lang="ru-RU"/>
              <a:t>с 1 зоны</a:t>
            </a:r>
          </a:p>
        </p:txBody>
      </p:sp>
      <p:sp>
        <p:nvSpPr>
          <p:cNvPr id="24584" name="AutoShape 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1331913" y="4221163"/>
            <a:ext cx="1295400" cy="936625"/>
          </a:xfrm>
          <a:prstGeom prst="actionButtonBackPrevious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Игрок </a:t>
            </a:r>
          </a:p>
          <a:p>
            <a:pPr algn="ctr"/>
            <a:r>
              <a:rPr lang="ru-RU"/>
              <a:t>6 зоны</a:t>
            </a:r>
          </a:p>
        </p:txBody>
      </p:sp>
      <p:pic>
        <p:nvPicPr>
          <p:cNvPr id="24586" name="Picture 10" descr="мячик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857364"/>
            <a:ext cx="1622451" cy="16368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7" name="Picture 11" descr="мячик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071942"/>
            <a:ext cx="1765327" cy="17809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1619250" y="2205038"/>
            <a:ext cx="4365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/>
              <a:t>1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1671638" y="4379913"/>
            <a:ext cx="3794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Какова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высота сетки для мужчин?</a:t>
            </a:r>
          </a:p>
        </p:txBody>
      </p:sp>
      <p:sp>
        <p:nvSpPr>
          <p:cNvPr id="19463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779838" y="2060575"/>
            <a:ext cx="1368425" cy="1296988"/>
          </a:xfrm>
          <a:prstGeom prst="actionButtonBackPrevious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9464" name="Picture 8" descr="мячик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71612"/>
            <a:ext cx="2624937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3563938" y="2420938"/>
            <a:ext cx="12239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bg1"/>
                </a:solidFill>
              </a:rPr>
              <a:t>2.24</a:t>
            </a:r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611188" y="4652963"/>
            <a:ext cx="1512887" cy="1439862"/>
          </a:xfrm>
          <a:prstGeom prst="actionButtonForwardNex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9467" name="Picture 11" descr="мячик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860800"/>
            <a:ext cx="2674928" cy="23542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827088" y="4508500"/>
            <a:ext cx="1441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bg1"/>
                </a:solidFill>
              </a:rPr>
              <a:t>2.43</a:t>
            </a:r>
          </a:p>
        </p:txBody>
      </p:sp>
      <p:sp>
        <p:nvSpPr>
          <p:cNvPr id="19469" name="AutoShape 1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500430" y="2214554"/>
            <a:ext cx="1296988" cy="1223963"/>
          </a:xfrm>
          <a:prstGeom prst="actionButtonBackPrevious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6628" name="Picture 4" descr="http://t1.gstatic.com/images?q=tbn:ANd9GcTmd7YIcJpqdGoUp0odldZAWg39JyH_ejhj7u9Or8wYin6X_UI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714488"/>
            <a:ext cx="3605224" cy="4270267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428603"/>
            <a:ext cx="7313612" cy="1016021"/>
          </a:xfrm>
        </p:spPr>
        <p:txBody>
          <a:bodyPr>
            <a:normAutofit fontScale="90000"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Каждая из двух команд может иметь в составе … игроков?</a:t>
            </a:r>
          </a:p>
        </p:txBody>
      </p:sp>
      <p:sp>
        <p:nvSpPr>
          <p:cNvPr id="20487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116013" y="2205038"/>
            <a:ext cx="1655762" cy="1584325"/>
          </a:xfrm>
          <a:prstGeom prst="actionButtonForwardNex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0488" name="Picture 8" descr="мячик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2285992"/>
            <a:ext cx="1418326" cy="14303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1403350" y="2565400"/>
            <a:ext cx="936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bg1"/>
                </a:solidFill>
              </a:rPr>
              <a:t>14</a:t>
            </a:r>
          </a:p>
        </p:txBody>
      </p:sp>
      <p:sp>
        <p:nvSpPr>
          <p:cNvPr id="20490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971550" y="4724400"/>
            <a:ext cx="1439863" cy="1368425"/>
          </a:xfrm>
          <a:prstGeom prst="actionButtonBackPrevious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0491" name="Picture 11" descr="мячик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581525"/>
            <a:ext cx="1497012" cy="15113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1331913" y="4868863"/>
            <a:ext cx="7921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0493" name="AutoShape 1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42910" y="4572008"/>
            <a:ext cx="1857388" cy="1714511"/>
          </a:xfrm>
          <a:prstGeom prst="actionButtonBackPrevious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2" name="Picture 2" descr="http://t0.gstatic.com/images?q=tbn:ANd9GcTr-piikKsO2JhDTbd3MeYODHhY2hnZS6ohHHM4vjXgeK9IcRC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108428"/>
            <a:ext cx="3357586" cy="4221204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260350"/>
            <a:ext cx="7313613" cy="1143000"/>
          </a:xfrm>
        </p:spPr>
        <p:txBody>
          <a:bodyPr>
            <a:normAutofit fontScale="90000"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Какая высота сетки для женщин?</a:t>
            </a:r>
          </a:p>
        </p:txBody>
      </p:sp>
      <p:sp>
        <p:nvSpPr>
          <p:cNvPr id="33799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539750" y="2060575"/>
            <a:ext cx="1800225" cy="1584325"/>
          </a:xfrm>
          <a:prstGeom prst="actionButtonBackPrevious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3800" name="Picture 8" descr="мячик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2532051" cy="255551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611188" y="2492375"/>
            <a:ext cx="1368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bg1"/>
                </a:solidFill>
              </a:rPr>
              <a:t>2.32</a:t>
            </a:r>
          </a:p>
        </p:txBody>
      </p:sp>
      <p:sp>
        <p:nvSpPr>
          <p:cNvPr id="33802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971550" y="4797425"/>
            <a:ext cx="1728788" cy="1584325"/>
          </a:xfrm>
          <a:prstGeom prst="actionButtonForwardNex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3803" name="Picture 11" descr="мячик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857627"/>
            <a:ext cx="2643206" cy="2667703"/>
          </a:xfrm>
          <a:prstGeom prst="rect">
            <a:avLst/>
          </a:prstGeom>
          <a:noFill/>
        </p:spPr>
      </p:pic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1116013" y="5373688"/>
            <a:ext cx="1079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bg1"/>
                </a:solidFill>
              </a:rPr>
              <a:t>2.24</a:t>
            </a:r>
          </a:p>
        </p:txBody>
      </p:sp>
      <p:sp>
        <p:nvSpPr>
          <p:cNvPr id="33805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900113" y="4868863"/>
            <a:ext cx="1439862" cy="1368425"/>
          </a:xfrm>
          <a:prstGeom prst="actionButtonForwardNex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06" name="AutoShape 1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1428727" y="2060575"/>
            <a:ext cx="695347" cy="1296988"/>
          </a:xfrm>
          <a:prstGeom prst="actionButtonBackPrevious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4578" name="Picture 2" descr="http://t3.gstatic.com/images?q=tbn:ANd9GcStWMNH_OaOChrvG9WXh4FSoD0z9_99zkHnU6IvVUcyfctu04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705060"/>
            <a:ext cx="3714776" cy="480846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42917"/>
            <a:ext cx="8208962" cy="801707"/>
          </a:xfrm>
        </p:spPr>
        <p:txBody>
          <a:bodyPr>
            <a:normAutofit fontScale="90000"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поле в каждый момент времени могут находиться … игроков?</a:t>
            </a:r>
          </a:p>
        </p:txBody>
      </p:sp>
      <p:pic>
        <p:nvPicPr>
          <p:cNvPr id="34820" name="Picture 4" descr="мячик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133600"/>
            <a:ext cx="1427162" cy="1439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21" name="Picture 5" descr="мячик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3933825"/>
            <a:ext cx="1427163" cy="1439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22" name="Picture 6" descr="мячик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2133600"/>
            <a:ext cx="1355725" cy="1368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23" name="Picture 7" descr="мячик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4005263"/>
            <a:ext cx="1428750" cy="1441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24" name="Picture 8" descr="мячик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4076700"/>
            <a:ext cx="1323975" cy="1335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2987675" y="2420938"/>
            <a:ext cx="10810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34826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700338" y="2349500"/>
            <a:ext cx="1295400" cy="1223963"/>
          </a:xfrm>
          <a:prstGeom prst="actionButtonForwardNex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4067175" y="4508500"/>
            <a:ext cx="10810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bg1"/>
                </a:solidFill>
              </a:rPr>
              <a:t>14</a:t>
            </a:r>
          </a:p>
        </p:txBody>
      </p:sp>
      <p:sp>
        <p:nvSpPr>
          <p:cNvPr id="34828" name="AutoShape 1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995738" y="4221163"/>
            <a:ext cx="1223962" cy="1152525"/>
          </a:xfrm>
          <a:prstGeom prst="actionButtonBackPrevious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5724525" y="2492375"/>
            <a:ext cx="1008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34830" name="AutoShape 1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508625" y="2276475"/>
            <a:ext cx="1223963" cy="1152525"/>
          </a:xfrm>
          <a:prstGeom prst="actionButtonBeginning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1258888" y="4437063"/>
            <a:ext cx="1225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34832" name="AutoShape 1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1258888" y="4149725"/>
            <a:ext cx="1225550" cy="1079500"/>
          </a:xfrm>
          <a:prstGeom prst="actionButtonBeginning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6877050" y="4437063"/>
            <a:ext cx="1295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34834" name="AutoShape 1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6877050" y="4221163"/>
            <a:ext cx="1295400" cy="1079500"/>
          </a:xfrm>
          <a:prstGeom prst="actionButtonBeginning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Знакомство с жестами</a:t>
            </a:r>
          </a:p>
        </p:txBody>
      </p:sp>
      <p:pic>
        <p:nvPicPr>
          <p:cNvPr id="77830" name="Picture 6" descr="j030148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651000"/>
            <a:ext cx="6769100" cy="5035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</TotalTime>
  <Words>361</Words>
  <Application>Microsoft Office PowerPoint</Application>
  <PresentationFormat>Экран (4:3)</PresentationFormat>
  <Paragraphs>70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ВОЛЕЙБОЛ- правила игры</vt:lpstr>
      <vt:lpstr>Из официальных правил</vt:lpstr>
      <vt:lpstr>Разметка площадки</vt:lpstr>
      <vt:lpstr>  игроком какой зоны выполняется   подача из-за лицевой линии ?</vt:lpstr>
      <vt:lpstr>Какова высота сетки для мужчин?</vt:lpstr>
      <vt:lpstr>Каждая из двух команд может иметь в составе … игроков?</vt:lpstr>
      <vt:lpstr>Какая высота сетки для женщин?</vt:lpstr>
      <vt:lpstr>на поле в каждый момент времени могут находиться … игроков?</vt:lpstr>
      <vt:lpstr>Знакомство с жестами</vt:lpstr>
      <vt:lpstr>Мяч  «за» Мяч считается «за» когда;</vt:lpstr>
      <vt:lpstr>Мяч  «в площадке»</vt:lpstr>
      <vt:lpstr>Смена площадок</vt:lpstr>
      <vt:lpstr>Двойное касание</vt:lpstr>
      <vt:lpstr>Тайм-аут</vt:lpstr>
      <vt:lpstr>Четыре удара</vt:lpstr>
      <vt:lpstr>Ошибка при блокировании или заслон.</vt:lpstr>
      <vt:lpstr>Мяч не подброшен или не выпущен при ударе на подаче</vt:lpstr>
      <vt:lpstr>Касание мяча</vt:lpstr>
      <vt:lpstr>Позиционная ошибка  или ошибка перехода</vt:lpstr>
      <vt:lpstr>Захват</vt:lpstr>
      <vt:lpstr>Конец партии или матча</vt:lpstr>
      <vt:lpstr>Ждём тебя на площадках! </vt:lpstr>
      <vt:lpstr>Узнай больше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2011-04-08T07:54:13Z</dcterms:created>
  <dcterms:modified xsi:type="dcterms:W3CDTF">2012-06-06T19:20:25Z</dcterms:modified>
</cp:coreProperties>
</file>