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2"/>
    <p:sldId id="295" r:id="rId3"/>
    <p:sldId id="296" r:id="rId4"/>
    <p:sldId id="298" r:id="rId5"/>
    <p:sldId id="299" r:id="rId6"/>
    <p:sldId id="301" r:id="rId7"/>
    <p:sldId id="300" r:id="rId8"/>
    <p:sldId id="302" r:id="rId9"/>
    <p:sldId id="303" r:id="rId10"/>
    <p:sldId id="294" r:id="rId11"/>
    <p:sldId id="304" r:id="rId12"/>
    <p:sldId id="305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136F9"/>
    <a:srgbClr val="990099"/>
    <a:srgbClr val="FF00FF"/>
    <a:srgbClr val="FCBC88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080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09.06.2012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09.06.2012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09.06.2012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09.06.2012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09.06.2012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09.06.2012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09.06.2012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hyperlink" Target="http://pics.livejournal.com/saboy/pic/000xchpz.jpg" TargetMode="External"/><Relationship Id="rId13" Type="http://schemas.openxmlformats.org/officeDocument/2006/relationships/hyperlink" Target="http://lh4.ggpht.com/_npCHGR3NokI/Sm85NEr4G3I/AAAAAAAABv8/l_DyXYtUb0E/gol-02.jpg" TargetMode="External"/><Relationship Id="rId3" Type="http://schemas.openxmlformats.org/officeDocument/2006/relationships/hyperlink" Target="http://lib.rus.ec/i/91/197591/i_001.jpg" TargetMode="External"/><Relationship Id="rId7" Type="http://schemas.openxmlformats.org/officeDocument/2006/relationships/hyperlink" Target="http://forum-touch-win.3dn.ru/006.jpg" TargetMode="External"/><Relationship Id="rId12" Type="http://schemas.openxmlformats.org/officeDocument/2006/relationships/hyperlink" Target="http://www.mouschool12.ucoz.ru/photos/novosti_2010-11/Solnishno.png" TargetMode="External"/><Relationship Id="rId2" Type="http://schemas.openxmlformats.org/officeDocument/2006/relationships/hyperlink" Target="http://www.solnet.ee/gallery/pic/konkurs2010/k240.jpg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infomaniya.ru/storage/c/2011/04/28/1303995343.599681_22.jpg" TargetMode="External"/><Relationship Id="rId11" Type="http://schemas.openxmlformats.org/officeDocument/2006/relationships/hyperlink" Target="http://fony.glamik.ru/Glamik/scastl_detstvo/2.jpg" TargetMode="External"/><Relationship Id="rId5" Type="http://schemas.openxmlformats.org/officeDocument/2006/relationships/hyperlink" Target="http://cs9704.vkontakte.ru/u15919024/-6/x_1e3f0b3b.jpg" TargetMode="External"/><Relationship Id="rId10" Type="http://schemas.openxmlformats.org/officeDocument/2006/relationships/hyperlink" Target="http://lordofdesign.com/wp-content/uploads/2010/05/baby.jpg" TargetMode="External"/><Relationship Id="rId4" Type="http://schemas.openxmlformats.org/officeDocument/2006/relationships/hyperlink" Target="http://www.artlib.ru/objects/gallery_381/artlib_gallery-190899-b.jpg" TargetMode="External"/><Relationship Id="rId9" Type="http://schemas.openxmlformats.org/officeDocument/2006/relationships/hyperlink" Target="http://img-fotki.yandex.ru/get/4814/89635038.637/0_700fa_2d93476e_XL" TargetMode="Externa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hyperlink" Target="http://images.clipartof.com/small/32926-Clipart-Illustration-Of-A-Red-Haired-Boy-Playing-Ice-Hockey-In-The-Winter.jpg" TargetMode="External"/><Relationship Id="rId3" Type="http://schemas.openxmlformats.org/officeDocument/2006/relationships/hyperlink" Target="http://static4.depositphotos.com/1005091/294/i/450/dep_2942323-Round-frame-with-clown-and-balloons.jpg" TargetMode="External"/><Relationship Id="rId7" Type="http://schemas.openxmlformats.org/officeDocument/2006/relationships/hyperlink" Target="http://www.savepic.org/1964648.gif" TargetMode="External"/><Relationship Id="rId2" Type="http://schemas.openxmlformats.org/officeDocument/2006/relationships/hyperlink" Target="http://img-fotki.yandex.ru/get/5407/valenta-mog.119/0_6c7a4_ba598624_orig.jpg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en.rian.ru/images/16036/51/160365134.jpg" TargetMode="External"/><Relationship Id="rId5" Type="http://schemas.openxmlformats.org/officeDocument/2006/relationships/hyperlink" Target="http://s11.radikal.ru/i183/1105/46/8423cb8af25c.jpg" TargetMode="External"/><Relationship Id="rId4" Type="http://schemas.openxmlformats.org/officeDocument/2006/relationships/hyperlink" Target="http://www.0lik.ru/uploads/posts/2009-10/1255416945_0lik.ru_1255416146_0lik_ru_shariki.jpg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4" Type="http://schemas.openxmlformats.org/officeDocument/2006/relationships/slide" Target="slide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15816" y="1988840"/>
            <a:ext cx="3096344" cy="46445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"/>
            <a:ext cx="3347864" cy="29052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WordArt 10"/>
          <p:cNvSpPr>
            <a:spLocks noChangeArrowheads="1" noChangeShapeType="1" noTextEdit="1"/>
          </p:cNvSpPr>
          <p:nvPr/>
        </p:nvSpPr>
        <p:spPr bwMode="auto">
          <a:xfrm>
            <a:off x="1583160" y="1412776"/>
            <a:ext cx="7560840" cy="100811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48638"/>
              </a:avLst>
            </a:prstTxWarp>
          </a:bodyPr>
          <a:lstStyle/>
          <a:p>
            <a:pPr algn="ctr"/>
            <a:r>
              <a:rPr lang="ru-RU" sz="7200" b="1" kern="10" dirty="0" smtClean="0">
                <a:ln w="25400">
                  <a:solidFill>
                    <a:srgbClr val="FF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0501">
                      <a:srgbClr val="0819FB"/>
                    </a:gs>
                    <a:gs pos="17500">
                      <a:srgbClr val="1A8D48"/>
                    </a:gs>
                    <a:gs pos="25999">
                      <a:srgbClr val="FFFF00"/>
                    </a:gs>
                    <a:gs pos="36501">
                      <a:srgbClr val="EE3F17"/>
                    </a:gs>
                    <a:gs pos="44000">
                      <a:srgbClr val="E81766"/>
                    </a:gs>
                    <a:gs pos="50000">
                      <a:srgbClr val="A603AB"/>
                    </a:gs>
                    <a:gs pos="56000">
                      <a:srgbClr val="E81766"/>
                    </a:gs>
                    <a:gs pos="63499">
                      <a:srgbClr val="EE3F17"/>
                    </a:gs>
                    <a:gs pos="74001">
                      <a:srgbClr val="FFFF00"/>
                    </a:gs>
                    <a:gs pos="82500">
                      <a:srgbClr val="1A8D48"/>
                    </a:gs>
                    <a:gs pos="89500">
                      <a:srgbClr val="0819FB"/>
                    </a:gs>
                    <a:gs pos="100000">
                      <a:srgbClr val="A603AB"/>
                    </a:gs>
                  </a:gsLst>
                  <a:lin ang="2700000" scaled="1"/>
                </a:gradFill>
                <a:latin typeface="Comic Sans MS"/>
              </a:rPr>
              <a:t>Машу маслом не испортишь.</a:t>
            </a:r>
            <a:endParaRPr lang="ru-RU" sz="7200" b="1" kern="10" dirty="0">
              <a:ln w="25400">
                <a:solidFill>
                  <a:srgbClr val="FF0000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A603AB"/>
                  </a:gs>
                  <a:gs pos="10501">
                    <a:srgbClr val="0819FB"/>
                  </a:gs>
                  <a:gs pos="17500">
                    <a:srgbClr val="1A8D48"/>
                  </a:gs>
                  <a:gs pos="25999">
                    <a:srgbClr val="FFFF00"/>
                  </a:gs>
                  <a:gs pos="36501">
                    <a:srgbClr val="EE3F17"/>
                  </a:gs>
                  <a:gs pos="44000">
                    <a:srgbClr val="E81766"/>
                  </a:gs>
                  <a:gs pos="50000">
                    <a:srgbClr val="A603AB"/>
                  </a:gs>
                  <a:gs pos="56000">
                    <a:srgbClr val="E81766"/>
                  </a:gs>
                  <a:gs pos="63499">
                    <a:srgbClr val="EE3F17"/>
                  </a:gs>
                  <a:gs pos="74001">
                    <a:srgbClr val="FFFF00"/>
                  </a:gs>
                  <a:gs pos="82500">
                    <a:srgbClr val="1A8D48"/>
                  </a:gs>
                  <a:gs pos="89500">
                    <a:srgbClr val="0819FB"/>
                  </a:gs>
                  <a:gs pos="100000">
                    <a:srgbClr val="A603AB"/>
                  </a:gs>
                </a:gsLst>
                <a:lin ang="2700000" scaled="1"/>
              </a:gradFill>
              <a:latin typeface="Comic Sans MS"/>
            </a:endParaRP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 flipH="1">
            <a:off x="1475656" y="1484784"/>
            <a:ext cx="864096" cy="720080"/>
          </a:xfrm>
          <a:prstGeom prst="line">
            <a:avLst/>
          </a:prstGeom>
          <a:ln w="44450">
            <a:solidFill>
              <a:srgbClr val="FF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1115616" y="1988840"/>
            <a:ext cx="79541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7200" b="1" dirty="0" smtClean="0">
                <a:solidFill>
                  <a:srgbClr val="FF00FF"/>
                </a:solidFill>
                <a:latin typeface="Monotype Corsiva" pitchFamily="66" charset="0"/>
              </a:rPr>
              <a:t>К</a:t>
            </a:r>
            <a:endParaRPr lang="ru-RU" sz="7200" b="1" dirty="0">
              <a:solidFill>
                <a:srgbClr val="FF00FF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Админ\Desktop\картинки к 1 апреля\ваекdep_2942323-Round-frame-with-clown-and-balloon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/>
          <a:srcRect t="4000" r="4000" b="8000"/>
          <a:stretch>
            <a:fillRect/>
          </a:stretch>
        </p:blipFill>
        <p:spPr bwMode="auto">
          <a:xfrm rot="540338">
            <a:off x="5775758" y="2701807"/>
            <a:ext cx="1885300" cy="1728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3347864" y="1052736"/>
            <a:ext cx="4968552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Смех полезней человеку,</a:t>
            </a:r>
          </a:p>
          <a:p>
            <a:r>
              <a:rPr lang="ru-RU" sz="2800" b="1" dirty="0" smtClean="0">
                <a:solidFill>
                  <a:srgbClr val="FF0000"/>
                </a:solidFill>
              </a:rPr>
              <a:t>  Чем хороший препарат.</a:t>
            </a:r>
          </a:p>
          <a:p>
            <a:r>
              <a:rPr lang="ru-RU" sz="2800" b="1" dirty="0" smtClean="0">
                <a:solidFill>
                  <a:srgbClr val="FF0000"/>
                </a:solidFill>
              </a:rPr>
              <a:t>    Кто смеется, тот в аптеку</a:t>
            </a:r>
          </a:p>
          <a:p>
            <a:r>
              <a:rPr lang="ru-RU" sz="2800" b="1" dirty="0" smtClean="0">
                <a:solidFill>
                  <a:srgbClr val="FF0000"/>
                </a:solidFill>
              </a:rPr>
              <a:t>      Ходит реже, говорят.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907704" y="3140968"/>
            <a:ext cx="6552728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/>
              <a:t>                  </a:t>
            </a:r>
            <a:r>
              <a:rPr lang="ru-RU" sz="2800" b="1" dirty="0" smtClean="0">
                <a:solidFill>
                  <a:srgbClr val="FF00FF"/>
                </a:solidFill>
              </a:rPr>
              <a:t>Ищите улыбку,</a:t>
            </a:r>
          </a:p>
          <a:p>
            <a:r>
              <a:rPr lang="ru-RU" sz="2800" b="1" dirty="0" smtClean="0">
                <a:solidFill>
                  <a:srgbClr val="FF00FF"/>
                </a:solidFill>
              </a:rPr>
              <a:t>             цените улыбку,</a:t>
            </a:r>
          </a:p>
          <a:p>
            <a:r>
              <a:rPr lang="ru-RU" sz="2800" b="1" dirty="0" smtClean="0">
                <a:solidFill>
                  <a:srgbClr val="FF00FF"/>
                </a:solidFill>
              </a:rPr>
              <a:t>      Дарите улыбку друзьям.</a:t>
            </a:r>
          </a:p>
          <a:p>
            <a:r>
              <a:rPr lang="ru-RU" sz="2800" b="1" dirty="0" smtClean="0">
                <a:solidFill>
                  <a:srgbClr val="FF00FF"/>
                </a:solidFill>
              </a:rPr>
              <a:t> Любите улыбку, храните улыбку –</a:t>
            </a:r>
          </a:p>
          <a:p>
            <a:r>
              <a:rPr lang="ru-RU" sz="2800" b="1" dirty="0" smtClean="0">
                <a:solidFill>
                  <a:srgbClr val="FF00FF"/>
                </a:solidFill>
              </a:rPr>
              <a:t> Нам жить без улыбки нельзя!</a:t>
            </a:r>
            <a:endParaRPr lang="ru-RU" sz="2800" b="1" dirty="0">
              <a:solidFill>
                <a:srgbClr val="FF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2132856"/>
            <a:ext cx="846043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2"/>
              </a:rPr>
              <a:t>http://www.solnet.ee/gallery/pic/konkurs2010/k240.jpg</a:t>
            </a:r>
            <a:r>
              <a:rPr lang="ru-RU" dirty="0" smtClean="0"/>
              <a:t> - хочешь есть калачи...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0" y="2492896"/>
            <a:ext cx="559383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hlinkClick r:id="rId3"/>
              </a:rPr>
              <a:t>http://lib.rus.ec/i/91/197591/i_001.jpg</a:t>
            </a:r>
            <a:r>
              <a:rPr lang="ru-RU" dirty="0" smtClean="0"/>
              <a:t> - картинка буквы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0" y="2852936"/>
            <a:ext cx="889248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4"/>
              </a:rPr>
              <a:t>http://www.artlib.ru/objects/gallery_381/artlib_gallery-190899-b.jpg</a:t>
            </a:r>
            <a:r>
              <a:rPr lang="ru-RU" dirty="0" smtClean="0"/>
              <a:t> - гусь свинье не товарищ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0" y="3429000"/>
            <a:ext cx="9144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5"/>
              </a:rPr>
              <a:t>http://cs9704.vkontakte.ru/u15919024/-6/x_1e3f0b3b.jpg</a:t>
            </a:r>
            <a:r>
              <a:rPr lang="ru-RU" dirty="0" smtClean="0"/>
              <a:t> - девочка плачет 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0" y="6093296"/>
            <a:ext cx="9144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6"/>
              </a:rPr>
              <a:t>http://www.infomaniya.ru/storage/c/2011/04/28/1303995343.599681_22.jpg</a:t>
            </a:r>
            <a:r>
              <a:rPr lang="ru-RU" dirty="0" smtClean="0"/>
              <a:t> - дети, сердечко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0" y="5733256"/>
            <a:ext cx="472898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hlinkClick r:id="rId7"/>
              </a:rPr>
              <a:t>http://forum-touch-win.3dn.ru/006.jpg</a:t>
            </a:r>
            <a:r>
              <a:rPr lang="ru-RU" dirty="0" smtClean="0"/>
              <a:t> - деньги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0" y="3717032"/>
            <a:ext cx="874846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8"/>
              </a:rPr>
              <a:t>http://pics.livejournal.com/saboy/pic/000xchpz.jpg</a:t>
            </a:r>
            <a:r>
              <a:rPr lang="ru-RU" dirty="0" smtClean="0"/>
              <a:t> - пни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0" y="5157192"/>
            <a:ext cx="831641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9"/>
              </a:rPr>
              <a:t>http://img-fotki.yandex.ru/get/4814/89635038.637/0_700fa_2d93476e_XL</a:t>
            </a:r>
            <a:r>
              <a:rPr lang="ru-RU" dirty="0" smtClean="0"/>
              <a:t> - рыбак</a:t>
            </a:r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0" y="4869160"/>
            <a:ext cx="9144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10"/>
              </a:rPr>
              <a:t>http://lordofdesign.com/wp-content/uploads/2010/05/baby.jpg</a:t>
            </a:r>
            <a:r>
              <a:rPr lang="ru-RU" dirty="0" smtClean="0"/>
              <a:t> - младенец за столом </a:t>
            </a:r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0" y="5445224"/>
            <a:ext cx="9144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11"/>
              </a:rPr>
              <a:t>http://fony.glamik.ru/Glamik/scastl_detstvo/2.jpg</a:t>
            </a:r>
            <a:r>
              <a:rPr lang="ru-RU" dirty="0" smtClean="0"/>
              <a:t> - дети с зонтом</a:t>
            </a:r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0" y="4581128"/>
            <a:ext cx="835292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12"/>
              </a:rPr>
              <a:t>http://www.mouschool12.ucoz.ru/photos/novosti_2010-11/Solnishno.png</a:t>
            </a:r>
            <a:r>
              <a:rPr lang="ru-RU" dirty="0" smtClean="0"/>
              <a:t> - солнце</a:t>
            </a:r>
            <a:endParaRPr lang="ru-RU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0" y="4005064"/>
            <a:ext cx="754258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13"/>
              </a:rPr>
              <a:t>http://lh4.ggpht.com/_npCHGR3NokI/Sm85NEr4G3I/AAAAAAAABv8/l_DyXYtUb0E/gol-02.jpg</a:t>
            </a:r>
            <a:r>
              <a:rPr lang="ru-RU" dirty="0" smtClean="0"/>
              <a:t> - головоломка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2996952"/>
            <a:ext cx="804664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2"/>
              </a:rPr>
              <a:t>http://img-fotki.yandex.ru/get/5407/valenta-mog.119/0_6c7a4_ba598624_orig.jpg</a:t>
            </a:r>
            <a:r>
              <a:rPr lang="ru-RU" dirty="0" smtClean="0"/>
              <a:t> - девочка  в голубом платье с котом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0" y="3933056"/>
            <a:ext cx="799187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3"/>
              </a:rPr>
              <a:t>http://static4.depositphotos.com/1005091/294/i/450/dep_2942323-Round-frame-with-clown-and-balloons.jpg</a:t>
            </a:r>
            <a:r>
              <a:rPr lang="ru-RU" dirty="0" smtClean="0"/>
              <a:t> - рамка - клоун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0" y="2348880"/>
            <a:ext cx="766834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4"/>
              </a:rPr>
              <a:t>http://www.0lik.ru/uploads/posts/2009-10/1255416945_0lik.ru_1255416146_0lik_ru_shariki.jpg</a:t>
            </a:r>
            <a:r>
              <a:rPr lang="ru-RU" dirty="0" smtClean="0"/>
              <a:t> - рамка шары, 4 окна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0" y="3573016"/>
            <a:ext cx="799288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5"/>
              </a:rPr>
              <a:t>http://s11.radikal.ru/i183/1105/46/8423cb8af25c.jpg</a:t>
            </a:r>
            <a:r>
              <a:rPr lang="ru-RU" dirty="0" smtClean="0"/>
              <a:t> - шарики в углу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0" y="1772816"/>
            <a:ext cx="716428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6"/>
              </a:rPr>
              <a:t>http://en.rian.ru/images/16036/51/160365134.jpg</a:t>
            </a:r>
            <a:r>
              <a:rPr lang="ru-RU" dirty="0" smtClean="0"/>
              <a:t> - кот и мышь, трус и своей тени боится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0" y="1484784"/>
            <a:ext cx="654640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hlinkClick r:id="rId7"/>
              </a:rPr>
              <a:t>http://www.savepic.org/1964648.gif</a:t>
            </a:r>
            <a:r>
              <a:rPr lang="ru-RU" dirty="0" smtClean="0"/>
              <a:t> - в родном доме и каша гуще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0" y="4509120"/>
            <a:ext cx="838842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8"/>
              </a:rPr>
              <a:t>http://images.clipartof.com/small/32926-Clipart-Illustration-Of-A-Red-Haired-Boy-Playing-Ice-Hockey-In-The-Winter.jpg</a:t>
            </a:r>
            <a:r>
              <a:rPr lang="ru-RU" dirty="0" smtClean="0"/>
              <a:t> - трус не играет в хоккей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3347864" cy="29052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2" name="Picture 2" descr="C:\Users\Админ\Desktop\картинки к 1 апреля\чвукке000xchpz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31640" y="2204864"/>
            <a:ext cx="7620000" cy="4286250"/>
          </a:xfrm>
          <a:prstGeom prst="rect">
            <a:avLst/>
          </a:prstGeom>
          <a:noFill/>
        </p:spPr>
      </p:pic>
      <p:sp>
        <p:nvSpPr>
          <p:cNvPr id="4" name="WordArt 10"/>
          <p:cNvSpPr>
            <a:spLocks noChangeArrowheads="1" noChangeShapeType="1" noTextEdit="1"/>
          </p:cNvSpPr>
          <p:nvPr/>
        </p:nvSpPr>
        <p:spPr bwMode="auto">
          <a:xfrm>
            <a:off x="1583160" y="1412776"/>
            <a:ext cx="7560840" cy="100811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48638"/>
              </a:avLst>
            </a:prstTxWarp>
          </a:bodyPr>
          <a:lstStyle/>
          <a:p>
            <a:pPr algn="ctr"/>
            <a:r>
              <a:rPr lang="ru-RU" sz="7200" b="1" kern="10" dirty="0" smtClean="0">
                <a:ln w="25400">
                  <a:solidFill>
                    <a:srgbClr val="FF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0501">
                      <a:srgbClr val="0819FB"/>
                    </a:gs>
                    <a:gs pos="17500">
                      <a:srgbClr val="1A8D48"/>
                    </a:gs>
                    <a:gs pos="25999">
                      <a:srgbClr val="FFFF00"/>
                    </a:gs>
                    <a:gs pos="36501">
                      <a:srgbClr val="EE3F17"/>
                    </a:gs>
                    <a:gs pos="44000">
                      <a:srgbClr val="E81766"/>
                    </a:gs>
                    <a:gs pos="50000">
                      <a:srgbClr val="A603AB"/>
                    </a:gs>
                    <a:gs pos="56000">
                      <a:srgbClr val="E81766"/>
                    </a:gs>
                    <a:gs pos="63499">
                      <a:srgbClr val="EE3F17"/>
                    </a:gs>
                    <a:gs pos="74001">
                      <a:srgbClr val="FFFF00"/>
                    </a:gs>
                    <a:gs pos="82500">
                      <a:srgbClr val="1A8D48"/>
                    </a:gs>
                    <a:gs pos="89500">
                      <a:srgbClr val="0819FB"/>
                    </a:gs>
                    <a:gs pos="100000">
                      <a:srgbClr val="A603AB"/>
                    </a:gs>
                  </a:gsLst>
                  <a:lin ang="2700000" scaled="1"/>
                </a:gradFill>
                <a:latin typeface="Comic Sans MS"/>
              </a:rPr>
              <a:t>Лес рубят – кепки летят.</a:t>
            </a:r>
            <a:endParaRPr lang="ru-RU" sz="7200" b="1" kern="10" dirty="0">
              <a:ln w="25400">
                <a:solidFill>
                  <a:srgbClr val="FF0000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A603AB"/>
                  </a:gs>
                  <a:gs pos="10501">
                    <a:srgbClr val="0819FB"/>
                  </a:gs>
                  <a:gs pos="17500">
                    <a:srgbClr val="1A8D48"/>
                  </a:gs>
                  <a:gs pos="25999">
                    <a:srgbClr val="FFFF00"/>
                  </a:gs>
                  <a:gs pos="36501">
                    <a:srgbClr val="EE3F17"/>
                  </a:gs>
                  <a:gs pos="44000">
                    <a:srgbClr val="E81766"/>
                  </a:gs>
                  <a:gs pos="50000">
                    <a:srgbClr val="A603AB"/>
                  </a:gs>
                  <a:gs pos="56000">
                    <a:srgbClr val="E81766"/>
                  </a:gs>
                  <a:gs pos="63499">
                    <a:srgbClr val="EE3F17"/>
                  </a:gs>
                  <a:gs pos="74001">
                    <a:srgbClr val="FFFF00"/>
                  </a:gs>
                  <a:gs pos="82500">
                    <a:srgbClr val="1A8D48"/>
                  </a:gs>
                  <a:gs pos="89500">
                    <a:srgbClr val="0819FB"/>
                  </a:gs>
                  <a:gs pos="100000">
                    <a:srgbClr val="A603AB"/>
                  </a:gs>
                </a:gsLst>
                <a:lin ang="2700000" scaled="1"/>
              </a:gradFill>
              <a:latin typeface="Comic Sans MS"/>
            </a:endParaRP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 flipH="1">
            <a:off x="5004048" y="1556792"/>
            <a:ext cx="864096" cy="720080"/>
          </a:xfrm>
          <a:prstGeom prst="line">
            <a:avLst/>
          </a:prstGeom>
          <a:ln w="44450">
            <a:solidFill>
              <a:srgbClr val="FF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5148064" y="548680"/>
            <a:ext cx="79541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7200" b="1" dirty="0" err="1" smtClean="0">
                <a:solidFill>
                  <a:srgbClr val="FF00FF"/>
                </a:solidFill>
                <a:latin typeface="Monotype Corsiva" pitchFamily="66" charset="0"/>
              </a:rPr>
              <a:t>щ</a:t>
            </a:r>
            <a:endParaRPr lang="ru-RU" sz="7200" b="1" dirty="0">
              <a:solidFill>
                <a:srgbClr val="FF00FF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 b="10842"/>
          <a:stretch>
            <a:fillRect/>
          </a:stretch>
        </p:blipFill>
        <p:spPr bwMode="auto">
          <a:xfrm>
            <a:off x="1547664" y="1772816"/>
            <a:ext cx="6192688" cy="48119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"/>
            <a:ext cx="3347864" cy="29052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WordArt 10"/>
          <p:cNvSpPr>
            <a:spLocks noChangeArrowheads="1" noChangeShapeType="1" noTextEdit="1"/>
          </p:cNvSpPr>
          <p:nvPr/>
        </p:nvSpPr>
        <p:spPr bwMode="auto">
          <a:xfrm>
            <a:off x="1583160" y="1412776"/>
            <a:ext cx="7560840" cy="100811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48638"/>
              </a:avLst>
            </a:prstTxWarp>
          </a:bodyPr>
          <a:lstStyle/>
          <a:p>
            <a:pPr algn="ctr"/>
            <a:r>
              <a:rPr lang="ru-RU" sz="7200" b="1" kern="10" dirty="0" smtClean="0">
                <a:ln w="25400">
                  <a:solidFill>
                    <a:srgbClr val="FF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0501">
                      <a:srgbClr val="0819FB"/>
                    </a:gs>
                    <a:gs pos="17500">
                      <a:srgbClr val="1A8D48"/>
                    </a:gs>
                    <a:gs pos="25999">
                      <a:srgbClr val="FFFF00"/>
                    </a:gs>
                    <a:gs pos="36501">
                      <a:srgbClr val="EE3F17"/>
                    </a:gs>
                    <a:gs pos="44000">
                      <a:srgbClr val="E81766"/>
                    </a:gs>
                    <a:gs pos="50000">
                      <a:srgbClr val="A603AB"/>
                    </a:gs>
                    <a:gs pos="56000">
                      <a:srgbClr val="E81766"/>
                    </a:gs>
                    <a:gs pos="63499">
                      <a:srgbClr val="EE3F17"/>
                    </a:gs>
                    <a:gs pos="74001">
                      <a:srgbClr val="FFFF00"/>
                    </a:gs>
                    <a:gs pos="82500">
                      <a:srgbClr val="1A8D48"/>
                    </a:gs>
                    <a:gs pos="89500">
                      <a:srgbClr val="0819FB"/>
                    </a:gs>
                    <a:gs pos="100000">
                      <a:srgbClr val="A603AB"/>
                    </a:gs>
                  </a:gsLst>
                  <a:lin ang="2700000" scaled="1"/>
                </a:gradFill>
                <a:latin typeface="Comic Sans MS"/>
              </a:rPr>
              <a:t>Трус своей лени боится.</a:t>
            </a:r>
            <a:endParaRPr lang="ru-RU" sz="7200" b="1" kern="10" dirty="0">
              <a:ln w="25400">
                <a:solidFill>
                  <a:srgbClr val="FF0000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A603AB"/>
                  </a:gs>
                  <a:gs pos="10501">
                    <a:srgbClr val="0819FB"/>
                  </a:gs>
                  <a:gs pos="17500">
                    <a:srgbClr val="1A8D48"/>
                  </a:gs>
                  <a:gs pos="25999">
                    <a:srgbClr val="FFFF00"/>
                  </a:gs>
                  <a:gs pos="36501">
                    <a:srgbClr val="EE3F17"/>
                  </a:gs>
                  <a:gs pos="44000">
                    <a:srgbClr val="E81766"/>
                  </a:gs>
                  <a:gs pos="50000">
                    <a:srgbClr val="A603AB"/>
                  </a:gs>
                  <a:gs pos="56000">
                    <a:srgbClr val="E81766"/>
                  </a:gs>
                  <a:gs pos="63499">
                    <a:srgbClr val="EE3F17"/>
                  </a:gs>
                  <a:gs pos="74001">
                    <a:srgbClr val="FFFF00"/>
                  </a:gs>
                  <a:gs pos="82500">
                    <a:srgbClr val="1A8D48"/>
                  </a:gs>
                  <a:gs pos="89500">
                    <a:srgbClr val="0819FB"/>
                  </a:gs>
                  <a:gs pos="100000">
                    <a:srgbClr val="A603AB"/>
                  </a:gs>
                </a:gsLst>
                <a:lin ang="2700000" scaled="1"/>
              </a:gradFill>
              <a:latin typeface="Comic Sans MS"/>
            </a:endParaRP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 flipH="1">
            <a:off x="5004048" y="1556792"/>
            <a:ext cx="864096" cy="720080"/>
          </a:xfrm>
          <a:prstGeom prst="line">
            <a:avLst/>
          </a:prstGeom>
          <a:ln w="44450">
            <a:solidFill>
              <a:srgbClr val="FF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5076056" y="692696"/>
            <a:ext cx="75693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7200" b="1" dirty="0" smtClean="0">
                <a:solidFill>
                  <a:srgbClr val="FF00FF"/>
                </a:solidFill>
                <a:latin typeface="Monotype Corsiva" pitchFamily="66" charset="0"/>
              </a:rPr>
              <a:t>т</a:t>
            </a:r>
            <a:endParaRPr lang="ru-RU" sz="7200" b="1" dirty="0">
              <a:solidFill>
                <a:srgbClr val="FF00FF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 b="6517"/>
          <a:stretch>
            <a:fillRect/>
          </a:stretch>
        </p:blipFill>
        <p:spPr bwMode="auto">
          <a:xfrm>
            <a:off x="1979711" y="2204864"/>
            <a:ext cx="5192643" cy="44808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"/>
            <a:ext cx="3347864" cy="29052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WordArt 10"/>
          <p:cNvSpPr>
            <a:spLocks noChangeArrowheads="1" noChangeShapeType="1" noTextEdit="1"/>
          </p:cNvSpPr>
          <p:nvPr/>
        </p:nvSpPr>
        <p:spPr bwMode="auto">
          <a:xfrm>
            <a:off x="1583160" y="1412776"/>
            <a:ext cx="7560840" cy="100811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48638"/>
              </a:avLst>
            </a:prstTxWarp>
          </a:bodyPr>
          <a:lstStyle/>
          <a:p>
            <a:pPr algn="ctr"/>
            <a:r>
              <a:rPr lang="ru-RU" sz="7200" b="1" kern="10" dirty="0" smtClean="0">
                <a:ln w="25400">
                  <a:solidFill>
                    <a:srgbClr val="FF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0501">
                      <a:srgbClr val="0819FB"/>
                    </a:gs>
                    <a:gs pos="17500">
                      <a:srgbClr val="1A8D48"/>
                    </a:gs>
                    <a:gs pos="25999">
                      <a:srgbClr val="FFFF00"/>
                    </a:gs>
                    <a:gs pos="36501">
                      <a:srgbClr val="EE3F17"/>
                    </a:gs>
                    <a:gs pos="44000">
                      <a:srgbClr val="E81766"/>
                    </a:gs>
                    <a:gs pos="50000">
                      <a:srgbClr val="A603AB"/>
                    </a:gs>
                    <a:gs pos="56000">
                      <a:srgbClr val="E81766"/>
                    </a:gs>
                    <a:gs pos="63499">
                      <a:srgbClr val="EE3F17"/>
                    </a:gs>
                    <a:gs pos="74001">
                      <a:srgbClr val="FFFF00"/>
                    </a:gs>
                    <a:gs pos="82500">
                      <a:srgbClr val="1A8D48"/>
                    </a:gs>
                    <a:gs pos="89500">
                      <a:srgbClr val="0819FB"/>
                    </a:gs>
                    <a:gs pos="100000">
                      <a:srgbClr val="A603AB"/>
                    </a:gs>
                  </a:gsLst>
                  <a:lin ang="2700000" scaled="1"/>
                </a:gradFill>
                <a:latin typeface="Comic Sans MS"/>
              </a:rPr>
              <a:t>В родном доме и Саша гуще.</a:t>
            </a:r>
            <a:endParaRPr lang="ru-RU" sz="7200" b="1" kern="10" dirty="0">
              <a:ln w="25400">
                <a:solidFill>
                  <a:srgbClr val="FF0000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A603AB"/>
                  </a:gs>
                  <a:gs pos="10501">
                    <a:srgbClr val="0819FB"/>
                  </a:gs>
                  <a:gs pos="17500">
                    <a:srgbClr val="1A8D48"/>
                  </a:gs>
                  <a:gs pos="25999">
                    <a:srgbClr val="FFFF00"/>
                  </a:gs>
                  <a:gs pos="36501">
                    <a:srgbClr val="EE3F17"/>
                  </a:gs>
                  <a:gs pos="44000">
                    <a:srgbClr val="E81766"/>
                  </a:gs>
                  <a:gs pos="50000">
                    <a:srgbClr val="A603AB"/>
                  </a:gs>
                  <a:gs pos="56000">
                    <a:srgbClr val="E81766"/>
                  </a:gs>
                  <a:gs pos="63499">
                    <a:srgbClr val="EE3F17"/>
                  </a:gs>
                  <a:gs pos="74001">
                    <a:srgbClr val="FFFF00"/>
                  </a:gs>
                  <a:gs pos="82500">
                    <a:srgbClr val="1A8D48"/>
                  </a:gs>
                  <a:gs pos="89500">
                    <a:srgbClr val="0819FB"/>
                  </a:gs>
                  <a:gs pos="100000">
                    <a:srgbClr val="A603AB"/>
                  </a:gs>
                </a:gsLst>
                <a:lin ang="2700000" scaled="1"/>
              </a:gradFill>
              <a:latin typeface="Comic Sans MS"/>
            </a:endParaRP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 flipH="1">
            <a:off x="6084168" y="1484784"/>
            <a:ext cx="720080" cy="648072"/>
          </a:xfrm>
          <a:prstGeom prst="line">
            <a:avLst/>
          </a:prstGeom>
          <a:ln w="44450">
            <a:solidFill>
              <a:srgbClr val="FF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6228184" y="476672"/>
            <a:ext cx="59182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7200" b="1" dirty="0" smtClean="0">
                <a:solidFill>
                  <a:srgbClr val="FF00FF"/>
                </a:solidFill>
                <a:latin typeface="Monotype Corsiva" pitchFamily="66" charset="0"/>
              </a:rPr>
              <a:t>к</a:t>
            </a:r>
            <a:endParaRPr lang="ru-RU" sz="7200" b="1" dirty="0">
              <a:solidFill>
                <a:srgbClr val="FF00FF"/>
              </a:solidFill>
              <a:latin typeface="Monotype Corsiva" pitchFamily="66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 rot="19459993">
            <a:off x="2331912" y="3530920"/>
            <a:ext cx="2483335" cy="293229"/>
          </a:xfrm>
          <a:prstGeom prst="roundRect">
            <a:avLst/>
          </a:prstGeom>
          <a:solidFill>
            <a:srgbClr val="FCBC88"/>
          </a:solidFill>
          <a:ln>
            <a:solidFill>
              <a:srgbClr val="FCBC8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кругленный прямоугольник 9"/>
          <p:cNvSpPr/>
          <p:nvPr/>
        </p:nvSpPr>
        <p:spPr>
          <a:xfrm rot="1887325">
            <a:off x="4414150" y="3516906"/>
            <a:ext cx="2340927" cy="256237"/>
          </a:xfrm>
          <a:prstGeom prst="roundRect">
            <a:avLst/>
          </a:prstGeom>
          <a:solidFill>
            <a:srgbClr val="FCBC88"/>
          </a:solidFill>
          <a:ln>
            <a:solidFill>
              <a:srgbClr val="FCBC8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2" cstate="print"/>
          <a:srcRect r="5328"/>
          <a:stretch>
            <a:fillRect/>
          </a:stretch>
        </p:blipFill>
        <p:spPr bwMode="auto">
          <a:xfrm>
            <a:off x="3131840" y="2348880"/>
            <a:ext cx="3967708" cy="428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"/>
            <a:ext cx="3347864" cy="29052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WordArt 10"/>
          <p:cNvSpPr>
            <a:spLocks noChangeArrowheads="1" noChangeShapeType="1" noTextEdit="1"/>
          </p:cNvSpPr>
          <p:nvPr/>
        </p:nvSpPr>
        <p:spPr bwMode="auto">
          <a:xfrm>
            <a:off x="1583160" y="1412776"/>
            <a:ext cx="7560840" cy="100811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48638"/>
              </a:avLst>
            </a:prstTxWarp>
          </a:bodyPr>
          <a:lstStyle/>
          <a:p>
            <a:pPr algn="ctr"/>
            <a:r>
              <a:rPr lang="ru-RU" sz="7200" b="1" kern="10" dirty="0" smtClean="0">
                <a:ln w="25400">
                  <a:solidFill>
                    <a:srgbClr val="FF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0501">
                      <a:srgbClr val="0819FB"/>
                    </a:gs>
                    <a:gs pos="17500">
                      <a:srgbClr val="1A8D48"/>
                    </a:gs>
                    <a:gs pos="25999">
                      <a:srgbClr val="FFFF00"/>
                    </a:gs>
                    <a:gs pos="36501">
                      <a:srgbClr val="EE3F17"/>
                    </a:gs>
                    <a:gs pos="44000">
                      <a:srgbClr val="E81766"/>
                    </a:gs>
                    <a:gs pos="50000">
                      <a:srgbClr val="A603AB"/>
                    </a:gs>
                    <a:gs pos="56000">
                      <a:srgbClr val="E81766"/>
                    </a:gs>
                    <a:gs pos="63499">
                      <a:srgbClr val="EE3F17"/>
                    </a:gs>
                    <a:gs pos="74001">
                      <a:srgbClr val="FFFF00"/>
                    </a:gs>
                    <a:gs pos="82500">
                      <a:srgbClr val="1A8D48"/>
                    </a:gs>
                    <a:gs pos="89500">
                      <a:srgbClr val="0819FB"/>
                    </a:gs>
                    <a:gs pos="100000">
                      <a:srgbClr val="A603AB"/>
                    </a:gs>
                  </a:gsLst>
                  <a:lin ang="2700000" scaled="1"/>
                </a:gradFill>
                <a:latin typeface="Comic Sans MS"/>
              </a:rPr>
              <a:t>Труп не играет в хоккей.</a:t>
            </a:r>
            <a:endParaRPr lang="ru-RU" sz="7200" b="1" kern="10" dirty="0">
              <a:ln w="25400">
                <a:solidFill>
                  <a:srgbClr val="FF0000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A603AB"/>
                  </a:gs>
                  <a:gs pos="10501">
                    <a:srgbClr val="0819FB"/>
                  </a:gs>
                  <a:gs pos="17500">
                    <a:srgbClr val="1A8D48"/>
                  </a:gs>
                  <a:gs pos="25999">
                    <a:srgbClr val="FFFF00"/>
                  </a:gs>
                  <a:gs pos="36501">
                    <a:srgbClr val="EE3F17"/>
                  </a:gs>
                  <a:gs pos="44000">
                    <a:srgbClr val="E81766"/>
                  </a:gs>
                  <a:gs pos="50000">
                    <a:srgbClr val="A603AB"/>
                  </a:gs>
                  <a:gs pos="56000">
                    <a:srgbClr val="E81766"/>
                  </a:gs>
                  <a:gs pos="63499">
                    <a:srgbClr val="EE3F17"/>
                  </a:gs>
                  <a:gs pos="74001">
                    <a:srgbClr val="FFFF00"/>
                  </a:gs>
                  <a:gs pos="82500">
                    <a:srgbClr val="1A8D48"/>
                  </a:gs>
                  <a:gs pos="89500">
                    <a:srgbClr val="0819FB"/>
                  </a:gs>
                  <a:gs pos="100000">
                    <a:srgbClr val="A603AB"/>
                  </a:gs>
                </a:gsLst>
                <a:lin ang="2700000" scaled="1"/>
              </a:gradFill>
              <a:latin typeface="Comic Sans MS"/>
            </a:endParaRP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 flipH="1">
            <a:off x="2555776" y="1628800"/>
            <a:ext cx="720080" cy="648072"/>
          </a:xfrm>
          <a:prstGeom prst="line">
            <a:avLst/>
          </a:prstGeom>
          <a:ln w="44450">
            <a:solidFill>
              <a:srgbClr val="FF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2699792" y="764704"/>
            <a:ext cx="49885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7200" b="1" dirty="0" smtClean="0">
                <a:solidFill>
                  <a:srgbClr val="FF00FF"/>
                </a:solidFill>
                <a:latin typeface="Monotype Corsiva" pitchFamily="66" charset="0"/>
              </a:rPr>
              <a:t>с</a:t>
            </a:r>
            <a:endParaRPr lang="ru-RU" sz="7200" b="1" dirty="0">
              <a:solidFill>
                <a:srgbClr val="FF00FF"/>
              </a:solidFill>
              <a:latin typeface="Monotype Corsiva" pitchFamily="66" charset="0"/>
            </a:endParaRPr>
          </a:p>
        </p:txBody>
      </p:sp>
      <p:sp>
        <p:nvSpPr>
          <p:cNvPr id="7" name="Управляющая кнопка: домой 6">
            <a:hlinkClick r:id="rId4" action="ppaction://hlinksldjump" highlightClick="1"/>
          </p:cNvPr>
          <p:cNvSpPr/>
          <p:nvPr/>
        </p:nvSpPr>
        <p:spPr>
          <a:xfrm>
            <a:off x="7884368" y="5589240"/>
            <a:ext cx="1042416" cy="1042416"/>
          </a:xfrm>
          <a:prstGeom prst="actionButtonHome">
            <a:avLst/>
          </a:prstGeom>
          <a:solidFill>
            <a:srgbClr val="00B0F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3347864" cy="29052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2267744" y="1196752"/>
            <a:ext cx="6876256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3136F9"/>
                </a:solidFill>
              </a:rPr>
              <a:t>Огурцы            играют в прятки,</a:t>
            </a:r>
          </a:p>
          <a:p>
            <a:r>
              <a:rPr lang="ru-RU" sz="3200" b="1" dirty="0" smtClean="0">
                <a:solidFill>
                  <a:srgbClr val="3136F9"/>
                </a:solidFill>
              </a:rPr>
              <a:t>Малыши         растут на грядке,</a:t>
            </a:r>
          </a:p>
          <a:p>
            <a:r>
              <a:rPr lang="ru-RU" sz="3200" b="1" dirty="0" smtClean="0">
                <a:solidFill>
                  <a:srgbClr val="3136F9"/>
                </a:solidFill>
              </a:rPr>
              <a:t>Мушкетеры   спят в овраге,</a:t>
            </a:r>
          </a:p>
          <a:p>
            <a:r>
              <a:rPr lang="ru-RU" sz="3200" b="1" dirty="0" smtClean="0">
                <a:solidFill>
                  <a:srgbClr val="3136F9"/>
                </a:solidFill>
              </a:rPr>
              <a:t>Поросята        точат шпаги,</a:t>
            </a:r>
          </a:p>
          <a:p>
            <a:r>
              <a:rPr lang="ru-RU" sz="3200" b="1" dirty="0" smtClean="0">
                <a:solidFill>
                  <a:srgbClr val="3136F9"/>
                </a:solidFill>
              </a:rPr>
              <a:t>Раки                 в цирк бегут ватагой,</a:t>
            </a:r>
          </a:p>
          <a:p>
            <a:r>
              <a:rPr lang="ru-RU" sz="3200" b="1" dirty="0" smtClean="0">
                <a:solidFill>
                  <a:srgbClr val="3136F9"/>
                </a:solidFill>
              </a:rPr>
              <a:t>Дети                дремлют под корягой,</a:t>
            </a:r>
          </a:p>
          <a:p>
            <a:r>
              <a:rPr lang="ru-RU" sz="3200" b="1" dirty="0" smtClean="0">
                <a:solidFill>
                  <a:srgbClr val="3136F9"/>
                </a:solidFill>
              </a:rPr>
              <a:t>Волки              плавают по дну,</a:t>
            </a:r>
          </a:p>
          <a:p>
            <a:r>
              <a:rPr lang="ru-RU" sz="3200" b="1" dirty="0" smtClean="0">
                <a:solidFill>
                  <a:srgbClr val="3136F9"/>
                </a:solidFill>
              </a:rPr>
              <a:t>Щуки               воют на луну,</a:t>
            </a:r>
          </a:p>
          <a:p>
            <a:endParaRPr lang="ru-RU" sz="3200" b="1" dirty="0" smtClean="0">
              <a:solidFill>
                <a:srgbClr val="3136F9"/>
              </a:solidFill>
            </a:endParaRPr>
          </a:p>
          <a:p>
            <a:pPr algn="ctr"/>
            <a:r>
              <a:rPr lang="ru-RU" sz="3200" b="1" dirty="0" smtClean="0">
                <a:solidFill>
                  <a:srgbClr val="3136F9"/>
                </a:solidFill>
              </a:rPr>
              <a:t>Это что за ералаш?</a:t>
            </a:r>
          </a:p>
          <a:p>
            <a:pPr algn="ctr"/>
            <a:r>
              <a:rPr lang="ru-RU" sz="3200" b="1" dirty="0" smtClean="0">
                <a:solidFill>
                  <a:srgbClr val="3136F9"/>
                </a:solidFill>
              </a:rPr>
              <a:t>Приготовьте карандаш!</a:t>
            </a:r>
            <a:endParaRPr lang="ru-RU" sz="3200" b="1" dirty="0">
              <a:solidFill>
                <a:srgbClr val="3136F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3347864" cy="29052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2771800" y="-128528"/>
            <a:ext cx="6372200" cy="69865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3136F9"/>
                </a:solidFill>
              </a:rPr>
              <a:t>Злой кабан   сидел на ветке,</a:t>
            </a:r>
          </a:p>
          <a:p>
            <a:r>
              <a:rPr lang="ru-RU" sz="3200" b="1" dirty="0" smtClean="0">
                <a:solidFill>
                  <a:srgbClr val="3136F9"/>
                </a:solidFill>
              </a:rPr>
              <a:t>Пароход        томился в клетке,</a:t>
            </a:r>
          </a:p>
          <a:p>
            <a:r>
              <a:rPr lang="ru-RU" sz="3200" b="1" dirty="0" smtClean="0">
                <a:solidFill>
                  <a:srgbClr val="3136F9"/>
                </a:solidFill>
              </a:rPr>
              <a:t>Соловей        точил клыки,</a:t>
            </a:r>
          </a:p>
          <a:p>
            <a:r>
              <a:rPr lang="ru-RU" sz="3200" b="1" dirty="0" smtClean="0">
                <a:solidFill>
                  <a:srgbClr val="3136F9"/>
                </a:solidFill>
              </a:rPr>
              <a:t>Дикобраз      давал гудки,</a:t>
            </a:r>
          </a:p>
          <a:p>
            <a:r>
              <a:rPr lang="ru-RU" sz="3200" b="1" dirty="0" smtClean="0">
                <a:solidFill>
                  <a:srgbClr val="3136F9"/>
                </a:solidFill>
              </a:rPr>
              <a:t>Кошка            физику учила,</a:t>
            </a:r>
          </a:p>
          <a:p>
            <a:r>
              <a:rPr lang="ru-RU" sz="3200" b="1" dirty="0" smtClean="0">
                <a:solidFill>
                  <a:srgbClr val="3136F9"/>
                </a:solidFill>
              </a:rPr>
              <a:t>Маша             хвостик свой ловила,</a:t>
            </a:r>
          </a:p>
          <a:p>
            <a:r>
              <a:rPr lang="ru-RU" sz="3200" b="1" dirty="0" smtClean="0">
                <a:solidFill>
                  <a:srgbClr val="3136F9"/>
                </a:solidFill>
              </a:rPr>
              <a:t>Буратино       шил себе штаны,</a:t>
            </a:r>
          </a:p>
          <a:p>
            <a:r>
              <a:rPr lang="ru-RU" sz="3200" b="1" dirty="0" smtClean="0">
                <a:solidFill>
                  <a:srgbClr val="3136F9"/>
                </a:solidFill>
              </a:rPr>
              <a:t>Портной        все поел блины,</a:t>
            </a:r>
          </a:p>
          <a:p>
            <a:r>
              <a:rPr lang="ru-RU" sz="3200" b="1" dirty="0" smtClean="0">
                <a:solidFill>
                  <a:srgbClr val="3136F9"/>
                </a:solidFill>
              </a:rPr>
              <a:t>Ёж                   накрыт к обеду был,</a:t>
            </a:r>
          </a:p>
          <a:p>
            <a:r>
              <a:rPr lang="ru-RU" sz="3200" b="1" dirty="0" smtClean="0">
                <a:solidFill>
                  <a:srgbClr val="3136F9"/>
                </a:solidFill>
              </a:rPr>
              <a:t>Чиж                усами шевелил,</a:t>
            </a:r>
          </a:p>
          <a:p>
            <a:r>
              <a:rPr lang="ru-RU" sz="3200" b="1" dirty="0" smtClean="0">
                <a:solidFill>
                  <a:srgbClr val="3136F9"/>
                </a:solidFill>
              </a:rPr>
              <a:t>Рак                 летел под облаками,</a:t>
            </a:r>
          </a:p>
          <a:p>
            <a:r>
              <a:rPr lang="ru-RU" sz="3200" b="1" dirty="0" smtClean="0">
                <a:solidFill>
                  <a:srgbClr val="3136F9"/>
                </a:solidFill>
              </a:rPr>
              <a:t>Стол                гонялся за мышами,</a:t>
            </a:r>
          </a:p>
          <a:p>
            <a:r>
              <a:rPr lang="ru-RU" sz="3200" b="1" dirty="0" smtClean="0">
                <a:solidFill>
                  <a:srgbClr val="3136F9"/>
                </a:solidFill>
              </a:rPr>
              <a:t>Чайник          прыгал во дворе,</a:t>
            </a:r>
          </a:p>
          <a:p>
            <a:r>
              <a:rPr lang="ru-RU" sz="3200" b="1" dirty="0" smtClean="0">
                <a:solidFill>
                  <a:srgbClr val="3136F9"/>
                </a:solidFill>
              </a:rPr>
              <a:t>Мальчик       булькал на костре.</a:t>
            </a:r>
            <a:endParaRPr lang="ru-RU" sz="3200" b="1" dirty="0">
              <a:solidFill>
                <a:srgbClr val="3136F9"/>
              </a:solidFill>
            </a:endParaRPr>
          </a:p>
        </p:txBody>
      </p:sp>
      <p:sp>
        <p:nvSpPr>
          <p:cNvPr id="4" name="Управляющая кнопка: домой 3">
            <a:hlinkClick r:id="rId3" action="ppaction://hlinksldjump" highlightClick="1"/>
          </p:cNvPr>
          <p:cNvSpPr/>
          <p:nvPr/>
        </p:nvSpPr>
        <p:spPr>
          <a:xfrm>
            <a:off x="323528" y="5589240"/>
            <a:ext cx="1042416" cy="1042416"/>
          </a:xfrm>
          <a:prstGeom prst="actionButtonHome">
            <a:avLst/>
          </a:prstGeom>
          <a:solidFill>
            <a:srgbClr val="00B0F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 flipV="1">
            <a:off x="5975648" y="3669995"/>
            <a:ext cx="3168352" cy="31880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0" y="25360"/>
            <a:ext cx="9144000" cy="68326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</a:rPr>
              <a:t>Чемпион.  Стряпуха.  Гречка.  Хомут </a:t>
            </a:r>
          </a:p>
          <a:p>
            <a:endParaRPr lang="ru-RU" b="1" dirty="0" smtClean="0">
              <a:solidFill>
                <a:srgbClr val="3136F9"/>
              </a:solidFill>
            </a:endParaRPr>
          </a:p>
          <a:p>
            <a:r>
              <a:rPr lang="ru-RU" sz="2800" b="1" dirty="0" smtClean="0">
                <a:solidFill>
                  <a:srgbClr val="FF00FF"/>
                </a:solidFill>
              </a:rPr>
              <a:t>Присмотритесь к этим словам и ответьте на следующие вопросы:</a:t>
            </a:r>
            <a:endParaRPr lang="ru-RU" sz="3200" b="1" dirty="0" smtClean="0">
              <a:solidFill>
                <a:srgbClr val="3136F9"/>
              </a:solidFill>
            </a:endParaRPr>
          </a:p>
          <a:p>
            <a:r>
              <a:rPr lang="ru-RU" sz="3200" b="1" dirty="0" smtClean="0">
                <a:solidFill>
                  <a:srgbClr val="3136F9"/>
                </a:solidFill>
              </a:rPr>
              <a:t>1.  Какой цветок вручили чемпиону?</a:t>
            </a:r>
          </a:p>
          <a:p>
            <a:endParaRPr lang="ru-RU" sz="3200" b="1" dirty="0" smtClean="0">
              <a:solidFill>
                <a:srgbClr val="3136F9"/>
              </a:solidFill>
            </a:endParaRPr>
          </a:p>
          <a:p>
            <a:r>
              <a:rPr lang="ru-RU" sz="3200" b="1" dirty="0" smtClean="0">
                <a:solidFill>
                  <a:srgbClr val="3136F9"/>
                </a:solidFill>
              </a:rPr>
              <a:t>2. Как называется блюдо, приготовленное стряпухой?</a:t>
            </a:r>
          </a:p>
          <a:p>
            <a:endParaRPr lang="ru-RU" sz="3200" b="1" dirty="0" smtClean="0">
              <a:solidFill>
                <a:srgbClr val="3136F9"/>
              </a:solidFill>
            </a:endParaRPr>
          </a:p>
          <a:p>
            <a:r>
              <a:rPr lang="ru-RU" sz="3200" b="1" dirty="0" smtClean="0">
                <a:solidFill>
                  <a:srgbClr val="3136F9"/>
                </a:solidFill>
              </a:rPr>
              <a:t>3.  Как называется водный поток, у которого растет гречка?</a:t>
            </a:r>
          </a:p>
          <a:p>
            <a:endParaRPr lang="ru-RU" sz="3200" b="1" dirty="0" smtClean="0">
              <a:solidFill>
                <a:srgbClr val="3136F9"/>
              </a:solidFill>
            </a:endParaRPr>
          </a:p>
          <a:p>
            <a:r>
              <a:rPr lang="ru-RU" sz="3200" b="1" dirty="0" smtClean="0">
                <a:solidFill>
                  <a:srgbClr val="3136F9"/>
                </a:solidFill>
              </a:rPr>
              <a:t>4.  Куда забросили хомут? </a:t>
            </a:r>
          </a:p>
          <a:p>
            <a:endParaRPr lang="ru-RU" sz="3200" b="1" dirty="0" smtClean="0">
              <a:solidFill>
                <a:srgbClr val="3136F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 flipV="1">
            <a:off x="5975648" y="3669995"/>
            <a:ext cx="3168352" cy="31880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/>
          <p:nvPr/>
        </p:nvSpPr>
        <p:spPr>
          <a:xfrm>
            <a:off x="0" y="210026"/>
            <a:ext cx="9144000" cy="65248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</a:rPr>
              <a:t>Палисадник.   Посёлок.   </a:t>
            </a:r>
          </a:p>
          <a:p>
            <a:pPr algn="ctr"/>
            <a:r>
              <a:rPr lang="ru-RU" sz="4400" b="1" dirty="0" smtClean="0">
                <a:solidFill>
                  <a:srgbClr val="FF0000"/>
                </a:solidFill>
              </a:rPr>
              <a:t>Укротитель.   Заслонка. </a:t>
            </a:r>
          </a:p>
          <a:p>
            <a:endParaRPr lang="ru-RU" b="1" dirty="0" smtClean="0">
              <a:solidFill>
                <a:srgbClr val="3136F9"/>
              </a:solidFill>
            </a:endParaRPr>
          </a:p>
          <a:p>
            <a:r>
              <a:rPr lang="ru-RU" sz="2800" b="1" dirty="0" smtClean="0">
                <a:solidFill>
                  <a:srgbClr val="FF00FF"/>
                </a:solidFill>
              </a:rPr>
              <a:t>Присмотритесь к этим словам и ответьте на следующие вопросы:</a:t>
            </a:r>
            <a:endParaRPr lang="ru-RU" sz="3200" b="1" dirty="0" smtClean="0">
              <a:solidFill>
                <a:srgbClr val="3136F9"/>
              </a:solidFill>
            </a:endParaRPr>
          </a:p>
          <a:p>
            <a:r>
              <a:rPr lang="ru-RU" sz="3200" b="1" dirty="0" smtClean="0">
                <a:solidFill>
                  <a:srgbClr val="3136F9"/>
                </a:solidFill>
              </a:rPr>
              <a:t>1.  Кто гулял в палисаднике?</a:t>
            </a:r>
          </a:p>
          <a:p>
            <a:endParaRPr lang="ru-RU" sz="3200" b="1" dirty="0" smtClean="0">
              <a:solidFill>
                <a:srgbClr val="3136F9"/>
              </a:solidFill>
            </a:endParaRPr>
          </a:p>
          <a:p>
            <a:r>
              <a:rPr lang="ru-RU" sz="3200" b="1" dirty="0" smtClean="0">
                <a:solidFill>
                  <a:srgbClr val="3136F9"/>
                </a:solidFill>
              </a:rPr>
              <a:t>2. Кто живет у бабушки в поселке?</a:t>
            </a:r>
          </a:p>
          <a:p>
            <a:endParaRPr lang="ru-RU" sz="3200" b="1" dirty="0" smtClean="0">
              <a:solidFill>
                <a:srgbClr val="3136F9"/>
              </a:solidFill>
            </a:endParaRPr>
          </a:p>
          <a:p>
            <a:r>
              <a:rPr lang="ru-RU" sz="3200" b="1" dirty="0" smtClean="0">
                <a:solidFill>
                  <a:srgbClr val="3136F9"/>
                </a:solidFill>
              </a:rPr>
              <a:t>3.  Кого не дрессирует укротитель?</a:t>
            </a:r>
          </a:p>
          <a:p>
            <a:endParaRPr lang="ru-RU" sz="3200" b="1" dirty="0" smtClean="0">
              <a:solidFill>
                <a:srgbClr val="3136F9"/>
              </a:solidFill>
            </a:endParaRPr>
          </a:p>
          <a:p>
            <a:r>
              <a:rPr lang="ru-RU" sz="3200" b="1" dirty="0" smtClean="0">
                <a:solidFill>
                  <a:srgbClr val="3136F9"/>
                </a:solidFill>
              </a:rPr>
              <a:t>4.  Кто закрыл заслонку? </a:t>
            </a:r>
          </a:p>
          <a:p>
            <a:endParaRPr lang="ru-RU" sz="3200" b="1" dirty="0" smtClean="0">
              <a:solidFill>
                <a:srgbClr val="3136F9"/>
              </a:solidFill>
            </a:endParaRPr>
          </a:p>
        </p:txBody>
      </p:sp>
      <p:sp>
        <p:nvSpPr>
          <p:cNvPr id="4" name="Управляющая кнопка: домой 3">
            <a:hlinkClick r:id="rId3" action="ppaction://hlinksldjump" highlightClick="1"/>
          </p:cNvPr>
          <p:cNvSpPr/>
          <p:nvPr/>
        </p:nvSpPr>
        <p:spPr>
          <a:xfrm>
            <a:off x="4788024" y="5661248"/>
            <a:ext cx="1042416" cy="1042416"/>
          </a:xfrm>
          <a:prstGeom prst="actionButtonHome">
            <a:avLst/>
          </a:prstGeom>
          <a:solidFill>
            <a:srgbClr val="00B0F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425</TotalTime>
  <Words>440</Words>
  <Application>Microsoft Office PowerPoint</Application>
  <PresentationFormat>Экран (4:3)</PresentationFormat>
  <Paragraphs>84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Админ</dc:creator>
  <cp:lastModifiedBy>Админ</cp:lastModifiedBy>
  <cp:revision>55</cp:revision>
  <dcterms:created xsi:type="dcterms:W3CDTF">2012-03-30T16:26:27Z</dcterms:created>
  <dcterms:modified xsi:type="dcterms:W3CDTF">2012-06-08T18:56:34Z</dcterms:modified>
</cp:coreProperties>
</file>