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5" r:id="rId5"/>
    <p:sldId id="259" r:id="rId6"/>
    <p:sldId id="273" r:id="rId7"/>
    <p:sldId id="276" r:id="rId8"/>
    <p:sldId id="261" r:id="rId9"/>
    <p:sldId id="263" r:id="rId10"/>
    <p:sldId id="266" r:id="rId11"/>
    <p:sldId id="260" r:id="rId12"/>
    <p:sldId id="262" r:id="rId13"/>
    <p:sldId id="264" r:id="rId14"/>
    <p:sldId id="269" r:id="rId15"/>
    <p:sldId id="270" r:id="rId16"/>
    <p:sldId id="271" r:id="rId17"/>
    <p:sldId id="268" r:id="rId18"/>
    <p:sldId id="274" r:id="rId19"/>
    <p:sldId id="275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23506-93B0-4EB5-9801-B14C34388E7D}" type="datetimeFigureOut">
              <a:rPr lang="ru-RU" smtClean="0"/>
              <a:pPr/>
              <a:t>31.01.2011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0E582-7489-4F7F-AE5F-9B2C38C745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23506-93B0-4EB5-9801-B14C34388E7D}" type="datetimeFigureOut">
              <a:rPr lang="ru-RU" smtClean="0"/>
              <a:pPr/>
              <a:t>31.01.2011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0E582-7489-4F7F-AE5F-9B2C38C745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23506-93B0-4EB5-9801-B14C34388E7D}" type="datetimeFigureOut">
              <a:rPr lang="ru-RU" smtClean="0"/>
              <a:pPr/>
              <a:t>31.01.2011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0E582-7489-4F7F-AE5F-9B2C38C745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23506-93B0-4EB5-9801-B14C34388E7D}" type="datetimeFigureOut">
              <a:rPr lang="ru-RU" smtClean="0"/>
              <a:pPr/>
              <a:t>31.01.2011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0E582-7489-4F7F-AE5F-9B2C38C745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23506-93B0-4EB5-9801-B14C34388E7D}" type="datetimeFigureOut">
              <a:rPr lang="ru-RU" smtClean="0"/>
              <a:pPr/>
              <a:t>31.01.2011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F00E582-7489-4F7F-AE5F-9B2C38C745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23506-93B0-4EB5-9801-B14C34388E7D}" type="datetimeFigureOut">
              <a:rPr lang="ru-RU" smtClean="0"/>
              <a:pPr/>
              <a:t>31.01.2011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0E582-7489-4F7F-AE5F-9B2C38C745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23506-93B0-4EB5-9801-B14C34388E7D}" type="datetimeFigureOut">
              <a:rPr lang="ru-RU" smtClean="0"/>
              <a:pPr/>
              <a:t>31.01.2011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0E582-7489-4F7F-AE5F-9B2C38C745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23506-93B0-4EB5-9801-B14C34388E7D}" type="datetimeFigureOut">
              <a:rPr lang="ru-RU" smtClean="0"/>
              <a:pPr/>
              <a:t>31.01.2011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0E582-7489-4F7F-AE5F-9B2C38C745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23506-93B0-4EB5-9801-B14C34388E7D}" type="datetimeFigureOut">
              <a:rPr lang="ru-RU" smtClean="0"/>
              <a:pPr/>
              <a:t>31.01.2011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0E582-7489-4F7F-AE5F-9B2C38C745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23506-93B0-4EB5-9801-B14C34388E7D}" type="datetimeFigureOut">
              <a:rPr lang="ru-RU" smtClean="0"/>
              <a:pPr/>
              <a:t>31.01.2011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0E582-7489-4F7F-AE5F-9B2C38C745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23506-93B0-4EB5-9801-B14C34388E7D}" type="datetimeFigureOut">
              <a:rPr lang="ru-RU" smtClean="0"/>
              <a:pPr/>
              <a:t>31.01.2011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0E582-7489-4F7F-AE5F-9B2C38C745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8B23506-93B0-4EB5-9801-B14C34388E7D}" type="datetimeFigureOut">
              <a:rPr lang="ru-RU" smtClean="0"/>
              <a:pPr/>
              <a:t>31.01.2011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F00E582-7489-4F7F-AE5F-9B2C38C745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4714884"/>
            <a:ext cx="8229600" cy="2000264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Индивид. Индивидуальность.</a:t>
            </a:r>
            <a:br>
              <a:rPr lang="ru-RU" sz="3600" dirty="0" smtClean="0"/>
            </a:br>
            <a:r>
              <a:rPr lang="ru-RU" sz="3600" dirty="0" smtClean="0"/>
              <a:t>Личность.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800" dirty="0" smtClean="0"/>
              <a:t>Обществознание 10 класс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28802"/>
            <a:ext cx="6400800" cy="21431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1" descr="На уроке_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3488" y="333375"/>
            <a:ext cx="6677025" cy="43497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Повторяем понятия: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2922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sz="4000" dirty="0" smtClean="0"/>
              <a:t>«личность»</a:t>
            </a:r>
          </a:p>
          <a:p>
            <a:pPr algn="ctr">
              <a:buNone/>
            </a:pPr>
            <a:r>
              <a:rPr lang="ru-RU" sz="4000" dirty="0" smtClean="0"/>
              <a:t> «индивид»</a:t>
            </a:r>
          </a:p>
          <a:p>
            <a:pPr algn="ctr">
              <a:buNone/>
            </a:pPr>
            <a:r>
              <a:rPr lang="ru-RU" sz="4000" dirty="0" smtClean="0"/>
              <a:t>«индивидуальность»</a:t>
            </a:r>
          </a:p>
          <a:p>
            <a:pPr algn="ctr">
              <a:buNone/>
            </a:pPr>
            <a:r>
              <a:rPr lang="ru-RU" sz="4000" dirty="0" smtClean="0"/>
              <a:t>«социализация»</a:t>
            </a:r>
          </a:p>
          <a:p>
            <a:pPr algn="ctr">
              <a:buNone/>
            </a:pPr>
            <a:r>
              <a:rPr lang="ru-RU" sz="4000" dirty="0" smtClean="0"/>
              <a:t>«социальная роль»</a:t>
            </a:r>
          </a:p>
          <a:p>
            <a:pPr algn="ctr">
              <a:buNone/>
            </a:pPr>
            <a:r>
              <a:rPr lang="ru-RU" sz="4000" dirty="0" smtClean="0"/>
              <a:t>«социальные нормы»</a:t>
            </a:r>
          </a:p>
          <a:p>
            <a:pPr algn="ctr">
              <a:buNone/>
            </a:pPr>
            <a:endParaRPr lang="ru-RU" sz="40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428992" y="3000372"/>
            <a:ext cx="2428892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Личность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571480"/>
            <a:ext cx="2857520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Способна нести ответственность и решать проблемы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57818" y="571480"/>
            <a:ext cx="3000396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Продукт  социализации человека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5000636"/>
            <a:ext cx="3000396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Контролирует  поведение, обладает силой воли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000760" y="5214950"/>
            <a:ext cx="2786082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Отличается самостоятельностью в поступках</a:t>
            </a:r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5857884" y="2071678"/>
            <a:ext cx="1357322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0800000">
            <a:off x="1643042" y="2000240"/>
            <a:ext cx="1785950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0800000" flipV="1">
            <a:off x="1500166" y="3929066"/>
            <a:ext cx="1857388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6000760" y="4000504"/>
            <a:ext cx="1571636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  <p:bldP spid="6" grpId="0" animBg="1"/>
      <p:bldP spid="7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714612" y="500042"/>
            <a:ext cx="3929090" cy="16430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Индивид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85720" y="3143248"/>
            <a:ext cx="3714776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Имеет свои желания и стремления</a:t>
            </a:r>
            <a:endParaRPr lang="ru-RU" sz="2000" b="1" dirty="0"/>
          </a:p>
        </p:txBody>
      </p:sp>
      <p:sp>
        <p:nvSpPr>
          <p:cNvPr id="4" name="Овал 3"/>
          <p:cNvSpPr/>
          <p:nvPr/>
        </p:nvSpPr>
        <p:spPr>
          <a:xfrm>
            <a:off x="3214678" y="5143512"/>
            <a:ext cx="3214710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/>
              <a:t>Биосоциальное</a:t>
            </a:r>
            <a:r>
              <a:rPr lang="ru-RU" sz="2000" b="1" dirty="0" smtClean="0"/>
              <a:t> существо</a:t>
            </a:r>
            <a:endParaRPr lang="ru-RU" sz="2000" b="1" dirty="0"/>
          </a:p>
        </p:txBody>
      </p:sp>
      <p:sp>
        <p:nvSpPr>
          <p:cNvPr id="5" name="Овал 4"/>
          <p:cNvSpPr/>
          <p:nvPr/>
        </p:nvSpPr>
        <p:spPr>
          <a:xfrm>
            <a:off x="5429256" y="3214686"/>
            <a:ext cx="3429024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Обладает правилами и обязанностями человека</a:t>
            </a:r>
            <a:endParaRPr lang="ru-RU" sz="2000" b="1" dirty="0"/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 flipV="1">
            <a:off x="1357290" y="2000240"/>
            <a:ext cx="1928826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6200000" flipH="1">
            <a:off x="3214678" y="3500438"/>
            <a:ext cx="285752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143636" y="1928802"/>
            <a:ext cx="1428760" cy="12858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36" y="285728"/>
            <a:ext cx="3786214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индивидуальность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571612"/>
            <a:ext cx="3500462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Отличается творчеством и оригинальностью в деятельности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57818" y="1428736"/>
            <a:ext cx="3357586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Обладает неповторимыми особенностями</a:t>
            </a:r>
            <a:endParaRPr lang="ru-RU" b="1" dirty="0"/>
          </a:p>
        </p:txBody>
      </p:sp>
      <p:cxnSp>
        <p:nvCxnSpPr>
          <p:cNvPr id="6" name="Прямая со стрелкой 5"/>
          <p:cNvCxnSpPr/>
          <p:nvPr/>
        </p:nvCxnSpPr>
        <p:spPr>
          <a:xfrm rot="10800000" flipV="1">
            <a:off x="1571604" y="1142984"/>
            <a:ext cx="1357322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715008" y="1142984"/>
            <a:ext cx="1143008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2571736" y="2928934"/>
            <a:ext cx="2357454" cy="21431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/>
              <a:t>личность</a:t>
            </a:r>
            <a:endParaRPr lang="ru-RU" b="1" dirty="0"/>
          </a:p>
        </p:txBody>
      </p:sp>
      <p:sp>
        <p:nvSpPr>
          <p:cNvPr id="12" name="Овал 11"/>
          <p:cNvSpPr/>
          <p:nvPr/>
        </p:nvSpPr>
        <p:spPr>
          <a:xfrm>
            <a:off x="4143372" y="3000372"/>
            <a:ext cx="2214578" cy="21431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индивидуальность</a:t>
            </a:r>
            <a:endParaRPr lang="ru-RU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714612" y="5715016"/>
            <a:ext cx="335758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Свойства личности, составляющие основу её индивидуальности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42844" y="4429132"/>
            <a:ext cx="2286016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Социально типичные свойства представителя разных групп</a:t>
            </a:r>
            <a:endParaRPr lang="ru-RU" sz="16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500826" y="4214818"/>
            <a:ext cx="2428860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Свойства, характеризующие человека как биологический организ</a:t>
            </a:r>
            <a:r>
              <a:rPr lang="ru-RU" dirty="0" smtClean="0"/>
              <a:t>м</a:t>
            </a:r>
            <a:endParaRPr lang="ru-RU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 rot="10800000" flipV="1">
            <a:off x="785786" y="3429000"/>
            <a:ext cx="2000264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14" idx="0"/>
          </p:cNvCxnSpPr>
          <p:nvPr/>
        </p:nvCxnSpPr>
        <p:spPr>
          <a:xfrm rot="5400000">
            <a:off x="4018356" y="5304248"/>
            <a:ext cx="785818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6357950" y="3643314"/>
            <a:ext cx="192882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11" grpId="0" animBg="1"/>
      <p:bldP spid="12" grpId="0" animBg="1"/>
      <p:bldP spid="14" grpId="0" animBg="1"/>
      <p:bldP spid="15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Готовимся к ЕГЭ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149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1.Какой признак характеризует человека как личность:</a:t>
            </a:r>
          </a:p>
          <a:p>
            <a:pPr>
              <a:buNone/>
            </a:pPr>
            <a:r>
              <a:rPr lang="ru-RU" sz="2400" dirty="0" smtClean="0"/>
              <a:t>а) активная жизненная позиция</a:t>
            </a:r>
          </a:p>
          <a:p>
            <a:pPr>
              <a:buNone/>
            </a:pPr>
            <a:r>
              <a:rPr lang="ru-RU" sz="2400" dirty="0" smtClean="0"/>
              <a:t>б) физическое и психическое здоровье</a:t>
            </a:r>
          </a:p>
          <a:p>
            <a:pPr>
              <a:buNone/>
            </a:pPr>
            <a:r>
              <a:rPr lang="ru-RU" sz="2400" dirty="0" smtClean="0"/>
              <a:t>в) принадлежность к виду </a:t>
            </a:r>
            <a:r>
              <a:rPr lang="en-US" sz="2400" dirty="0" smtClean="0"/>
              <a:t>homo sapiens</a:t>
            </a:r>
          </a:p>
          <a:p>
            <a:pPr>
              <a:buNone/>
            </a:pPr>
            <a:r>
              <a:rPr lang="ru-RU" sz="2400" dirty="0" smtClean="0"/>
              <a:t>г) особенности внешности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b="1" dirty="0" smtClean="0"/>
              <a:t>2. Свойства и роли человека, которые он приобретает только во взаимодействиями  с другими людьми, характеризуют его как :</a:t>
            </a:r>
          </a:p>
          <a:p>
            <a:pPr>
              <a:buNone/>
            </a:pPr>
            <a:r>
              <a:rPr lang="ru-RU" sz="2400" dirty="0" smtClean="0"/>
              <a:t>а) индивида                                   в) организм            </a:t>
            </a:r>
          </a:p>
          <a:p>
            <a:pPr>
              <a:buNone/>
            </a:pPr>
            <a:r>
              <a:rPr lang="ru-RU" sz="2400" dirty="0" smtClean="0"/>
              <a:t>б) индивидуальность                    г) личность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1504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b="1" dirty="0" smtClean="0"/>
              <a:t>3. Индивидуальность - это :</a:t>
            </a:r>
          </a:p>
          <a:p>
            <a:pPr>
              <a:buNone/>
            </a:pPr>
            <a:r>
              <a:rPr lang="ru-RU" sz="2400" dirty="0" smtClean="0"/>
              <a:t>а) специфические черты, присущие человеку как биологическому организму</a:t>
            </a:r>
          </a:p>
          <a:p>
            <a:pPr>
              <a:buNone/>
            </a:pPr>
            <a:r>
              <a:rPr lang="ru-RU" sz="2400" dirty="0" smtClean="0"/>
              <a:t>б) темперамент человека, его характер</a:t>
            </a:r>
          </a:p>
          <a:p>
            <a:pPr>
              <a:buNone/>
            </a:pPr>
            <a:r>
              <a:rPr lang="ru-RU" sz="2400" dirty="0" smtClean="0"/>
              <a:t>в) неповторимое своеобразие как природного, так и общественного в человеке</a:t>
            </a:r>
          </a:p>
          <a:p>
            <a:pPr>
              <a:buNone/>
            </a:pPr>
            <a:r>
              <a:rPr lang="ru-RU" sz="2400" dirty="0" smtClean="0"/>
              <a:t>г) совокупность человеческих потребностей и способностей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b="1" dirty="0" smtClean="0"/>
              <a:t>4.Социализация личности – это :</a:t>
            </a:r>
          </a:p>
          <a:p>
            <a:pPr>
              <a:buNone/>
            </a:pPr>
            <a:r>
              <a:rPr lang="ru-RU" sz="2400" dirty="0" smtClean="0"/>
              <a:t>а) общение с окружающими</a:t>
            </a:r>
          </a:p>
          <a:p>
            <a:pPr>
              <a:buNone/>
            </a:pPr>
            <a:r>
              <a:rPr lang="ru-RU" sz="2400" dirty="0" smtClean="0"/>
              <a:t>б) изменение социального статуса</a:t>
            </a:r>
          </a:p>
          <a:p>
            <a:pPr>
              <a:buNone/>
            </a:pPr>
            <a:r>
              <a:rPr lang="ru-RU" sz="2400" dirty="0" smtClean="0"/>
              <a:t>в) усвоение социального опыта, накопленного человечеством</a:t>
            </a:r>
          </a:p>
          <a:p>
            <a:pPr>
              <a:buNone/>
            </a:pPr>
            <a:r>
              <a:rPr lang="ru-RU" sz="2400" dirty="0" smtClean="0"/>
              <a:t>г) переход из одной социальной группы в другую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80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600079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b="1" dirty="0" smtClean="0"/>
              <a:t>5. Верны ли следующие суждения?</a:t>
            </a:r>
          </a:p>
          <a:p>
            <a:pPr>
              <a:buNone/>
            </a:pPr>
            <a:r>
              <a:rPr lang="ru-RU" sz="2400" dirty="0" smtClean="0"/>
              <a:t>А. В человеке самой природой заложено умение жить в обществе</a:t>
            </a:r>
          </a:p>
          <a:p>
            <a:pPr>
              <a:buNone/>
            </a:pPr>
            <a:r>
              <a:rPr lang="ru-RU" sz="2400" dirty="0" smtClean="0"/>
              <a:t>Б. Личность может формироваться только в человеческом обществе</a:t>
            </a:r>
          </a:p>
          <a:p>
            <a:pPr>
              <a:buNone/>
            </a:pPr>
            <a:r>
              <a:rPr lang="ru-RU" sz="2400" dirty="0" smtClean="0"/>
              <a:t>1) верно только А         3) верны оба</a:t>
            </a:r>
          </a:p>
          <a:p>
            <a:pPr>
              <a:buNone/>
            </a:pPr>
            <a:r>
              <a:rPr lang="ru-RU" sz="2400" dirty="0" smtClean="0"/>
              <a:t>2) верно только Б           4) оба неверны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b="1" dirty="0" smtClean="0"/>
              <a:t>6. Верны ли следующие суждения?</a:t>
            </a:r>
          </a:p>
          <a:p>
            <a:pPr>
              <a:buNone/>
            </a:pPr>
            <a:r>
              <a:rPr lang="ru-RU" sz="2400" dirty="0" smtClean="0"/>
              <a:t>А. Сущностные черты личности обнаруживаются при изучении биологического строения человека</a:t>
            </a:r>
          </a:p>
          <a:p>
            <a:pPr>
              <a:buNone/>
            </a:pPr>
            <a:r>
              <a:rPr lang="ru-RU" sz="2400" dirty="0" smtClean="0"/>
              <a:t>Б. Сущностные черты личности обнаруживаются при изучении взглядов человека на мир</a:t>
            </a:r>
          </a:p>
          <a:p>
            <a:pPr marL="594360" indent="-457200">
              <a:buAutoNum type="arabicParenR"/>
            </a:pPr>
            <a:r>
              <a:rPr lang="ru-RU" sz="2400" dirty="0" smtClean="0"/>
              <a:t>Верно только А                3) верны оба</a:t>
            </a:r>
          </a:p>
          <a:p>
            <a:pPr marL="594360" indent="-457200">
              <a:buAutoNum type="arabicParenR"/>
            </a:pPr>
            <a:r>
              <a:rPr lang="ru-RU" sz="2400" dirty="0" smtClean="0"/>
              <a:t>Верно только Б                 4) оба неверны</a:t>
            </a:r>
            <a:endParaRPr lang="ru-RU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80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00132"/>
          </a:xfrm>
        </p:spPr>
        <p:txBody>
          <a:bodyPr>
            <a:normAutofit/>
          </a:bodyPr>
          <a:lstStyle/>
          <a:p>
            <a:r>
              <a:rPr lang="ru-RU" dirty="0" smtClean="0"/>
              <a:t>Основные выводы: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32898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/>
              <a:t>	Человеком </a:t>
            </a:r>
            <a:r>
              <a:rPr lang="ru-RU" sz="3200" b="1" dirty="0" smtClean="0">
                <a:solidFill>
                  <a:srgbClr val="C00000"/>
                </a:solidFill>
              </a:rPr>
              <a:t>рождаются, </a:t>
            </a:r>
          </a:p>
          <a:p>
            <a:pPr>
              <a:buNone/>
            </a:pPr>
            <a:endParaRPr lang="ru-RU" sz="3200" b="1" dirty="0" smtClean="0"/>
          </a:p>
          <a:p>
            <a:pPr>
              <a:buNone/>
            </a:pPr>
            <a:r>
              <a:rPr lang="ru-RU" sz="3200" b="1" dirty="0" smtClean="0"/>
              <a:t>	личностью </a:t>
            </a:r>
            <a:r>
              <a:rPr lang="ru-RU" sz="3200" b="1" dirty="0" smtClean="0">
                <a:solidFill>
                  <a:srgbClr val="C00000"/>
                </a:solidFill>
              </a:rPr>
              <a:t>становятся,</a:t>
            </a:r>
          </a:p>
          <a:p>
            <a:pPr>
              <a:buNone/>
            </a:pPr>
            <a:r>
              <a:rPr lang="ru-RU" sz="3200" b="1" dirty="0" smtClean="0"/>
              <a:t> </a:t>
            </a:r>
          </a:p>
          <a:p>
            <a:pPr>
              <a:buNone/>
            </a:pPr>
            <a:r>
              <a:rPr lang="ru-RU" sz="3200" b="1" dirty="0" smtClean="0"/>
              <a:t>	</a:t>
            </a:r>
            <a:r>
              <a:rPr lang="ru-RU" sz="2400" b="1" dirty="0" smtClean="0"/>
              <a:t>индивидуальность </a:t>
            </a:r>
            <a:r>
              <a:rPr lang="ru-RU" sz="3200" b="1" dirty="0" smtClean="0">
                <a:solidFill>
                  <a:srgbClr val="C00000"/>
                </a:solidFill>
              </a:rPr>
              <a:t>отстаивают!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7" name="Содержимое 6" descr="1NOQPCA7Z7UD7CAC3PNE1CAGM6MTSCAWOZPSNCAD0OZT0CAPXZ8Q1CA7I0FCNCAFPDQ1FCA60NKMNCAG78HS1CAY8UO4SCAZ8PP9ICA0IVDLOCABKS877CA3NERFCCAXVCFE4CA8ZWIZNCAZELC5OCA7F6ZTC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214810" y="1285860"/>
            <a:ext cx="2643206" cy="1428760"/>
          </a:xfrm>
        </p:spPr>
      </p:pic>
      <p:pic>
        <p:nvPicPr>
          <p:cNvPr id="8" name="Рисунок 7" descr="bd31234cf9bedcb8963299bb25d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3000372"/>
            <a:ext cx="3500462" cy="1688349"/>
          </a:xfrm>
          <a:prstGeom prst="rect">
            <a:avLst/>
          </a:prstGeom>
        </p:spPr>
      </p:pic>
      <p:pic>
        <p:nvPicPr>
          <p:cNvPr id="10" name="Рисунок 9" descr="4UOFECA735L3MCAKH93LVCAEB2B1ICALN13QMCAMPFF29CA02QB7FCAZACJPLCAYDFITYCAC6O6I9CA1NF6X0CAMM3WC7CAY34TD2CAP4IK36CA36KZR1CA0BR7PACA2VC115CAVIXLT9CAR8HLC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4810" y="5000636"/>
            <a:ext cx="2280745" cy="1643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000"/>
                            </p:stCondLst>
                            <p:childTnLst>
                              <p:par>
                                <p:cTn id="3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«Народу много, людей мало…» Диоген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000108"/>
            <a:ext cx="4281518" cy="550072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3000" b="1" dirty="0" smtClean="0">
                <a:solidFill>
                  <a:srgbClr val="C00000"/>
                </a:solidFill>
              </a:rPr>
              <a:t>Человек, </a:t>
            </a:r>
            <a:r>
              <a:rPr lang="ru-RU" sz="3000" b="1" smtClean="0">
                <a:solidFill>
                  <a:srgbClr val="C00000"/>
                </a:solidFill>
              </a:rPr>
              <a:t>которого искал  </a:t>
            </a:r>
            <a:r>
              <a:rPr lang="ru-RU" sz="3000" b="1" dirty="0" smtClean="0">
                <a:solidFill>
                  <a:srgbClr val="C00000"/>
                </a:solidFill>
              </a:rPr>
              <a:t>Диоген:</a:t>
            </a:r>
          </a:p>
          <a:p>
            <a:r>
              <a:rPr lang="ru-RU" sz="3000" dirty="0" smtClean="0"/>
              <a:t>«того, чью  сущность  отражают не  внешние признаки, а внутренний мир.»</a:t>
            </a:r>
          </a:p>
          <a:p>
            <a:pPr>
              <a:buNone/>
            </a:pPr>
            <a:endParaRPr lang="ru-RU" sz="3000" dirty="0" smtClean="0"/>
          </a:p>
          <a:p>
            <a:r>
              <a:rPr lang="ru-RU" sz="3000" dirty="0" smtClean="0"/>
              <a:t>« того, кто  имеет ограниченные материальные  и безграничные духовные потребности»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076" name="Picture 4" descr="C:\Documents and Settings\ADMIN\Мои документы\Мои рисунки\NVL3UCA0L9XG1CADS3RVHCAIATIH0CA7Q8KDZCA7EWJC7CAB79VAGCAWY3UX3CA1K6P4YCAAYDO0KCA6CYHCOCA8FL8RNCAWMMWP2CAG1H652CANBDR4QCAWLMOIACAOGJKJXCAZY3F0KCAML1LHZCAOZVAK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000108"/>
            <a:ext cx="3686172" cy="2161445"/>
          </a:xfrm>
          <a:prstGeom prst="rect">
            <a:avLst/>
          </a:prstGeom>
          <a:noFill/>
        </p:spPr>
      </p:pic>
      <p:pic>
        <p:nvPicPr>
          <p:cNvPr id="3077" name="Picture 5" descr="C:\Documents and Settings\ADMIN\Мои документы\Мои рисунки\20X2TCAJOP2QVCASIJH6RCAW034MZCAM2I8UHCAP8YEQ1CATTUWQWCAQQ8UQ6CAV4E1M3CA7ENX92CA3BP1H6CAGXMIAACAF95YHWCAFH9WBPCAVV00MICAD6B1CBCAOA2DHDCAYK1THNCAVKVG15CAS0SEA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5286388"/>
            <a:ext cx="1704977" cy="1428750"/>
          </a:xfrm>
          <a:prstGeom prst="rect">
            <a:avLst/>
          </a:prstGeom>
          <a:noFill/>
        </p:spPr>
      </p:pic>
      <p:pic>
        <p:nvPicPr>
          <p:cNvPr id="3078" name="Picture 6" descr="C:\Documents and Settings\ADMIN\Мои документы\Мои рисунки\ZP3NICAC94OGPCA2F0QJ6CAUMIPLXCAK417JDCASYINBBCAZSLNPFCAR6OK6VCANYNFBKCAVQVSTNCA4HMW6ECA4JL55ECAB2OBEZCAE0LXSACAQ257CFCA12AGV4CA50CF30CA5LPVM8CAU5BA8ICA8RMMK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3357562"/>
            <a:ext cx="2428892" cy="1785950"/>
          </a:xfrm>
          <a:prstGeom prst="rect">
            <a:avLst/>
          </a:prstGeom>
          <a:noFill/>
        </p:spPr>
      </p:pic>
      <p:pic>
        <p:nvPicPr>
          <p:cNvPr id="3079" name="Picture 7" descr="C:\Documents and Settings\ADMIN\Мои документы\Мои рисунки\COQADCAETJ6PDCAF3VZ11CAY4CQQ7CAVJ9H86CAOLKI06CA10GH0WCABLG0BLCAFMBZ75CA6B2RKBCA2OJKJYCA3LESCDCAVX4136CA03UHP0CAJ96U7NCAFTND89CA1RMACECA7P2LCUCA4J60JNCAOVEYH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14744" y="4857760"/>
            <a:ext cx="2122490" cy="182086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0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0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/>
              <a:t>Л.Н.Боголюбов «Обществознание»    10 класс</a:t>
            </a:r>
          </a:p>
          <a:p>
            <a:pPr algn="ctr">
              <a:buNone/>
            </a:pPr>
            <a:endParaRPr lang="ru-RU" sz="2800" b="1" dirty="0" smtClean="0"/>
          </a:p>
          <a:p>
            <a:pPr algn="ctr">
              <a:buNone/>
            </a:pPr>
            <a:r>
              <a:rPr lang="ru-RU" sz="2800" b="1" dirty="0" smtClean="0"/>
              <a:t>Параграф 28, </a:t>
            </a:r>
          </a:p>
          <a:p>
            <a:pPr algn="ctr">
              <a:buNone/>
            </a:pPr>
            <a:r>
              <a:rPr lang="ru-RU" sz="2800" b="1" dirty="0" smtClean="0"/>
              <a:t>стр.290-294,</a:t>
            </a:r>
          </a:p>
          <a:p>
            <a:pPr algn="ctr">
              <a:buNone/>
            </a:pPr>
            <a:r>
              <a:rPr lang="ru-RU" sz="2800" b="1" dirty="0" smtClean="0"/>
              <a:t> вопросы 1,2,3 (устно)</a:t>
            </a:r>
            <a:endParaRPr lang="ru-RU" sz="2800" b="1" dirty="0"/>
          </a:p>
        </p:txBody>
      </p:sp>
      <p:pic>
        <p:nvPicPr>
          <p:cNvPr id="6" name="Содержимое 5" descr="0_22927_a49312f1_XL[1]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3438" y="1643050"/>
            <a:ext cx="4214842" cy="4143404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r>
              <a:rPr lang="ru-RU" dirty="0" smtClean="0"/>
              <a:t>План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66376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1.Понятие «личность»</a:t>
            </a:r>
          </a:p>
          <a:p>
            <a:pPr algn="ctr">
              <a:buNone/>
            </a:pPr>
            <a:r>
              <a:rPr lang="ru-RU" dirty="0" smtClean="0"/>
              <a:t>2. Понятие « индивид»</a:t>
            </a:r>
          </a:p>
          <a:p>
            <a:pPr algn="ctr">
              <a:buNone/>
            </a:pPr>
            <a:r>
              <a:rPr lang="ru-RU" dirty="0" smtClean="0"/>
              <a:t>3. Понятие «индивидуальность»</a:t>
            </a:r>
          </a:p>
          <a:p>
            <a:pPr algn="ctr">
              <a:buNone/>
            </a:pPr>
            <a:r>
              <a:rPr lang="ru-RU" dirty="0" smtClean="0"/>
              <a:t>4.Закрепление изученного:</a:t>
            </a:r>
          </a:p>
          <a:p>
            <a:pPr algn="ctr">
              <a:buNone/>
            </a:pPr>
            <a:r>
              <a:rPr lang="ru-RU" dirty="0" smtClean="0"/>
              <a:t>-определения понятий</a:t>
            </a:r>
          </a:p>
          <a:p>
            <a:pPr algn="ctr">
              <a:buNone/>
            </a:pPr>
            <a:r>
              <a:rPr lang="ru-RU" dirty="0" smtClean="0"/>
              <a:t>-схемы  понятий</a:t>
            </a:r>
          </a:p>
          <a:p>
            <a:pPr algn="ctr">
              <a:buNone/>
            </a:pPr>
            <a:r>
              <a:rPr lang="ru-RU" dirty="0" smtClean="0"/>
              <a:t>-тестовые задания</a:t>
            </a:r>
          </a:p>
          <a:p>
            <a:pPr algn="ctr">
              <a:buNone/>
            </a:pPr>
            <a:r>
              <a:rPr lang="ru-RU" dirty="0" smtClean="0"/>
              <a:t>-игра</a:t>
            </a:r>
          </a:p>
          <a:p>
            <a:pPr algn="ctr">
              <a:buNone/>
            </a:pPr>
            <a:r>
              <a:rPr lang="ru-RU" dirty="0" smtClean="0"/>
              <a:t>5.Подведение итогов, домашнее задание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3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Человек- </a:t>
            </a:r>
            <a:r>
              <a:rPr lang="ru-RU" dirty="0" err="1" smtClean="0"/>
              <a:t>биосоциальное</a:t>
            </a:r>
            <a:r>
              <a:rPr lang="ru-RU" dirty="0" smtClean="0"/>
              <a:t> существо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3428992" y="1857364"/>
            <a:ext cx="2571768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человек</a:t>
            </a:r>
            <a:endParaRPr lang="ru-RU" sz="32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1214422"/>
            <a:ext cx="2428892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Биологическое начало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429388" y="1214422"/>
            <a:ext cx="250033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Социальное начало</a:t>
            </a:r>
            <a:endParaRPr lang="ru-RU" sz="2400" b="1" dirty="0"/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214282" y="2714620"/>
            <a:ext cx="2714644" cy="392909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Млекопитающее,</a:t>
            </a:r>
          </a:p>
          <a:p>
            <a:pPr algn="ctr"/>
            <a:r>
              <a:rPr lang="ru-RU" b="1" dirty="0" smtClean="0"/>
              <a:t>обладает кровеносной, мышечной, нервной , костной и др.системами. Эти свойства жестко не запрограммированы, может приспосабливаться к различным условиям существования</a:t>
            </a:r>
            <a:endParaRPr lang="ru-RU" b="1" dirty="0"/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6357950" y="2786058"/>
            <a:ext cx="2643206" cy="392909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Неразрывно связан с обществом, становится человеком , вступая в общественные отношения, в общение с другими людьми. Оторванный с рождения от общества, останется животным</a:t>
            </a:r>
            <a:endParaRPr lang="ru-RU" b="1" dirty="0"/>
          </a:p>
        </p:txBody>
      </p:sp>
      <p:sp>
        <p:nvSpPr>
          <p:cNvPr id="11" name="Стрелка вниз 10"/>
          <p:cNvSpPr/>
          <p:nvPr/>
        </p:nvSpPr>
        <p:spPr>
          <a:xfrm>
            <a:off x="1428728" y="2214554"/>
            <a:ext cx="285752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7572396" y="2143116"/>
            <a:ext cx="357190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 стрелкой 13"/>
          <p:cNvCxnSpPr/>
          <p:nvPr/>
        </p:nvCxnSpPr>
        <p:spPr>
          <a:xfrm rot="10800000">
            <a:off x="2786050" y="1571612"/>
            <a:ext cx="85725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6" idx="7"/>
            <a:endCxn id="8" idx="1"/>
          </p:cNvCxnSpPr>
          <p:nvPr/>
        </p:nvCxnSpPr>
        <p:spPr>
          <a:xfrm rot="5400000" flipH="1" flipV="1">
            <a:off x="5823280" y="1408185"/>
            <a:ext cx="406961" cy="8052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задачи урока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00034" y="1285860"/>
            <a:ext cx="4038600" cy="54292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u="sng" dirty="0" smtClean="0"/>
              <a:t>Цели:</a:t>
            </a:r>
            <a:r>
              <a:rPr lang="ru-RU" sz="3200" b="1" dirty="0" smtClean="0"/>
              <a:t> </a:t>
            </a:r>
          </a:p>
          <a:p>
            <a:pPr>
              <a:buNone/>
            </a:pPr>
            <a:r>
              <a:rPr lang="ru-RU" sz="2400" dirty="0" smtClean="0"/>
              <a:t>-</a:t>
            </a:r>
            <a:r>
              <a:rPr lang="ru-RU" sz="2400" b="1" dirty="0" smtClean="0">
                <a:solidFill>
                  <a:srgbClr val="C00000"/>
                </a:solidFill>
              </a:rPr>
              <a:t>ознакомление</a:t>
            </a:r>
            <a:r>
              <a:rPr lang="ru-RU" sz="2400" dirty="0" smtClean="0"/>
              <a:t> с научными представлениями об уникальности человеческой личности</a:t>
            </a:r>
          </a:p>
          <a:p>
            <a:pPr>
              <a:buNone/>
            </a:pPr>
            <a:r>
              <a:rPr lang="ru-RU" sz="2400" dirty="0" smtClean="0"/>
              <a:t>-</a:t>
            </a:r>
            <a:r>
              <a:rPr lang="ru-RU" sz="2400" b="1" dirty="0" smtClean="0">
                <a:solidFill>
                  <a:srgbClr val="C00000"/>
                </a:solidFill>
              </a:rPr>
              <a:t>доказательство</a:t>
            </a:r>
            <a:r>
              <a:rPr lang="ru-RU" sz="2400" dirty="0" smtClean="0"/>
              <a:t> влияния природных и социальных условий на  формирование личности</a:t>
            </a:r>
          </a:p>
          <a:p>
            <a:pPr>
              <a:buNone/>
            </a:pPr>
            <a:r>
              <a:rPr lang="ru-RU" sz="2400" dirty="0" smtClean="0"/>
              <a:t> -</a:t>
            </a:r>
            <a:r>
              <a:rPr lang="ru-RU" sz="2400" b="1" dirty="0" smtClean="0">
                <a:solidFill>
                  <a:srgbClr val="C00000"/>
                </a:solidFill>
              </a:rPr>
              <a:t>обучение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/>
              <a:t>терпимому отношению к любой личности</a:t>
            </a:r>
          </a:p>
          <a:p>
            <a:pPr>
              <a:buNone/>
            </a:pPr>
            <a:endParaRPr lang="ru-RU" sz="24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428736"/>
            <a:ext cx="4038600" cy="521497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500" b="1" u="sng" dirty="0" smtClean="0"/>
              <a:t>Задачи:</a:t>
            </a:r>
          </a:p>
          <a:p>
            <a:pPr>
              <a:buNone/>
            </a:pPr>
            <a:r>
              <a:rPr lang="ru-RU" dirty="0" smtClean="0"/>
              <a:t>-</a:t>
            </a:r>
            <a:r>
              <a:rPr lang="ru-RU" b="1" dirty="0" smtClean="0">
                <a:solidFill>
                  <a:schemeClr val="bg1"/>
                </a:solidFill>
              </a:rPr>
              <a:t>знать</a:t>
            </a:r>
            <a:r>
              <a:rPr lang="ru-RU" dirty="0" smtClean="0"/>
              <a:t>, что понимается под личностью в обществе</a:t>
            </a:r>
          </a:p>
          <a:p>
            <a:pPr>
              <a:buNone/>
            </a:pPr>
            <a:r>
              <a:rPr lang="ru-RU" dirty="0" smtClean="0"/>
              <a:t>-</a:t>
            </a:r>
            <a:r>
              <a:rPr lang="ru-RU" b="1" dirty="0" smtClean="0">
                <a:solidFill>
                  <a:schemeClr val="bg1"/>
                </a:solidFill>
              </a:rPr>
              <a:t>различать </a:t>
            </a:r>
            <a:r>
              <a:rPr lang="ru-RU" dirty="0" smtClean="0"/>
              <a:t>понятия личность, индивид, индивидуальность</a:t>
            </a:r>
          </a:p>
          <a:p>
            <a:pPr>
              <a:buNone/>
            </a:pPr>
            <a:r>
              <a:rPr lang="ru-RU" dirty="0" smtClean="0"/>
              <a:t>-</a:t>
            </a:r>
            <a:r>
              <a:rPr lang="ru-RU" b="1" dirty="0" smtClean="0">
                <a:solidFill>
                  <a:schemeClr val="bg1"/>
                </a:solidFill>
              </a:rPr>
              <a:t>понимать</a:t>
            </a:r>
            <a:r>
              <a:rPr lang="ru-RU" dirty="0" smtClean="0"/>
              <a:t>, какое влияние оказывают природа и общество на становление личности</a:t>
            </a:r>
          </a:p>
          <a:p>
            <a:pPr>
              <a:buNone/>
            </a:pPr>
            <a:r>
              <a:rPr lang="ru-RU" dirty="0" smtClean="0"/>
              <a:t>-</a:t>
            </a:r>
            <a:r>
              <a:rPr lang="ru-RU" b="1" dirty="0" smtClean="0">
                <a:solidFill>
                  <a:schemeClr val="bg1"/>
                </a:solidFill>
              </a:rPr>
              <a:t>уметь</a:t>
            </a:r>
            <a:r>
              <a:rPr lang="ru-RU" dirty="0" smtClean="0"/>
              <a:t> определять уровень своей социальной зрелости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3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Притча о философе Диогене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0949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«Ищу человека !»</a:t>
            </a:r>
          </a:p>
          <a:p>
            <a:pPr algn="ctr">
              <a:buNone/>
            </a:pPr>
            <a:endParaRPr lang="ru-RU" sz="4000" b="1" dirty="0"/>
          </a:p>
        </p:txBody>
      </p:sp>
      <p:pic>
        <p:nvPicPr>
          <p:cNvPr id="10" name="Рисунок 9" descr="0X0I7CAO0BO4CCAM6XAZ1CAVQC7RHCAJMH19LCA9FZAEFCAFOZGFOCAOR30VMCAGPZ55XCAHE6SYECAYGY94PCAWA1W8SCAOE6CF1CACF3AGACAGDDZWHCAB1U69MCAYNPAD2CAE40OPBCAWKRXFECAVBPGV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132" y="4572008"/>
            <a:ext cx="3286148" cy="2071678"/>
          </a:xfrm>
          <a:prstGeom prst="rect">
            <a:avLst/>
          </a:prstGeom>
        </p:spPr>
      </p:pic>
      <p:pic>
        <p:nvPicPr>
          <p:cNvPr id="11" name="Рисунок 10" descr="ZNGDCCASCPGGPCACCDDVXCA1NXDVUCASXKX3ACAJZ8SYICA19J23VCAQE3Q88CARE55AGCAF32OSPCAQSM6B1CALP0BWECAHBNUERCAAOS3BOCAD7OTN1CAC6NB1PCA2SDYAGCAF6BV1SCARP5HPYCA95ZKT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1928802"/>
            <a:ext cx="2571768" cy="2000264"/>
          </a:xfrm>
          <a:prstGeom prst="rect">
            <a:avLst/>
          </a:prstGeom>
        </p:spPr>
      </p:pic>
      <p:pic>
        <p:nvPicPr>
          <p:cNvPr id="12" name="Рисунок 11" descr="MR71HCA371C02CA2D7ALYCAANHFJ5CA7Q2VPZCAZNPM9JCAXENNJCCAT2400GCA9UMCV7CAQX0QLWCANXLYS7CAUNZCWOCAO8E7H6CA1JPJIRCAOUQA0MCATXXDL3CAM6TIY3CA4YSMF8CAGVF0Q4CAVXN8K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4357694"/>
            <a:ext cx="3214710" cy="2138354"/>
          </a:xfrm>
          <a:prstGeom prst="rect">
            <a:avLst/>
          </a:prstGeom>
        </p:spPr>
      </p:pic>
      <p:pic>
        <p:nvPicPr>
          <p:cNvPr id="13" name="Рисунок 12" descr="VK0B6CAASH1IRCALVRSKSCA7JVKM7CAAQJ5UDCAFS9UOBCAV2I1LGCAJFUKRXCAMRWG0YCASJWX9PCA3Z3288CAMKL3BICAL31E7TCA2WJPSJCA96DOACCA5U5D69CAICNTC6CAN9L453CA46HXKPCAF92XWZ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7554" y="2428868"/>
            <a:ext cx="2786082" cy="1706713"/>
          </a:xfrm>
          <a:prstGeom prst="rect">
            <a:avLst/>
          </a:prstGeom>
        </p:spPr>
      </p:pic>
      <p:pic>
        <p:nvPicPr>
          <p:cNvPr id="14" name="Рисунок 13" descr="SSCRVCA4TSE8RCARPI4L9CA8PT1ZKCABUDVM5CA6Z2RHJCAOS72SJCAL1U8ZRCA5UA11KCA1OWCTICAKXIOV9CAEP4ZV4CATSUUHGCAT6EPA3CAYKEQUPCAW4MLHYCA4Q3UT6CABFHYV4CA3XVC3J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15140" y="1857364"/>
            <a:ext cx="2214578" cy="2428892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0"/>
                            </p:stCondLst>
                            <p:childTnLst>
                              <p:par>
                                <p:cTn id="2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/>
              <a:t>Понятие «личность»</a:t>
            </a:r>
            <a:endParaRPr lang="ru-RU" sz="3600" b="1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357158" y="1285860"/>
            <a:ext cx="3214710" cy="55721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3714744" y="273050"/>
            <a:ext cx="4972056" cy="65849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«Личность» </a:t>
            </a:r>
            <a:r>
              <a:rPr lang="ru-RU" i="1" dirty="0" smtClean="0"/>
              <a:t>(лат.</a:t>
            </a:r>
            <a:r>
              <a:rPr lang="en-US" i="1" dirty="0" smtClean="0"/>
              <a:t> persona)-</a:t>
            </a:r>
            <a:r>
              <a:rPr lang="ru-RU" dirty="0" smtClean="0"/>
              <a:t>результат социализации индивида, который усваивает систему ценностей, выработанных человечеством.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Личностью не рождаются, ею становятся.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Когда говорят о личности, подразумевают её социальную индивидуальность, неповторимость</a:t>
            </a:r>
            <a:endParaRPr lang="ru-RU" dirty="0"/>
          </a:p>
        </p:txBody>
      </p:sp>
      <p:pic>
        <p:nvPicPr>
          <p:cNvPr id="8" name="Рисунок 7" descr="FI6F3CABTNYLICA32P6KVCA0KEL1ZCA0KMNDBCAVZPNTKCA8FMVKECAYF41WJCAHHFN21CAOLYS4WCAORDFCOCAQR3R4RCAL4SEYKCAT82271CA4G4047CAI7XMI1CA4Z8QDWCAXLM0UYCA8ED5J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428736"/>
            <a:ext cx="2428892" cy="1714512"/>
          </a:xfrm>
          <a:prstGeom prst="rect">
            <a:avLst/>
          </a:prstGeom>
        </p:spPr>
      </p:pic>
      <p:pic>
        <p:nvPicPr>
          <p:cNvPr id="9" name="Рисунок 8" descr="T6R0MCAXX4T6FCAIXFYCUCA3XBU9HCAX3QFFPCAY526YBCAU3DRMFCA6J5001CABVT1G4CAKJH4I7CAW6X9F9CA8DG9Y5CABGCXUKCALD109JCAA190KNCADSPR43CADD95WDCANQU2KXCAIN7EM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984" y="2143116"/>
            <a:ext cx="1193800" cy="1803400"/>
          </a:xfrm>
          <a:prstGeom prst="rect">
            <a:avLst/>
          </a:prstGeom>
        </p:spPr>
      </p:pic>
      <p:pic>
        <p:nvPicPr>
          <p:cNvPr id="10" name="Picture 19" descr="Парень_2"/>
          <p:cNvPicPr>
            <a:picLocks noChangeAspect="1" noChangeArrowheads="1"/>
          </p:cNvPicPr>
          <p:nvPr/>
        </p:nvPicPr>
        <p:blipFill>
          <a:blip r:embed="rId4"/>
          <a:srcRect r="24374"/>
          <a:stretch>
            <a:fillRect/>
          </a:stretch>
        </p:blipFill>
        <p:spPr bwMode="auto">
          <a:xfrm>
            <a:off x="142844" y="3929066"/>
            <a:ext cx="2808288" cy="27844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114300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С о </a:t>
            </a:r>
            <a:r>
              <a:rPr lang="ru-RU" sz="4800" dirty="0" err="1" smtClean="0"/>
              <a:t>ц</a:t>
            </a:r>
            <a:r>
              <a:rPr lang="ru-RU" sz="4800" dirty="0" smtClean="0"/>
              <a:t> и а л и </a:t>
            </a:r>
            <a:r>
              <a:rPr lang="ru-RU" sz="4800" dirty="0" err="1" smtClean="0"/>
              <a:t>з</a:t>
            </a:r>
            <a:r>
              <a:rPr lang="ru-RU" sz="4800" dirty="0" smtClean="0"/>
              <a:t> а </a:t>
            </a:r>
            <a:r>
              <a:rPr lang="ru-RU" sz="4800" dirty="0" err="1" smtClean="0"/>
              <a:t>ц</a:t>
            </a:r>
            <a:r>
              <a:rPr lang="ru-RU" sz="4800" dirty="0" smtClean="0"/>
              <a:t> и я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Социализация-</a:t>
            </a:r>
            <a:r>
              <a:rPr lang="ru-RU" dirty="0" smtClean="0"/>
              <a:t> процесс усвоения человеком социальных норм и социальных ролей, превращение человека в личность.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Социальная роль</a:t>
            </a:r>
            <a:r>
              <a:rPr lang="ru-RU" dirty="0" smtClean="0"/>
              <a:t>-это способ поведения человека в соответствии с занимаемым социальным положением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Социальные нормы</a:t>
            </a:r>
            <a:r>
              <a:rPr lang="ru-RU" dirty="0" smtClean="0">
                <a:solidFill>
                  <a:srgbClr val="C00000"/>
                </a:solidFill>
              </a:rPr>
              <a:t>- </a:t>
            </a:r>
            <a:r>
              <a:rPr lang="ru-RU" dirty="0" smtClean="0"/>
              <a:t>это образцы, правила поведения в обществе</a:t>
            </a:r>
          </a:p>
          <a:p>
            <a:endParaRPr lang="ru-RU" dirty="0"/>
          </a:p>
        </p:txBody>
      </p:sp>
      <p:pic>
        <p:nvPicPr>
          <p:cNvPr id="5" name="Picture 21" descr="j020218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357686" y="1785926"/>
            <a:ext cx="2500330" cy="1714512"/>
          </a:xfrm>
          <a:prstGeom prst="rect">
            <a:avLst/>
          </a:prstGeom>
          <a:noFill/>
        </p:spPr>
      </p:pic>
      <p:pic>
        <p:nvPicPr>
          <p:cNvPr id="6" name="Picture 27" descr="Молодой художник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786578" y="5286388"/>
            <a:ext cx="2162205" cy="1428760"/>
          </a:xfrm>
          <a:prstGeom prst="rect">
            <a:avLst/>
          </a:prstGeom>
          <a:noFill/>
        </p:spPr>
      </p:pic>
      <p:pic>
        <p:nvPicPr>
          <p:cNvPr id="7" name="Picture 28" descr="Спектакль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572000" y="3929066"/>
            <a:ext cx="1820861" cy="2638735"/>
          </a:xfrm>
          <a:prstGeom prst="rect">
            <a:avLst/>
          </a:prstGeom>
          <a:noFill/>
        </p:spPr>
      </p:pic>
      <p:pic>
        <p:nvPicPr>
          <p:cNvPr id="8" name="Picture 24" descr="Музыка Пианино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7072330" y="2714620"/>
            <a:ext cx="1785950" cy="2425701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Мои документы\Мои рисунки\i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72330" y="1285860"/>
            <a:ext cx="1857388" cy="129063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868346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Научные споры  о личности</a:t>
            </a:r>
            <a:endParaRPr lang="ru-RU" sz="4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357298"/>
            <a:ext cx="257176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Антропологический подход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86116" y="1357298"/>
            <a:ext cx="257176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Социологический подход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215074" y="1357298"/>
            <a:ext cx="264320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Персоналистический</a:t>
            </a:r>
            <a:r>
              <a:rPr lang="ru-RU" b="1" dirty="0" smtClean="0"/>
              <a:t> подход</a:t>
            </a:r>
            <a:endParaRPr lang="ru-RU" b="1" dirty="0"/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571472" y="3143248"/>
            <a:ext cx="2357454" cy="3143272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Личность - носитель общечеловеческих свойств. Рассматривается как родовое понятие, обозначающее представителя рода человеческого </a:t>
            </a:r>
          </a:p>
          <a:p>
            <a:pPr algn="ctr"/>
            <a:r>
              <a:rPr lang="ru-RU" sz="1600" b="1" dirty="0" err="1" smtClean="0"/>
              <a:t>Homo</a:t>
            </a:r>
            <a:r>
              <a:rPr lang="ru-RU" sz="1600" b="1" dirty="0" smtClean="0"/>
              <a:t> </a:t>
            </a:r>
            <a:r>
              <a:rPr lang="ru-RU" sz="1600" b="1" dirty="0" err="1" smtClean="0"/>
              <a:t>sapiens</a:t>
            </a:r>
            <a:r>
              <a:rPr lang="ru-RU" sz="1600" b="1" dirty="0" smtClean="0"/>
              <a:t>, </a:t>
            </a:r>
          </a:p>
          <a:p>
            <a:pPr algn="ctr"/>
            <a:r>
              <a:rPr lang="ru-RU" sz="1600" b="1" dirty="0" smtClean="0"/>
              <a:t>и уподобляется понятию индивида </a:t>
            </a:r>
            <a:endParaRPr lang="ru-RU" sz="1600" dirty="0"/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3357554" y="3143248"/>
            <a:ext cx="2428892" cy="3214710"/>
          </a:xfrm>
          <a:prstGeom prst="round2DiagRect">
            <a:avLst>
              <a:gd name="adj1" fmla="val 16667"/>
              <a:gd name="adj2" fmla="val 59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Личность рассматривается преимущественно как объект и продукт социальных отношений. 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6357950" y="3071810"/>
            <a:ext cx="2286016" cy="328614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Заброшенный в современный индустриальный мир вещей человек теряет свою </a:t>
            </a:r>
            <a:r>
              <a:rPr lang="ru-RU" sz="1600" b="1" dirty="0" smtClean="0"/>
              <a:t>индивидуальность</a:t>
            </a:r>
            <a:r>
              <a:rPr lang="ru-RU" b="1" dirty="0" smtClean="0"/>
              <a:t>, растворяя свое «Я» в массе.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1357290" y="2285992"/>
            <a:ext cx="500066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4143372" y="2357430"/>
            <a:ext cx="500066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7358082" y="2285992"/>
            <a:ext cx="500066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"/>
                            </p:stCondLst>
                            <p:childTnLst>
                              <p:par>
                                <p:cTn id="3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000"/>
                            </p:stCondLst>
                            <p:childTnLst>
                              <p:par>
                                <p:cTn id="4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00"/>
                            </p:stCondLst>
                            <p:childTnLst>
                              <p:par>
                                <p:cTn id="4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/>
              <a:t>Понятие «индивид»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000496" y="273050"/>
            <a:ext cx="5000660" cy="658495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Раньше слово </a:t>
            </a:r>
            <a:r>
              <a:rPr lang="ru-RU" sz="3200" b="1" dirty="0" smtClean="0">
                <a:solidFill>
                  <a:srgbClr val="C00000"/>
                </a:solidFill>
              </a:rPr>
              <a:t>«индивид» </a:t>
            </a:r>
            <a:r>
              <a:rPr lang="ru-RU" dirty="0" smtClean="0"/>
              <a:t>имело исключительно биологическое значение и обозначало отдельную «особь» как представителя биологического вида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Вне общества индивид не может стать личностью. Человек -</a:t>
            </a:r>
            <a:r>
              <a:rPr lang="ru-RU" b="1" i="1" dirty="0" err="1" smtClean="0">
                <a:solidFill>
                  <a:srgbClr val="C00000"/>
                </a:solidFill>
              </a:rPr>
              <a:t>биосоциальное</a:t>
            </a:r>
            <a:r>
              <a:rPr lang="ru-RU" dirty="0" smtClean="0"/>
              <a:t> существо.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Сегодня понятие </a:t>
            </a:r>
            <a:r>
              <a:rPr lang="ru-RU" sz="3200" b="1" dirty="0" smtClean="0">
                <a:solidFill>
                  <a:srgbClr val="C00000"/>
                </a:solidFill>
              </a:rPr>
              <a:t>«индивид» </a:t>
            </a:r>
            <a:r>
              <a:rPr lang="ru-RU" dirty="0" smtClean="0"/>
              <a:t>обогатило свое содержание и  стало указывать на  отдельный объект человеческого рода, носителя социальных и психологических черт человечества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10" descr="j031688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00174"/>
            <a:ext cx="3071834" cy="1643074"/>
          </a:xfrm>
          <a:prstGeom prst="rect">
            <a:avLst/>
          </a:prstGeom>
          <a:noFill/>
        </p:spPr>
      </p:pic>
      <p:pic>
        <p:nvPicPr>
          <p:cNvPr id="6" name="Picture 15" descr="j017874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857760"/>
            <a:ext cx="3357586" cy="1857388"/>
          </a:xfrm>
          <a:prstGeom prst="rect">
            <a:avLst/>
          </a:prstGeom>
          <a:noFill/>
        </p:spPr>
      </p:pic>
      <p:pic>
        <p:nvPicPr>
          <p:cNvPr id="2050" name="Picture 2" descr="C:\Documents and Settings\ADMIN\Мои документы\Мои рисунки\O6TCICAWLMN9ECA40EY3JCA3WJ0Z1CAQ9WP7CCAYV2OFNCAM971B3CANDMZIHCA4FIQAFCAMZAGSUCA1FJ9V4CACZA79ZCA9GS4J7CAZWG12LCA4ZBX2ZCAMYCYNNCAOPA1ZMCA3WL0OTCAREZRKUCARWMFR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3286124"/>
            <a:ext cx="2286016" cy="142876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4714908" cy="107154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Понятие «индивидуальность»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38" y="273050"/>
            <a:ext cx="4043362" cy="629922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«Индивидуальность» –</a:t>
            </a:r>
            <a:r>
              <a:rPr lang="ru-RU" dirty="0" smtClean="0"/>
              <a:t>совокупность черт, отличающих данного человека от других людей  и определяющих своеобразие его психики и личности.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Личность –всегда индивидуальна.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Индивидуален каждый человек, хотя степень индивидуальности может быть различной.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15" descr="j0178744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14282" y="1357298"/>
            <a:ext cx="1635654" cy="245059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15" descr="j0178744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42844" y="5000636"/>
            <a:ext cx="2463819" cy="1642524"/>
          </a:xfrm>
          <a:prstGeom prst="rect">
            <a:avLst/>
          </a:prstGeom>
          <a:noFill/>
        </p:spPr>
      </p:pic>
      <p:pic>
        <p:nvPicPr>
          <p:cNvPr id="7" name="Picture 8" descr="Подростки класс старшеклассники ученики 2"/>
          <p:cNvPicPr>
            <a:picLocks noChangeAspect="1" noChangeArrowheads="1"/>
          </p:cNvPicPr>
          <p:nvPr/>
        </p:nvPicPr>
        <p:blipFill>
          <a:blip r:embed="rId4"/>
          <a:srcRect l="16240" r="31004" b="4921"/>
          <a:stretch>
            <a:fillRect/>
          </a:stretch>
        </p:blipFill>
        <p:spPr bwMode="auto">
          <a:xfrm>
            <a:off x="1785919" y="2357430"/>
            <a:ext cx="2643206" cy="31686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4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485</TotalTime>
  <Words>810</Words>
  <Application>Microsoft Office PowerPoint</Application>
  <PresentationFormat>Экран (4:3)</PresentationFormat>
  <Paragraphs>136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Апекс</vt:lpstr>
      <vt:lpstr>Индивид. Индивидуальность. Личность.  Обществознание 10 класс</vt:lpstr>
      <vt:lpstr>План урока</vt:lpstr>
      <vt:lpstr>Цели и задачи урока</vt:lpstr>
      <vt:lpstr>Притча о философе Диогене</vt:lpstr>
      <vt:lpstr>Понятие «личность»</vt:lpstr>
      <vt:lpstr>С о ц и а л и з а ц и я</vt:lpstr>
      <vt:lpstr>Научные споры  о личности</vt:lpstr>
      <vt:lpstr>Понятие «индивид»</vt:lpstr>
      <vt:lpstr>Понятие «индивидуальность»</vt:lpstr>
      <vt:lpstr>Повторяем понятия:</vt:lpstr>
      <vt:lpstr>Слайд 11</vt:lpstr>
      <vt:lpstr>Слайд 12</vt:lpstr>
      <vt:lpstr>Слайд 13</vt:lpstr>
      <vt:lpstr>Готовимся к ЕГЭ</vt:lpstr>
      <vt:lpstr>Слайд 15</vt:lpstr>
      <vt:lpstr>Слайд 16</vt:lpstr>
      <vt:lpstr>Основные выводы:</vt:lpstr>
      <vt:lpstr>«Народу много, людей мало…» Диоген</vt:lpstr>
      <vt:lpstr>Домашнее задание</vt:lpstr>
      <vt:lpstr>Человек- биосоциальное существо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Индивид. Индивидуальность. Личность.  Обществознание 10 класс</dc:title>
  <dc:creator>ADMIN</dc:creator>
  <cp:lastModifiedBy>ADMIN</cp:lastModifiedBy>
  <cp:revision>48</cp:revision>
  <dcterms:created xsi:type="dcterms:W3CDTF">2011-01-30T10:35:49Z</dcterms:created>
  <dcterms:modified xsi:type="dcterms:W3CDTF">2011-01-31T06:45:20Z</dcterms:modified>
</cp:coreProperties>
</file>