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67" r:id="rId4"/>
    <p:sldId id="260" r:id="rId5"/>
    <p:sldId id="261" r:id="rId6"/>
    <p:sldId id="274" r:id="rId7"/>
    <p:sldId id="258" r:id="rId8"/>
    <p:sldId id="268" r:id="rId9"/>
    <p:sldId id="262" r:id="rId10"/>
    <p:sldId id="265" r:id="rId11"/>
    <p:sldId id="266" r:id="rId12"/>
    <p:sldId id="269" r:id="rId13"/>
    <p:sldId id="263" r:id="rId14"/>
    <p:sldId id="270" r:id="rId15"/>
    <p:sldId id="271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5F76C-9798-4CBD-BC0A-75C3EC0ED5BC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DACCA-10BC-4300-AE01-B21CC19721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64087" cy="347821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B7325-F61C-4A59-B10C-7C2C81642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42913" y="103188"/>
            <a:ext cx="8243887" cy="5953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86D64-AEA2-4C26-9ED6-CD08317E7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8F10-3C06-4E05-8822-36282A1FB003}" type="datetimeFigureOut">
              <a:rPr lang="ru-RU" smtClean="0"/>
              <a:pPr/>
              <a:t>10.05.2012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66D96-5CE1-4F58-B49F-6C608F7D1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9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gif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ПОВТОРЕНИЕ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52400" y="4038600"/>
            <a:ext cx="2667000" cy="1676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4000">
                <a:solidFill>
                  <a:srgbClr val="FFCC99"/>
                </a:solidFill>
                <a:cs typeface="Arial" charset="0"/>
              </a:rPr>
              <a:t>кам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b="1" dirty="0" smtClean="0">
                <a:solidFill>
                  <a:srgbClr val="800000"/>
                </a:solidFill>
              </a:rPr>
              <a:t>Выбери современные </a:t>
            </a:r>
            <a:r>
              <a:rPr lang="ru-RU" sz="4000" b="1" dirty="0">
                <a:solidFill>
                  <a:srgbClr val="800000"/>
                </a:solidFill>
              </a:rPr>
              <a:t/>
            </a:r>
            <a:br>
              <a:rPr lang="ru-RU" sz="4000" b="1" dirty="0">
                <a:solidFill>
                  <a:srgbClr val="800000"/>
                </a:solidFill>
              </a:rPr>
            </a:br>
            <a:r>
              <a:rPr lang="ru-RU" sz="4000" b="1" dirty="0" smtClean="0">
                <a:solidFill>
                  <a:srgbClr val="800000"/>
                </a:solidFill>
              </a:rPr>
              <a:t>носители информации</a:t>
            </a:r>
          </a:p>
        </p:txBody>
      </p:sp>
      <p:sp>
        <p:nvSpPr>
          <p:cNvPr id="2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2971800" y="4800600"/>
            <a:ext cx="3200400" cy="1676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бинокль</a:t>
            </a:r>
            <a:endParaRPr lang="ru-RU" sz="4000">
              <a:solidFill>
                <a:srgbClr val="FFCC99"/>
              </a:solidFill>
              <a:cs typeface="Arial" charset="0"/>
            </a:endParaRPr>
          </a:p>
        </p:txBody>
      </p:sp>
      <p:sp>
        <p:nvSpPr>
          <p:cNvPr id="6" name="Скругленный прямоугольник 5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304800" y="1828800"/>
            <a:ext cx="25908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магнитная лента</a:t>
            </a:r>
          </a:p>
        </p:txBody>
      </p:sp>
      <p:sp>
        <p:nvSpPr>
          <p:cNvPr id="3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228600" y="1828800"/>
            <a:ext cx="26670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FFFF"/>
                </a:solidFill>
                <a:cs typeface="Arial" charset="0"/>
              </a:rPr>
              <a:t>маг</a:t>
            </a:r>
          </a:p>
        </p:txBody>
      </p:sp>
      <p:sp>
        <p:nvSpPr>
          <p:cNvPr id="4" name="Скругленный прямоугольник 5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3657600" y="2819400"/>
            <a:ext cx="22860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бумага</a:t>
            </a:r>
          </a:p>
        </p:txBody>
      </p:sp>
      <p:sp>
        <p:nvSpPr>
          <p:cNvPr id="5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3581400" y="2895600"/>
            <a:ext cx="24384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бумага</a:t>
            </a:r>
          </a:p>
        </p:txBody>
      </p:sp>
      <p:sp>
        <p:nvSpPr>
          <p:cNvPr id="7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6324600" y="2057400"/>
            <a:ext cx="2590800" cy="1676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папирус</a:t>
            </a:r>
            <a:endParaRPr lang="ru-RU" sz="4000">
              <a:solidFill>
                <a:srgbClr val="FFCC99"/>
              </a:solidFill>
              <a:cs typeface="Arial" charset="0"/>
            </a:endParaRPr>
          </a:p>
        </p:txBody>
      </p:sp>
      <p:sp>
        <p:nvSpPr>
          <p:cNvPr id="8" name="Скругленный прямоугольник 5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6477000" y="4419600"/>
            <a:ext cx="25146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лазерный диск</a:t>
            </a:r>
          </a:p>
        </p:txBody>
      </p:sp>
      <p:sp>
        <p:nvSpPr>
          <p:cNvPr id="9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6400800" y="4267200"/>
            <a:ext cx="2590800" cy="1752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лаз</a:t>
            </a:r>
          </a:p>
        </p:txBody>
      </p:sp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025056">
            <a:off x="914400" y="4191000"/>
            <a:ext cx="10382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59710">
            <a:off x="7239000" y="2057400"/>
            <a:ext cx="914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2895600"/>
            <a:ext cx="1219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1905000"/>
            <a:ext cx="952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4343400"/>
            <a:ext cx="962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2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57600" y="5029200"/>
            <a:ext cx="17526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8195" grpId="0"/>
      <p:bldP spid="2" grpId="0" build="allAtOnce" animBg="1"/>
      <p:bldP spid="3" grpId="0" build="allAtOnce" animBg="1"/>
      <p:bldP spid="3" grpId="1" build="allAtOnce" animBg="1"/>
      <p:bldP spid="5" grpId="0" build="allAtOnce" animBg="1"/>
      <p:bldP spid="5" grpId="1" build="allAtOnce" animBg="1"/>
      <p:bldP spid="7" grpId="0" build="allAtOnce" animBg="1"/>
      <p:bldP spid="9" grpId="0" build="allAtOnce" animBg="1"/>
      <p:bldP spid="9" grpId="1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57200" y="1828800"/>
            <a:ext cx="2667000" cy="1676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кот</a:t>
            </a:r>
            <a:endParaRPr lang="ru-RU" sz="4000">
              <a:solidFill>
                <a:srgbClr val="FFCC99"/>
              </a:solidFill>
              <a:cs typeface="Arial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86800" cy="1143000"/>
          </a:xfrm>
        </p:spPr>
        <p:txBody>
          <a:bodyPr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4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Выбери древние носители информации</a:t>
            </a:r>
          </a:p>
        </p:txBody>
      </p:sp>
      <p:sp>
        <p:nvSpPr>
          <p:cNvPr id="2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2971800" y="4800600"/>
            <a:ext cx="3200400" cy="1676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фотоаппарат</a:t>
            </a:r>
            <a:endParaRPr lang="ru-RU" sz="4000">
              <a:solidFill>
                <a:srgbClr val="FFCC99"/>
              </a:solidFill>
              <a:cs typeface="Arial" charset="0"/>
            </a:endParaRPr>
          </a:p>
        </p:txBody>
      </p:sp>
      <p:sp>
        <p:nvSpPr>
          <p:cNvPr id="6" name="Скругленный прямоугольник 5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228600" y="4114800"/>
            <a:ext cx="25146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камень</a:t>
            </a:r>
          </a:p>
        </p:txBody>
      </p:sp>
      <p:sp>
        <p:nvSpPr>
          <p:cNvPr id="3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52400" y="4038600"/>
            <a:ext cx="25908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камень</a:t>
            </a:r>
          </a:p>
        </p:txBody>
      </p:sp>
      <p:pic>
        <p:nvPicPr>
          <p:cNvPr id="7175" name="Picture 7" descr="an0170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133600"/>
            <a:ext cx="15240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5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3657600" y="2819400"/>
            <a:ext cx="22860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бумага</a:t>
            </a:r>
          </a:p>
        </p:txBody>
      </p:sp>
      <p:sp>
        <p:nvSpPr>
          <p:cNvPr id="5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3581400" y="2895600"/>
            <a:ext cx="24384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бумага</a:t>
            </a:r>
          </a:p>
        </p:txBody>
      </p:sp>
      <p:sp>
        <p:nvSpPr>
          <p:cNvPr id="7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6324600" y="4114800"/>
            <a:ext cx="2590800" cy="1676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уши</a:t>
            </a:r>
            <a:endParaRPr lang="ru-RU" sz="4000">
              <a:solidFill>
                <a:srgbClr val="FFCC99"/>
              </a:solidFill>
              <a:cs typeface="Arial" charset="0"/>
            </a:endParaRPr>
          </a:p>
        </p:txBody>
      </p:sp>
      <p:sp>
        <p:nvSpPr>
          <p:cNvPr id="8" name="Скругленный прямоугольник 5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6324600" y="1905000"/>
            <a:ext cx="2514600" cy="16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папирус</a:t>
            </a:r>
          </a:p>
        </p:txBody>
      </p:sp>
      <p:sp>
        <p:nvSpPr>
          <p:cNvPr id="9" name="Скругленный прямоугольник 1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6248400" y="1828800"/>
            <a:ext cx="2590800" cy="1752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99">
                  <a:gamma/>
                  <a:shade val="46275"/>
                  <a:invGamma/>
                </a:srgbClr>
              </a:gs>
              <a:gs pos="50000">
                <a:srgbClr val="FFCC99"/>
              </a:gs>
              <a:gs pos="100000">
                <a:srgbClr val="FFCC99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solidFill>
              <a:srgbClr val="4A7EBB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FFCC99"/>
                </a:solidFill>
                <a:cs typeface="Arial" charset="0"/>
              </a:rPr>
              <a:t>папирус</a:t>
            </a:r>
          </a:p>
        </p:txBody>
      </p:sp>
      <p:pic>
        <p:nvPicPr>
          <p:cNvPr id="7186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025056">
            <a:off x="990600" y="4114800"/>
            <a:ext cx="10382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59710">
            <a:off x="7010400" y="1905000"/>
            <a:ext cx="914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2895600"/>
            <a:ext cx="1219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21" descr="camera0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5181600"/>
            <a:ext cx="1219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0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42672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build="allAtOnce" animBg="1"/>
      <p:bldP spid="7170" grpId="0"/>
      <p:bldP spid="2" grpId="0" build="allAtOnce" animBg="1"/>
      <p:bldP spid="3" grpId="0" build="allAtOnce" animBg="1"/>
      <p:bldP spid="3" grpId="1" build="allAtOnce" animBg="1"/>
      <p:bldP spid="5" grpId="0" build="allAtOnce" animBg="1"/>
      <p:bldP spid="5" grpId="1" build="allAtOnce" animBg="1"/>
      <p:bldP spid="7" grpId="0" build="allAtOnce" animBg="1"/>
      <p:bldP spid="9" grpId="0" build="allAtOnce" animBg="1"/>
      <p:bldP spid="9" grpId="1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764704"/>
            <a:ext cx="7804229" cy="29033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4437112"/>
            <a:ext cx="47825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информатика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5805264"/>
            <a:ext cx="6011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10 15 22 16 18 14 1  20 10 12 1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60648"/>
            <a:ext cx="8229600" cy="5719465"/>
          </a:xfrm>
        </p:spPr>
        <p:txBody>
          <a:bodyPr/>
          <a:lstStyle/>
          <a:p>
            <a:pPr algn="ctr"/>
            <a:r>
              <a:rPr lang="ru-RU" sz="4000" b="1" dirty="0"/>
              <a:t>Догадайтесь ,какие математические знаки пропущены</a:t>
            </a:r>
          </a:p>
          <a:p>
            <a:pPr>
              <a:buFontTx/>
              <a:buNone/>
            </a:pPr>
            <a:r>
              <a:rPr lang="ru-RU" sz="5400" b="1" dirty="0"/>
              <a:t>             16+7?3=20</a:t>
            </a:r>
          </a:p>
          <a:p>
            <a:pPr>
              <a:buFontTx/>
              <a:buNone/>
            </a:pPr>
            <a:r>
              <a:rPr lang="ru-RU" sz="5400" b="1" dirty="0"/>
              <a:t>             32?12?6=26</a:t>
            </a:r>
          </a:p>
          <a:p>
            <a:pPr>
              <a:buFontTx/>
              <a:buNone/>
            </a:pPr>
            <a:r>
              <a:rPr lang="ru-RU" sz="5400" b="1" dirty="0"/>
              <a:t>             6?4+9?2=42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0"/>
            <a:ext cx="6875462" cy="777875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Информационные задачи.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362950" cy="48244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19.01.11     -      24.01.11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  Сколько дней отделяет эти даты?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Назови текущую дату. Какая дата будет через 3 дня? Это какой день недели?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           </a:t>
            </a: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15.02.11    -       15.05.11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  Сколько месяцев отделяет эти даты?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b="1" dirty="0">
              <a:solidFill>
                <a:srgbClr val="FF99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b="1" dirty="0">
              <a:solidFill>
                <a:srgbClr val="FF9933"/>
              </a:solidFill>
            </a:endParaRPr>
          </a:p>
          <a:p>
            <a:pPr>
              <a:lnSpc>
                <a:spcPct val="90000"/>
              </a:lnSpc>
              <a:buFontTx/>
              <a:buBlip>
                <a:blip r:embed="rId2"/>
              </a:buBlip>
            </a:pPr>
            <a:endParaRPr lang="ru-RU" b="1" dirty="0">
              <a:solidFill>
                <a:srgbClr val="FF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accent2"/>
                </a:solidFill>
                <a:latin typeface="Arial" charset="0"/>
              </a:rPr>
              <a:t>Информационные задачи         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Arial" charset="0"/>
            </a:endParaRPr>
          </a:p>
          <a:p>
            <a:r>
              <a:rPr lang="ru-RU" dirty="0" smtClean="0">
                <a:solidFill>
                  <a:srgbClr val="006666"/>
                </a:solidFill>
                <a:latin typeface="Arial" charset="0"/>
              </a:rPr>
              <a:t>Расставь номера домов на рисунке, определи чётную и нечётную стороны.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Arial" charset="0"/>
                <a:sym typeface="Andale Mono IPA" pitchFamily="34" charset="2"/>
              </a:rPr>
              <a:t>                              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Arial" charset="0"/>
                <a:sym typeface="Andale Mono IPA" pitchFamily="34" charset="2"/>
              </a:rPr>
              <a:t>                              </a:t>
            </a:r>
          </a:p>
          <a:p>
            <a:r>
              <a:rPr lang="ru-RU" dirty="0" smtClean="0">
                <a:solidFill>
                  <a:srgbClr val="006666"/>
                </a:solidFill>
                <a:latin typeface="Arial" charset="0"/>
              </a:rPr>
              <a:t>Составь всевозможные двузначные числа из цифр 5,6,8.</a:t>
            </a:r>
          </a:p>
          <a:p>
            <a:pPr>
              <a:buFont typeface="Arial" charset="0"/>
              <a:buNone/>
            </a:pPr>
            <a:endParaRPr lang="ru-RU" dirty="0" smtClean="0">
              <a:solidFill>
                <a:srgbClr val="006666"/>
              </a:solidFill>
              <a:latin typeface="Arial" charset="0"/>
            </a:endParaRPr>
          </a:p>
          <a:p>
            <a:pPr>
              <a:buFont typeface="Arial" charset="0"/>
              <a:buNone/>
            </a:pPr>
            <a:endParaRPr lang="ru-RU" dirty="0" smtClean="0">
              <a:latin typeface="Arial" charset="0"/>
            </a:endParaRPr>
          </a:p>
        </p:txBody>
      </p:sp>
      <p:graphicFrame>
        <p:nvGraphicFramePr>
          <p:cNvPr id="28749" name="Group 77"/>
          <p:cNvGraphicFramePr>
            <a:graphicFrameLocks noGrp="1"/>
          </p:cNvGraphicFramePr>
          <p:nvPr/>
        </p:nvGraphicFramePr>
        <p:xfrm>
          <a:off x="900113" y="5157788"/>
          <a:ext cx="7343775" cy="1036320"/>
        </p:xfrm>
        <a:graphic>
          <a:graphicData uri="http://schemas.openxmlformats.org/drawingml/2006/table">
            <a:tbl>
              <a:tblPr/>
              <a:tblGrid>
                <a:gridCol w="1835150"/>
                <a:gridCol w="1838325"/>
                <a:gridCol w="1835150"/>
                <a:gridCol w="1835150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48" name="Line 76"/>
          <p:cNvSpPr>
            <a:spLocks noChangeShapeType="1"/>
          </p:cNvSpPr>
          <p:nvPr/>
        </p:nvSpPr>
        <p:spPr bwMode="auto">
          <a:xfrm>
            <a:off x="2555875" y="3357563"/>
            <a:ext cx="2736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2124075" cy="2679700"/>
          </a:xfrm>
          <a:prstGeom prst="rect">
            <a:avLst/>
          </a:prstGeom>
          <a:noFill/>
          <a:ln w="76200" cmpd="tri">
            <a:noFill/>
            <a:round/>
            <a:headEnd/>
            <a:tailEnd/>
          </a:ln>
        </p:spPr>
      </p:pic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1547813" y="1341438"/>
            <a:ext cx="6696075" cy="3671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lnSpc>
                <a:spcPct val="100000"/>
              </a:lnSpc>
              <a:spcBef>
                <a:spcPts val="1800"/>
              </a:spcBef>
              <a:buClr>
                <a:srgbClr val="CC66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000" b="1">
              <a:solidFill>
                <a:srgbClr val="FFFF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00000"/>
              </a:lnSpc>
              <a:spcBef>
                <a:spcPts val="1800"/>
              </a:spcBef>
              <a:buClr>
                <a:srgbClr val="CC66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8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Помощники человека при счёте</a:t>
            </a:r>
          </a:p>
        </p:txBody>
      </p:sp>
      <p:pic>
        <p:nvPicPr>
          <p:cNvPr id="205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8563" y="5084763"/>
            <a:ext cx="2865437" cy="1773237"/>
          </a:xfrm>
          <a:prstGeom prst="rect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</p:spPr>
      </p:pic>
      <p:pic>
        <p:nvPicPr>
          <p:cNvPr id="205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797425"/>
            <a:ext cx="2989263" cy="1844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054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188913"/>
            <a:ext cx="2921000" cy="1773237"/>
          </a:xfrm>
          <a:prstGeom prst="rect">
            <a:avLst/>
          </a:prstGeom>
          <a:noFill/>
          <a:ln w="76200" cmpd="tri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/>
              <a:t>Выполни задания в рабочей тетради!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С 19-21</a:t>
            </a:r>
          </a:p>
          <a:p>
            <a:r>
              <a:rPr lang="ru-RU" sz="5400" dirty="0" smtClean="0"/>
              <a:t>С 39-40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8680"/>
            <a:ext cx="8229600" cy="592832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 помощью чего мы воспринимаем информацию?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Какую информацию мы воспринимаем ушами?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Соловей поющий на рассвете – это …… информации.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Мальчик слушающий радио – это …… информации.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Назовите техническое устройство связи.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1908175" y="549275"/>
            <a:ext cx="5327650" cy="10795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79512" y="1988840"/>
            <a:ext cx="1944216" cy="6477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835150" y="2636838"/>
            <a:ext cx="1657350" cy="6477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3708400" y="1916113"/>
            <a:ext cx="1657350" cy="6477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292725" y="2636838"/>
            <a:ext cx="1657350" cy="6477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6948488" y="1989138"/>
            <a:ext cx="1657350" cy="6477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39750" y="2060575"/>
            <a:ext cx="1223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/>
              <a:t>ГЛАЗА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195513" y="2781300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УШИ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3995738" y="2060575"/>
            <a:ext cx="1081087" cy="39687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/>
              <a:t>НОС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5580063" y="2781300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ЯЗЫК</a:t>
            </a: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7235825" y="2133600"/>
            <a:ext cx="1081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/>
              <a:t>КОЖА</a:t>
            </a: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50825" y="4076700"/>
            <a:ext cx="1512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250824" y="4076700"/>
            <a:ext cx="1944911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5508625" y="4797425"/>
            <a:ext cx="15128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Rectangle 23"/>
          <p:cNvSpPr>
            <a:spLocks noChangeArrowheads="1"/>
          </p:cNvSpPr>
          <p:nvPr/>
        </p:nvSpPr>
        <p:spPr bwMode="auto">
          <a:xfrm>
            <a:off x="1908175" y="4797425"/>
            <a:ext cx="15128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3563888" y="4005064"/>
            <a:ext cx="2304256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6804248" y="4149725"/>
            <a:ext cx="201749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323850" y="4149725"/>
            <a:ext cx="1799877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/>
              <a:t>Зрительная</a:t>
            </a: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1979613" y="4868863"/>
            <a:ext cx="1368425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dirty="0"/>
              <a:t>Звуковая</a:t>
            </a: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3708400" y="4076700"/>
            <a:ext cx="1943720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dirty="0"/>
              <a:t>Обонятельная</a:t>
            </a:r>
          </a:p>
        </p:txBody>
      </p:sp>
      <p:sp>
        <p:nvSpPr>
          <p:cNvPr id="23" name="Text Box 29"/>
          <p:cNvSpPr txBox="1">
            <a:spLocks noChangeArrowheads="1"/>
          </p:cNvSpPr>
          <p:nvPr/>
        </p:nvSpPr>
        <p:spPr bwMode="auto">
          <a:xfrm>
            <a:off x="5651500" y="4868863"/>
            <a:ext cx="1296988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/>
              <a:t>Вкусовая</a:t>
            </a:r>
          </a:p>
        </p:txBody>
      </p:sp>
      <p:sp>
        <p:nvSpPr>
          <p:cNvPr id="24" name="Text Box 30"/>
          <p:cNvSpPr txBox="1">
            <a:spLocks noChangeArrowheads="1"/>
          </p:cNvSpPr>
          <p:nvPr/>
        </p:nvSpPr>
        <p:spPr bwMode="auto">
          <a:xfrm>
            <a:off x="6876257" y="4221088"/>
            <a:ext cx="1872207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dirty="0"/>
              <a:t>Осязательная</a:t>
            </a:r>
          </a:p>
        </p:txBody>
      </p:sp>
      <p:sp>
        <p:nvSpPr>
          <p:cNvPr id="25" name="WordArt 31"/>
          <p:cNvSpPr>
            <a:spLocks noChangeArrowheads="1" noChangeShapeType="1" noTextEdit="1"/>
          </p:cNvSpPr>
          <p:nvPr/>
        </p:nvSpPr>
        <p:spPr bwMode="auto">
          <a:xfrm>
            <a:off x="2627313" y="836613"/>
            <a:ext cx="3886200" cy="504825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3634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miter lim="800000"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ОРГАНЫ ЧУВСТВ</a:t>
            </a:r>
          </a:p>
        </p:txBody>
      </p:sp>
      <p:sp>
        <p:nvSpPr>
          <p:cNvPr id="26" name="Line 32"/>
          <p:cNvSpPr>
            <a:spLocks noChangeShapeType="1"/>
          </p:cNvSpPr>
          <p:nvPr/>
        </p:nvSpPr>
        <p:spPr bwMode="auto">
          <a:xfrm flipH="1">
            <a:off x="1258888" y="1484313"/>
            <a:ext cx="1873250" cy="431800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7" name="Line 33"/>
          <p:cNvSpPr>
            <a:spLocks noChangeShapeType="1"/>
          </p:cNvSpPr>
          <p:nvPr/>
        </p:nvSpPr>
        <p:spPr bwMode="auto">
          <a:xfrm flipH="1">
            <a:off x="2627313" y="1557338"/>
            <a:ext cx="1223962" cy="1079500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 flipH="1">
            <a:off x="4500563" y="1628775"/>
            <a:ext cx="0" cy="287338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29" name="Line 35"/>
          <p:cNvSpPr>
            <a:spLocks noChangeShapeType="1"/>
          </p:cNvSpPr>
          <p:nvPr/>
        </p:nvSpPr>
        <p:spPr bwMode="auto">
          <a:xfrm>
            <a:off x="5435600" y="1484313"/>
            <a:ext cx="576263" cy="1152525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0" name="Line 36"/>
          <p:cNvSpPr>
            <a:spLocks noChangeShapeType="1"/>
          </p:cNvSpPr>
          <p:nvPr/>
        </p:nvSpPr>
        <p:spPr bwMode="auto">
          <a:xfrm>
            <a:off x="6156325" y="1484313"/>
            <a:ext cx="1223963" cy="504825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1" name="Line 37"/>
          <p:cNvSpPr>
            <a:spLocks noChangeShapeType="1"/>
          </p:cNvSpPr>
          <p:nvPr/>
        </p:nvSpPr>
        <p:spPr bwMode="auto">
          <a:xfrm flipH="1">
            <a:off x="971550" y="2565400"/>
            <a:ext cx="1588" cy="1511300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2" name="Line 38"/>
          <p:cNvSpPr>
            <a:spLocks noChangeShapeType="1"/>
          </p:cNvSpPr>
          <p:nvPr/>
        </p:nvSpPr>
        <p:spPr bwMode="auto">
          <a:xfrm flipH="1">
            <a:off x="2555875" y="3284538"/>
            <a:ext cx="1588" cy="1511300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3" name="Line 39"/>
          <p:cNvSpPr>
            <a:spLocks noChangeShapeType="1"/>
          </p:cNvSpPr>
          <p:nvPr/>
        </p:nvSpPr>
        <p:spPr bwMode="auto">
          <a:xfrm flipH="1">
            <a:off x="4500563" y="2565400"/>
            <a:ext cx="1587" cy="1511300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4" name="Line 40"/>
          <p:cNvSpPr>
            <a:spLocks noChangeShapeType="1"/>
          </p:cNvSpPr>
          <p:nvPr/>
        </p:nvSpPr>
        <p:spPr bwMode="auto">
          <a:xfrm flipH="1">
            <a:off x="6156325" y="3284538"/>
            <a:ext cx="1588" cy="1511300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35" name="Line 41"/>
          <p:cNvSpPr>
            <a:spLocks noChangeShapeType="1"/>
          </p:cNvSpPr>
          <p:nvPr/>
        </p:nvSpPr>
        <p:spPr bwMode="auto">
          <a:xfrm flipH="1">
            <a:off x="7885113" y="2636838"/>
            <a:ext cx="1587" cy="1511300"/>
          </a:xfrm>
          <a:prstGeom prst="line">
            <a:avLst/>
          </a:prstGeom>
          <a:noFill/>
          <a:ln w="50800">
            <a:solidFill>
              <a:srgbClr val="FFFF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/>
      <p:bldP spid="13" grpId="0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</a:t>
            </a:r>
          </a:p>
        </p:txBody>
      </p:sp>
      <p:sp>
        <p:nvSpPr>
          <p:cNvPr id="409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10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10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103" name="Rectangle 25"/>
          <p:cNvSpPr>
            <a:spLocks noChangeArrowheads="1"/>
          </p:cNvSpPr>
          <p:nvPr/>
        </p:nvSpPr>
        <p:spPr bwMode="auto">
          <a:xfrm>
            <a:off x="0" y="0"/>
            <a:ext cx="13319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147763" algn="l"/>
              </a:tabLst>
            </a:pPr>
            <a:r>
              <a:rPr lang="ru-RU" sz="1200">
                <a:latin typeface="Arial" charset="0"/>
                <a:ea typeface="Arial Unicode MS" pitchFamily="34" charset="-128"/>
                <a:cs typeface="Arial Unicode MS" pitchFamily="34" charset="-128"/>
              </a:rPr>
              <a:t>	</a:t>
            </a:r>
            <a:endParaRPr lang="ru-RU" sz="900">
              <a:latin typeface="Arial" charset="0"/>
            </a:endParaRPr>
          </a:p>
          <a:p>
            <a:pPr eaLnBrk="0" hangingPunct="0">
              <a:tabLst>
                <a:tab pos="1147763" algn="l"/>
              </a:tabLst>
            </a:pPr>
            <a:endParaRPr lang="ru-RU">
              <a:latin typeface="Arial" charset="0"/>
            </a:endParaRPr>
          </a:p>
        </p:txBody>
      </p:sp>
      <p:sp>
        <p:nvSpPr>
          <p:cNvPr id="4104" name="Rectangle 31"/>
          <p:cNvSpPr>
            <a:spLocks noChangeArrowheads="1"/>
          </p:cNvSpPr>
          <p:nvPr/>
        </p:nvSpPr>
        <p:spPr bwMode="auto">
          <a:xfrm>
            <a:off x="3771900" y="123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5" name="Rectangle 32"/>
          <p:cNvSpPr>
            <a:spLocks noChangeArrowheads="1"/>
          </p:cNvSpPr>
          <p:nvPr/>
        </p:nvSpPr>
        <p:spPr bwMode="auto">
          <a:xfrm>
            <a:off x="3771900" y="123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106" name="Rectangle 33"/>
          <p:cNvSpPr>
            <a:spLocks noChangeArrowheads="1"/>
          </p:cNvSpPr>
          <p:nvPr/>
        </p:nvSpPr>
        <p:spPr bwMode="auto">
          <a:xfrm>
            <a:off x="3771900" y="123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107" name="Rectangle 34"/>
          <p:cNvSpPr>
            <a:spLocks noChangeArrowheads="1"/>
          </p:cNvSpPr>
          <p:nvPr/>
        </p:nvSpPr>
        <p:spPr bwMode="auto">
          <a:xfrm>
            <a:off x="3771900" y="123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4108" name="Rectangle 35"/>
          <p:cNvSpPr>
            <a:spLocks noChangeArrowheads="1"/>
          </p:cNvSpPr>
          <p:nvPr/>
        </p:nvSpPr>
        <p:spPr bwMode="auto">
          <a:xfrm>
            <a:off x="3771900" y="1235075"/>
            <a:ext cx="13319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147763" algn="l"/>
              </a:tabLst>
            </a:pPr>
            <a:r>
              <a:rPr lang="ru-RU" sz="1200">
                <a:latin typeface="Arial" charset="0"/>
                <a:ea typeface="Arial Unicode MS" pitchFamily="34" charset="-128"/>
                <a:cs typeface="Arial Unicode MS" pitchFamily="34" charset="-128"/>
              </a:rPr>
              <a:t>	</a:t>
            </a:r>
            <a:endParaRPr lang="ru-RU" sz="900">
              <a:latin typeface="Arial" charset="0"/>
            </a:endParaRPr>
          </a:p>
          <a:p>
            <a:pPr eaLnBrk="0" hangingPunct="0">
              <a:tabLst>
                <a:tab pos="1147763" algn="l"/>
              </a:tabLst>
            </a:pPr>
            <a:endParaRPr lang="ru-RU">
              <a:latin typeface="Arial" charset="0"/>
            </a:endParaRPr>
          </a:p>
        </p:txBody>
      </p:sp>
      <p:sp>
        <p:nvSpPr>
          <p:cNvPr id="4109" name="WordArt 41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67659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Кроссворд</a:t>
            </a:r>
          </a:p>
        </p:txBody>
      </p:sp>
      <p:pic>
        <p:nvPicPr>
          <p:cNvPr id="4111" name="Picture 42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 r="44458"/>
          <a:stretch>
            <a:fillRect/>
          </a:stretch>
        </p:blipFill>
        <p:spPr bwMode="auto">
          <a:xfrm>
            <a:off x="0" y="1052512"/>
            <a:ext cx="4787900" cy="5328816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</p:pic>
      <p:pic>
        <p:nvPicPr>
          <p:cNvPr id="4112" name="Picture 42" descr="Безымянный"/>
          <p:cNvPicPr>
            <a:picLocks noChangeAspect="1" noChangeArrowheads="1"/>
          </p:cNvPicPr>
          <p:nvPr/>
        </p:nvPicPr>
        <p:blipFill>
          <a:blip r:embed="rId2" cstate="print">
            <a:lum bright="-18000" contrast="96000"/>
          </a:blip>
          <a:srcRect l="56461" b="36548"/>
          <a:stretch>
            <a:fillRect/>
          </a:stretch>
        </p:blipFill>
        <p:spPr bwMode="auto">
          <a:xfrm>
            <a:off x="4788025" y="1052512"/>
            <a:ext cx="4355976" cy="532881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2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 r="44458"/>
          <a:stretch>
            <a:fillRect/>
          </a:stretch>
        </p:blipFill>
        <p:spPr bwMode="auto">
          <a:xfrm>
            <a:off x="0" y="476250"/>
            <a:ext cx="4787900" cy="546417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</p:pic>
      <p:pic>
        <p:nvPicPr>
          <p:cNvPr id="5123" name="Picture 42" descr="Безымянный"/>
          <p:cNvPicPr>
            <a:picLocks noChangeAspect="1" noChangeArrowheads="1"/>
          </p:cNvPicPr>
          <p:nvPr/>
        </p:nvPicPr>
        <p:blipFill>
          <a:blip r:embed="rId2" cstate="print">
            <a:lum bright="-18000" contrast="96000"/>
          </a:blip>
          <a:srcRect l="56461" b="36548"/>
          <a:stretch>
            <a:fillRect/>
          </a:stretch>
        </p:blipFill>
        <p:spPr bwMode="auto">
          <a:xfrm>
            <a:off x="4786313" y="476672"/>
            <a:ext cx="4357687" cy="5472237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</p:pic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1835150" y="4581525"/>
            <a:ext cx="216058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зрение</a:t>
            </a:r>
          </a:p>
        </p:txBody>
      </p:sp>
      <p:sp>
        <p:nvSpPr>
          <p:cNvPr id="70663" name="WordArt 7"/>
          <p:cNvSpPr>
            <a:spLocks noChangeArrowheads="1" noChangeShapeType="1" noTextEdit="1"/>
          </p:cNvSpPr>
          <p:nvPr/>
        </p:nvSpPr>
        <p:spPr bwMode="auto">
          <a:xfrm>
            <a:off x="1763713" y="1700213"/>
            <a:ext cx="29527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обоняние</a:t>
            </a:r>
          </a:p>
        </p:txBody>
      </p:sp>
      <p:sp>
        <p:nvSpPr>
          <p:cNvPr id="70664" name="WordArt 8"/>
          <p:cNvSpPr>
            <a:spLocks noChangeArrowheads="1" noChangeShapeType="1" noTextEdit="1"/>
          </p:cNvSpPr>
          <p:nvPr/>
        </p:nvSpPr>
        <p:spPr bwMode="auto">
          <a:xfrm>
            <a:off x="323850" y="3141663"/>
            <a:ext cx="3671888" cy="35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зрительная</a:t>
            </a:r>
          </a:p>
        </p:txBody>
      </p:sp>
      <p:sp>
        <p:nvSpPr>
          <p:cNvPr id="70665" name="WordArt 9"/>
          <p:cNvSpPr>
            <a:spLocks noChangeArrowheads="1" noChangeShapeType="1" noTextEdit="1"/>
          </p:cNvSpPr>
          <p:nvPr/>
        </p:nvSpPr>
        <p:spPr bwMode="auto">
          <a:xfrm>
            <a:off x="684213" y="2205038"/>
            <a:ext cx="3600450" cy="35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информация</a:t>
            </a:r>
          </a:p>
        </p:txBody>
      </p:sp>
      <p:sp>
        <p:nvSpPr>
          <p:cNvPr id="70666" name="WordArt 10"/>
          <p:cNvSpPr>
            <a:spLocks noChangeArrowheads="1" noChangeShapeType="1" noTextEdit="1"/>
          </p:cNvSpPr>
          <p:nvPr/>
        </p:nvSpPr>
        <p:spPr bwMode="auto">
          <a:xfrm rot="5400000">
            <a:off x="576263" y="3176588"/>
            <a:ext cx="4176712" cy="3603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компьютер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2" grpId="0" animBg="1"/>
      <p:bldP spid="70663" grpId="0" animBg="1"/>
      <p:bldP spid="70664" grpId="0" animBg="1"/>
      <p:bldP spid="70665" grpId="0" animBg="1"/>
      <p:bldP spid="7066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704856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ЭТО МЫ ЗНАЕМ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Все, что нас окружает, является источником информации о себе.</a:t>
            </a:r>
          </a:p>
          <a:p>
            <a:r>
              <a:rPr lang="ru-RU" sz="4000" dirty="0" smtClean="0"/>
              <a:t>Приемниками информации могут быть люди и животные.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5169828"/>
            <a:ext cx="1080120" cy="16881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5559718"/>
            <a:ext cx="810163" cy="12982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221089"/>
            <a:ext cx="1741412" cy="2636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87518" y="4005064"/>
            <a:ext cx="1656482" cy="28529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0"/>
            <a:ext cx="2086055" cy="16137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4221088"/>
            <a:ext cx="2880320" cy="26369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8640"/>
            <a:ext cx="1273324" cy="1273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9"/>
          <p:cNvPicPr>
            <a:picLocks noChangeAspect="1" noChangeArrowheads="1"/>
          </p:cNvPicPr>
          <p:nvPr/>
        </p:nvPicPr>
        <p:blipFill>
          <a:blip r:embed="rId2" cstate="print"/>
          <a:srcRect l="8018" t="21471" r="5894" b="28629"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Устройство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компьютера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13316" name="computr3"/>
          <p:cNvSpPr>
            <a:spLocks noEditPoints="1" noChangeArrowheads="1"/>
          </p:cNvSpPr>
          <p:nvPr/>
        </p:nvSpPr>
        <p:spPr bwMode="auto">
          <a:xfrm>
            <a:off x="533400" y="2057400"/>
            <a:ext cx="4114800" cy="2743200"/>
          </a:xfrm>
          <a:custGeom>
            <a:avLst/>
            <a:gdLst>
              <a:gd name="T0" fmla="*/ 0 w 21600"/>
              <a:gd name="T1" fmla="*/ 10800 h 21600"/>
              <a:gd name="T2" fmla="*/ 10800 w 21600"/>
              <a:gd name="T3" fmla="*/ 0 h 21600"/>
              <a:gd name="T4" fmla="*/ 10800 w 21600"/>
              <a:gd name="T5" fmla="*/ 21600 h 21600"/>
              <a:gd name="T6" fmla="*/ 18135 w 21600"/>
              <a:gd name="T7" fmla="*/ 10800 h 21600"/>
              <a:gd name="T8" fmla="*/ 7811 w 21600"/>
              <a:gd name="T9" fmla="*/ 2584 h 21600"/>
              <a:gd name="T10" fmla="*/ 16359 w 21600"/>
              <a:gd name="T11" fmla="*/ 1176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8250" y="17743"/>
                </a:moveTo>
                <a:lnTo>
                  <a:pt x="17557" y="16971"/>
                </a:lnTo>
                <a:lnTo>
                  <a:pt x="5429" y="16971"/>
                </a:lnTo>
                <a:lnTo>
                  <a:pt x="4736" y="17743"/>
                </a:lnTo>
                <a:lnTo>
                  <a:pt x="18250" y="17743"/>
                </a:lnTo>
                <a:close/>
              </a:path>
              <a:path w="21600" h="21600" extrusionOk="0">
                <a:moveTo>
                  <a:pt x="18250" y="17743"/>
                </a:moveTo>
                <a:moveTo>
                  <a:pt x="19405" y="19131"/>
                </a:moveTo>
                <a:lnTo>
                  <a:pt x="18712" y="18360"/>
                </a:lnTo>
                <a:lnTo>
                  <a:pt x="4274" y="18360"/>
                </a:lnTo>
                <a:lnTo>
                  <a:pt x="3581" y="19131"/>
                </a:lnTo>
                <a:lnTo>
                  <a:pt x="19405" y="19131"/>
                </a:lnTo>
                <a:close/>
              </a:path>
              <a:path w="21600" h="21600" extrusionOk="0">
                <a:moveTo>
                  <a:pt x="19405" y="19131"/>
                </a:moveTo>
                <a:moveTo>
                  <a:pt x="20560" y="20520"/>
                </a:moveTo>
                <a:lnTo>
                  <a:pt x="19867" y="19749"/>
                </a:lnTo>
                <a:lnTo>
                  <a:pt x="3119" y="19749"/>
                </a:lnTo>
                <a:lnTo>
                  <a:pt x="2426" y="20520"/>
                </a:lnTo>
                <a:lnTo>
                  <a:pt x="20560" y="20520"/>
                </a:lnTo>
                <a:close/>
              </a:path>
              <a:path w="21600" h="21600" extrusionOk="0">
                <a:moveTo>
                  <a:pt x="20560" y="20520"/>
                </a:moveTo>
                <a:moveTo>
                  <a:pt x="4620" y="16971"/>
                </a:moveTo>
                <a:lnTo>
                  <a:pt x="5313" y="16200"/>
                </a:lnTo>
                <a:lnTo>
                  <a:pt x="7624" y="16200"/>
                </a:lnTo>
                <a:lnTo>
                  <a:pt x="7624" y="14194"/>
                </a:lnTo>
                <a:lnTo>
                  <a:pt x="5891" y="14194"/>
                </a:lnTo>
                <a:lnTo>
                  <a:pt x="5891" y="0"/>
                </a:lnTo>
                <a:lnTo>
                  <a:pt x="12013" y="0"/>
                </a:lnTo>
                <a:lnTo>
                  <a:pt x="18135" y="0"/>
                </a:lnTo>
                <a:lnTo>
                  <a:pt x="18135" y="10800"/>
                </a:lnTo>
                <a:lnTo>
                  <a:pt x="18135" y="14194"/>
                </a:lnTo>
                <a:lnTo>
                  <a:pt x="16402" y="14194"/>
                </a:lnTo>
                <a:lnTo>
                  <a:pt x="16402" y="16200"/>
                </a:lnTo>
                <a:lnTo>
                  <a:pt x="17788" y="16200"/>
                </a:lnTo>
                <a:lnTo>
                  <a:pt x="19059" y="17743"/>
                </a:lnTo>
                <a:lnTo>
                  <a:pt x="21022" y="19903"/>
                </a:lnTo>
                <a:lnTo>
                  <a:pt x="21253" y="20057"/>
                </a:lnTo>
                <a:lnTo>
                  <a:pt x="21369" y="20366"/>
                </a:lnTo>
                <a:lnTo>
                  <a:pt x="21600" y="20674"/>
                </a:lnTo>
                <a:lnTo>
                  <a:pt x="21600" y="20829"/>
                </a:lnTo>
                <a:lnTo>
                  <a:pt x="21600" y="20983"/>
                </a:lnTo>
                <a:lnTo>
                  <a:pt x="21600" y="21137"/>
                </a:lnTo>
                <a:lnTo>
                  <a:pt x="21600" y="21291"/>
                </a:lnTo>
                <a:lnTo>
                  <a:pt x="21484" y="21446"/>
                </a:lnTo>
                <a:lnTo>
                  <a:pt x="21369" y="21446"/>
                </a:lnTo>
                <a:lnTo>
                  <a:pt x="21138" y="21600"/>
                </a:lnTo>
                <a:lnTo>
                  <a:pt x="21022" y="21600"/>
                </a:lnTo>
                <a:lnTo>
                  <a:pt x="10973" y="21600"/>
                </a:lnTo>
                <a:lnTo>
                  <a:pt x="2079" y="21600"/>
                </a:lnTo>
                <a:lnTo>
                  <a:pt x="1848" y="21600"/>
                </a:lnTo>
                <a:lnTo>
                  <a:pt x="1733" y="21446"/>
                </a:lnTo>
                <a:lnTo>
                  <a:pt x="1617" y="21446"/>
                </a:lnTo>
                <a:lnTo>
                  <a:pt x="1502" y="21291"/>
                </a:lnTo>
                <a:lnTo>
                  <a:pt x="1386" y="21291"/>
                </a:lnTo>
                <a:lnTo>
                  <a:pt x="1386" y="21137"/>
                </a:lnTo>
                <a:lnTo>
                  <a:pt x="1386" y="20983"/>
                </a:lnTo>
                <a:lnTo>
                  <a:pt x="1386" y="20829"/>
                </a:lnTo>
                <a:lnTo>
                  <a:pt x="1502" y="20674"/>
                </a:lnTo>
                <a:lnTo>
                  <a:pt x="1617" y="20366"/>
                </a:lnTo>
                <a:lnTo>
                  <a:pt x="1733" y="20057"/>
                </a:lnTo>
                <a:lnTo>
                  <a:pt x="1964" y="19903"/>
                </a:lnTo>
                <a:lnTo>
                  <a:pt x="0" y="19903"/>
                </a:lnTo>
                <a:lnTo>
                  <a:pt x="0" y="10800"/>
                </a:lnTo>
                <a:lnTo>
                  <a:pt x="0" y="2777"/>
                </a:lnTo>
                <a:lnTo>
                  <a:pt x="4620" y="2777"/>
                </a:lnTo>
                <a:lnTo>
                  <a:pt x="4620" y="16971"/>
                </a:lnTo>
                <a:moveTo>
                  <a:pt x="4620" y="16971"/>
                </a:moveTo>
                <a:moveTo>
                  <a:pt x="4620" y="16971"/>
                </a:moveTo>
                <a:lnTo>
                  <a:pt x="4158" y="17434"/>
                </a:lnTo>
                <a:lnTo>
                  <a:pt x="2541" y="19286"/>
                </a:lnTo>
                <a:lnTo>
                  <a:pt x="1964" y="19903"/>
                </a:lnTo>
                <a:lnTo>
                  <a:pt x="4620" y="16971"/>
                </a:lnTo>
                <a:close/>
              </a:path>
              <a:path w="21600" h="21600" extrusionOk="0">
                <a:moveTo>
                  <a:pt x="7624" y="2314"/>
                </a:moveTo>
                <a:moveTo>
                  <a:pt x="16402" y="2314"/>
                </a:moveTo>
                <a:lnTo>
                  <a:pt x="16402" y="11880"/>
                </a:lnTo>
                <a:lnTo>
                  <a:pt x="7624" y="11880"/>
                </a:lnTo>
                <a:lnTo>
                  <a:pt x="7624" y="2314"/>
                </a:lnTo>
                <a:close/>
              </a:path>
              <a:path w="21600" h="21600" extrusionOk="0">
                <a:moveTo>
                  <a:pt x="578" y="4011"/>
                </a:moveTo>
                <a:moveTo>
                  <a:pt x="4043" y="4011"/>
                </a:moveTo>
                <a:lnTo>
                  <a:pt x="4043" y="4320"/>
                </a:lnTo>
                <a:lnTo>
                  <a:pt x="578" y="4320"/>
                </a:lnTo>
                <a:lnTo>
                  <a:pt x="578" y="4011"/>
                </a:lnTo>
                <a:close/>
                <a:moveTo>
                  <a:pt x="7624" y="14194"/>
                </a:moveTo>
                <a:lnTo>
                  <a:pt x="16402" y="14194"/>
                </a:lnTo>
                <a:lnTo>
                  <a:pt x="16402" y="16200"/>
                </a:lnTo>
                <a:lnTo>
                  <a:pt x="7624" y="1620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scanner1"/>
          <p:cNvSpPr>
            <a:spLocks noEditPoints="1" noChangeArrowheads="1"/>
          </p:cNvSpPr>
          <p:nvPr/>
        </p:nvSpPr>
        <p:spPr bwMode="auto">
          <a:xfrm>
            <a:off x="5943600" y="2133600"/>
            <a:ext cx="2952750" cy="1143000"/>
          </a:xfrm>
          <a:custGeom>
            <a:avLst/>
            <a:gdLst>
              <a:gd name="T0" fmla="*/ 21600 w 21600"/>
              <a:gd name="T1" fmla="*/ 7200 h 21600"/>
              <a:gd name="T2" fmla="*/ 21600 w 21600"/>
              <a:gd name="T3" fmla="*/ 12695 h 21600"/>
              <a:gd name="T4" fmla="*/ 13925 w 21600"/>
              <a:gd name="T5" fmla="*/ 21600 h 21600"/>
              <a:gd name="T6" fmla="*/ 0 w 21600"/>
              <a:gd name="T7" fmla="*/ 11558 h 21600"/>
              <a:gd name="T8" fmla="*/ 0 w 21600"/>
              <a:gd name="T9" fmla="*/ 6063 h 21600"/>
              <a:gd name="T10" fmla="*/ 7456 w 21600"/>
              <a:gd name="T11" fmla="*/ 0 h 21600"/>
              <a:gd name="T12" fmla="*/ 18749 w 21600"/>
              <a:gd name="T13" fmla="*/ 947 h 21600"/>
              <a:gd name="T14" fmla="*/ 1425 w 21600"/>
              <a:gd name="T15" fmla="*/ 23068 h 21600"/>
              <a:gd name="T16" fmla="*/ 20312 w 21600"/>
              <a:gd name="T17" fmla="*/ 3093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21600" y="10800"/>
                </a:lnTo>
                <a:lnTo>
                  <a:pt x="21600" y="12695"/>
                </a:lnTo>
                <a:lnTo>
                  <a:pt x="13925" y="21600"/>
                </a:lnTo>
                <a:lnTo>
                  <a:pt x="10964" y="19326"/>
                </a:lnTo>
                <a:lnTo>
                  <a:pt x="0" y="11558"/>
                </a:lnTo>
                <a:lnTo>
                  <a:pt x="0" y="10800"/>
                </a:lnTo>
                <a:lnTo>
                  <a:pt x="0" y="6063"/>
                </a:lnTo>
                <a:lnTo>
                  <a:pt x="7456" y="0"/>
                </a:lnTo>
                <a:lnTo>
                  <a:pt x="8552" y="568"/>
                </a:lnTo>
                <a:lnTo>
                  <a:pt x="10964" y="568"/>
                </a:lnTo>
                <a:lnTo>
                  <a:pt x="18749" y="947"/>
                </a:lnTo>
                <a:lnTo>
                  <a:pt x="15350" y="4547"/>
                </a:lnTo>
                <a:close/>
              </a:path>
              <a:path w="21600" h="21600" extrusionOk="0">
                <a:moveTo>
                  <a:pt x="15350" y="4547"/>
                </a:moveTo>
                <a:lnTo>
                  <a:pt x="21600" y="7200"/>
                </a:lnTo>
                <a:lnTo>
                  <a:pt x="13925" y="15347"/>
                </a:lnTo>
                <a:lnTo>
                  <a:pt x="0" y="6063"/>
                </a:lnTo>
                <a:moveTo>
                  <a:pt x="8552" y="568"/>
                </a:moveTo>
                <a:lnTo>
                  <a:pt x="2083" y="6063"/>
                </a:lnTo>
                <a:lnTo>
                  <a:pt x="11951" y="7579"/>
                </a:lnTo>
                <a:lnTo>
                  <a:pt x="15350" y="4547"/>
                </a:lnTo>
                <a:moveTo>
                  <a:pt x="14254" y="5684"/>
                </a:moveTo>
                <a:lnTo>
                  <a:pt x="19078" y="7768"/>
                </a:lnTo>
                <a:lnTo>
                  <a:pt x="13815" y="13074"/>
                </a:lnTo>
                <a:lnTo>
                  <a:pt x="2083" y="6063"/>
                </a:lnTo>
                <a:moveTo>
                  <a:pt x="13925" y="21600"/>
                </a:moveTo>
                <a:lnTo>
                  <a:pt x="13925" y="20463"/>
                </a:lnTo>
                <a:lnTo>
                  <a:pt x="13925" y="16674"/>
                </a:lnTo>
                <a:lnTo>
                  <a:pt x="13925" y="15347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tower"/>
          <p:cNvSpPr>
            <a:spLocks noEditPoints="1" noChangeArrowheads="1"/>
          </p:cNvSpPr>
          <p:nvPr/>
        </p:nvSpPr>
        <p:spPr bwMode="auto">
          <a:xfrm>
            <a:off x="7924800" y="4800600"/>
            <a:ext cx="904875" cy="1809750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3429000" y="3200400"/>
            <a:ext cx="205740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8458200" y="2743200"/>
            <a:ext cx="0" cy="1066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H="1">
            <a:off x="5943600" y="6172200"/>
            <a:ext cx="2133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H="1">
            <a:off x="2133600" y="4267200"/>
            <a:ext cx="609600" cy="914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5410200" y="38862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монитор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7620000" y="3810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сканер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886200" y="5867400"/>
            <a:ext cx="1981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Системный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блок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914400" y="51816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Клавиатура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28600" y="5715000"/>
            <a:ext cx="34290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Колонки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,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мышка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9" name="Picture 5" descr="Задание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476250"/>
            <a:ext cx="7716837" cy="5953125"/>
          </a:xfrm>
          <a:solidFill>
            <a:srgbClr val="33CC33"/>
          </a:solidFill>
          <a:ln>
            <a:solidFill>
              <a:srgbClr val="3333CC"/>
            </a:solidFill>
          </a:ln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229</Words>
  <Application>Microsoft Office PowerPoint</Application>
  <PresentationFormat>Экран (4:3)</PresentationFormat>
  <Paragraphs>82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ПОВТОРЕНИЕ</vt:lpstr>
      <vt:lpstr>Слайд 2</vt:lpstr>
      <vt:lpstr>Слайд 3</vt:lpstr>
      <vt:lpstr>   </vt:lpstr>
      <vt:lpstr>Слайд 5</vt:lpstr>
      <vt:lpstr>ЭТО МЫ ЗНАЕМ</vt:lpstr>
      <vt:lpstr>Слайд 7</vt:lpstr>
      <vt:lpstr>Устройство компьютера.</vt:lpstr>
      <vt:lpstr>Слайд 9</vt:lpstr>
      <vt:lpstr> Выбери современные  носители информации</vt:lpstr>
      <vt:lpstr>Выбери древние носители информации</vt:lpstr>
      <vt:lpstr>Слайд 12</vt:lpstr>
      <vt:lpstr>Слайд 13</vt:lpstr>
      <vt:lpstr>Информационные задачи.</vt:lpstr>
      <vt:lpstr>Информационные задачи         </vt:lpstr>
      <vt:lpstr>Слайд 16</vt:lpstr>
      <vt:lpstr>Выполни задания в рабочей тетради!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Хабибуллина</dc:creator>
  <cp:lastModifiedBy>Хабибуллина</cp:lastModifiedBy>
  <cp:revision>9</cp:revision>
  <dcterms:created xsi:type="dcterms:W3CDTF">2012-05-10T13:50:20Z</dcterms:created>
  <dcterms:modified xsi:type="dcterms:W3CDTF">2012-05-10T16:27:39Z</dcterms:modified>
</cp:coreProperties>
</file>