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9" r:id="rId3"/>
    <p:sldId id="256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0" r:id="rId17"/>
    <p:sldId id="273" r:id="rId18"/>
    <p:sldId id="271" r:id="rId19"/>
    <p:sldId id="278" r:id="rId20"/>
    <p:sldId id="275" r:id="rId21"/>
    <p:sldId id="274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0000"/>
    <a:srgbClr val="009900"/>
    <a:srgbClr val="990033"/>
    <a:srgbClr val="FFFF00"/>
    <a:srgbClr val="FF00FF"/>
    <a:srgbClr val="FFCCFF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CBC4B-569C-4338-89B1-C8690E49C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20741-841F-434D-AD5F-3EB1178377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A973F-66DD-45B2-B694-F3F645ED81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3D7D5-BEF7-46E3-93E9-97F32960B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D7EA9-AC7C-4379-85A4-E241E4AE2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84B0E-1257-4124-A5C0-48B8723C1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959D2-A194-49B4-B1ED-08E41CB3A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D8022-AD1A-4C50-BACF-3A72BF0ED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F85CA-9ED8-49FD-A5DE-A350535FA3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438D3-54F4-4451-B0B1-10B24E21C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80E21-FDD4-4B07-BB2F-7F4EBA62C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1D4C0-2742-4CD2-A5F3-F1A6A50E8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C911949-E66A-48E8-8E74-C1574280C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s10418.vk.com/u100165634/-5/x_0c5cbf6d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dparfume.ru/images/question_mark_person.gif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18.jpeg"/><Relationship Id="rId4" Type="http://schemas.openxmlformats.org/officeDocument/2006/relationships/hyperlink" Target="http://www.cook.freecopy.su/cookbook/pictures/3789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800/ppvladen.0/0_3f7b4_adc11532_XL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otoline.ru/critic/picpart/1048/1048653944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v5351.vps.masterhost.ru/files/Image/pictures/Feerverki/EM-003.gif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9.xml"/><Relationship Id="rId18" Type="http://schemas.openxmlformats.org/officeDocument/2006/relationships/slide" Target="slide23.xml"/><Relationship Id="rId3" Type="http://schemas.openxmlformats.org/officeDocument/2006/relationships/slide" Target="slide14.xml"/><Relationship Id="rId7" Type="http://schemas.openxmlformats.org/officeDocument/2006/relationships/slide" Target="slide16.xml"/><Relationship Id="rId12" Type="http://schemas.openxmlformats.org/officeDocument/2006/relationships/slide" Target="slide10.xml"/><Relationship Id="rId17" Type="http://schemas.openxmlformats.org/officeDocument/2006/relationships/slide" Target="slide21.xml"/><Relationship Id="rId2" Type="http://schemas.openxmlformats.org/officeDocument/2006/relationships/slide" Target="slide5.xml"/><Relationship Id="rId16" Type="http://schemas.openxmlformats.org/officeDocument/2006/relationships/slide" Target="slide12.xml"/><Relationship Id="rId20" Type="http://schemas.openxmlformats.org/officeDocument/2006/relationships/slide" Target="slide2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7.xml"/><Relationship Id="rId11" Type="http://schemas.openxmlformats.org/officeDocument/2006/relationships/slide" Target="slide18.xml"/><Relationship Id="rId5" Type="http://schemas.openxmlformats.org/officeDocument/2006/relationships/slide" Target="slide15.xml"/><Relationship Id="rId15" Type="http://schemas.openxmlformats.org/officeDocument/2006/relationships/slide" Target="slide20.xml"/><Relationship Id="rId10" Type="http://schemas.openxmlformats.org/officeDocument/2006/relationships/slide" Target="slide9.xml"/><Relationship Id="rId19" Type="http://schemas.openxmlformats.org/officeDocument/2006/relationships/slide" Target="slide13.xml"/><Relationship Id="rId4" Type="http://schemas.openxmlformats.org/officeDocument/2006/relationships/slide" Target="slide6.xml"/><Relationship Id="rId9" Type="http://schemas.openxmlformats.org/officeDocument/2006/relationships/slide" Target="slide17.xml"/><Relationship Id="rId14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1066800"/>
          </a:xfrm>
        </p:spPr>
        <p:txBody>
          <a:bodyPr/>
          <a:lstStyle/>
          <a:p>
            <a:pPr eaLnBrk="1" hangingPunct="1"/>
            <a:r>
              <a:rPr lang="ru-RU" sz="3200" b="1" u="sng" smtClean="0">
                <a:solidFill>
                  <a:srgbClr val="0033CC"/>
                </a:solidFill>
                <a:latin typeface="Algerian" pitchFamily="82" charset="0"/>
              </a:rPr>
              <a:t>МОУ ООШ №3 г. Камешково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928688"/>
            <a:ext cx="8229600" cy="5218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400" b="1" u="sng" smtClean="0">
                <a:solidFill>
                  <a:srgbClr val="FFFF00"/>
                </a:solidFill>
                <a:latin typeface="Algerian" pitchFamily="82" charset="0"/>
              </a:rPr>
              <a:t>Физико-математическая </a:t>
            </a:r>
            <a:br>
              <a:rPr lang="ru-RU" sz="4400" b="1" u="sng" smtClean="0">
                <a:solidFill>
                  <a:srgbClr val="FFFF00"/>
                </a:solidFill>
                <a:latin typeface="Algerian" pitchFamily="82" charset="0"/>
              </a:rPr>
            </a:br>
            <a:r>
              <a:rPr lang="ru-RU" sz="4400" b="1" u="sng" smtClean="0">
                <a:solidFill>
                  <a:srgbClr val="FFFF00"/>
                </a:solidFill>
                <a:latin typeface="Algerian" pitchFamily="82" charset="0"/>
              </a:rPr>
              <a:t>«бизнес-игра» </a:t>
            </a:r>
            <a:br>
              <a:rPr lang="ru-RU" sz="4400" b="1" u="sng" smtClean="0">
                <a:solidFill>
                  <a:srgbClr val="FFFF00"/>
                </a:solidFill>
                <a:latin typeface="Algerian" pitchFamily="82" charset="0"/>
              </a:rPr>
            </a:br>
            <a:r>
              <a:rPr lang="ru-RU" sz="4400" b="1" u="sng" smtClean="0">
                <a:solidFill>
                  <a:srgbClr val="FFFF00"/>
                </a:solidFill>
                <a:latin typeface="Algerian" pitchFamily="82" charset="0"/>
              </a:rPr>
              <a:t> (7 класс).</a:t>
            </a:r>
          </a:p>
        </p:txBody>
      </p:sp>
      <p:pic>
        <p:nvPicPr>
          <p:cNvPr id="2052" name="Picture 5" descr="821356_blo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048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5214938" y="3929063"/>
            <a:ext cx="39560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ПОДГОТОВИЛИ:</a:t>
            </a:r>
          </a:p>
          <a:p>
            <a:r>
              <a:rPr lang="ru-RU"/>
              <a:t>учитель математики Пичугина Л.С.</a:t>
            </a:r>
          </a:p>
          <a:p>
            <a:r>
              <a:rPr lang="ru-RU"/>
              <a:t>учитель физики: Павлова Н.В.</a:t>
            </a:r>
          </a:p>
        </p:txBody>
      </p:sp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4500563" y="6429375"/>
            <a:ext cx="865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2011 г.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b="1" smtClean="0"/>
              <a:t>6М-50р.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  <a:r>
              <a:rPr lang="ru-RU" sz="4000" b="1" i="1" smtClean="0">
                <a:solidFill>
                  <a:srgbClr val="009900"/>
                </a:solidFill>
              </a:rPr>
              <a:t>(1 мин)</a:t>
            </a:r>
            <a:r>
              <a:rPr lang="ru-RU" smtClean="0"/>
              <a:t>  </a:t>
            </a:r>
            <a:r>
              <a:rPr lang="ru-RU" sz="4400" b="1" smtClean="0">
                <a:solidFill>
                  <a:srgbClr val="990033"/>
                </a:solidFill>
              </a:rPr>
              <a:t>В семье у каждого из шести братьев есть по сестре. Сколько в                  этой семье детей? </a:t>
            </a:r>
          </a:p>
        </p:txBody>
      </p:sp>
      <p:pic>
        <p:nvPicPr>
          <p:cNvPr id="11268" name="Picture 7" descr="125457m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3789363"/>
            <a:ext cx="3708400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5-конечная звезда 6">
            <a:hlinkClick r:id="rId4" action="ppaction://hlinksldjump"/>
          </p:cNvPr>
          <p:cNvSpPr/>
          <p:nvPr/>
        </p:nvSpPr>
        <p:spPr>
          <a:xfrm>
            <a:off x="3071813" y="5000625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00188" y="4572000"/>
            <a:ext cx="171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C00000"/>
                </a:solidFill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b="1" smtClean="0"/>
              <a:t>7М-100р.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435975" cy="49291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  <a:r>
              <a:rPr lang="ru-RU" sz="4000" b="1" i="1" smtClean="0">
                <a:solidFill>
                  <a:srgbClr val="009900"/>
                </a:solidFill>
              </a:rPr>
              <a:t>(1,5 мин.)</a:t>
            </a:r>
            <a:r>
              <a:rPr lang="ru-RU" smtClean="0"/>
              <a:t> </a:t>
            </a:r>
            <a:r>
              <a:rPr lang="ru-RU" sz="4400" b="1" smtClean="0">
                <a:solidFill>
                  <a:srgbClr val="990033"/>
                </a:solidFill>
              </a:rPr>
              <a:t>Разделите число   </a:t>
            </a:r>
            <a:r>
              <a:rPr lang="ru-RU" sz="4400" b="1" smtClean="0">
                <a:solidFill>
                  <a:srgbClr val="FF0000"/>
                </a:solidFill>
              </a:rPr>
              <a:t>8</a:t>
            </a:r>
            <a:r>
              <a:rPr lang="ru-RU" sz="4400" b="1" smtClean="0">
                <a:solidFill>
                  <a:srgbClr val="990033"/>
                </a:solidFill>
              </a:rPr>
              <a:t>  пополам так, чтобы в результате                  получилось 1. </a:t>
            </a:r>
          </a:p>
        </p:txBody>
      </p:sp>
      <p:pic>
        <p:nvPicPr>
          <p:cNvPr id="12292" name="Picture 5" descr="8_pictu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647950"/>
            <a:ext cx="417195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5-конечная звезда 6">
            <a:hlinkClick r:id="rId4" action="ppaction://hlinksldjump"/>
          </p:cNvPr>
          <p:cNvSpPr/>
          <p:nvPr/>
        </p:nvSpPr>
        <p:spPr>
          <a:xfrm>
            <a:off x="2000250" y="5286375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pPr algn="r" eaLnBrk="1" hangingPunct="1"/>
            <a:r>
              <a:rPr lang="ru-RU" b="1" smtClean="0"/>
              <a:t>8М-100р.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3276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</a:t>
            </a:r>
            <a:r>
              <a:rPr lang="ru-RU" sz="3600" b="1" i="1" smtClean="0">
                <a:solidFill>
                  <a:srgbClr val="009900"/>
                </a:solidFill>
              </a:rPr>
              <a:t>(1,5 мин.)</a:t>
            </a:r>
            <a:r>
              <a:rPr lang="ru-RU" sz="2800" smtClean="0"/>
              <a:t> </a:t>
            </a:r>
            <a:r>
              <a:rPr lang="ru-RU" sz="4000" b="1" smtClean="0">
                <a:solidFill>
                  <a:srgbClr val="990033"/>
                </a:solidFill>
              </a:rPr>
              <a:t>Из двух селений навстречу друг другу выехали два  велосипедиста:                    первый со скоростью 20 км/ч,второй – со скоростью 15 км/ч. Чему равно расстояние между ними за 2 часа до встречи?</a:t>
            </a:r>
            <a:r>
              <a:rPr lang="ru-RU" sz="2800" smtClean="0"/>
              <a:t> </a:t>
            </a:r>
          </a:p>
        </p:txBody>
      </p:sp>
      <p:pic>
        <p:nvPicPr>
          <p:cNvPr id="13316" name="Picture 7" descr="333C4ptssdt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5065713"/>
            <a:ext cx="2952750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9" descr="466x10000_out_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4824413"/>
            <a:ext cx="3059112" cy="203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5-конечная звезда 7">
            <a:hlinkClick r:id="rId5" action="ppaction://hlinksldjump"/>
          </p:cNvPr>
          <p:cNvSpPr/>
          <p:nvPr/>
        </p:nvSpPr>
        <p:spPr>
          <a:xfrm>
            <a:off x="5286375" y="5572125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875" y="5143500"/>
            <a:ext cx="1143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C00000"/>
                </a:solidFill>
              </a:rPr>
              <a:t>70 КМ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b="1" smtClean="0"/>
              <a:t>9М-100р.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1336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</a:t>
            </a:r>
            <a:r>
              <a:rPr lang="ru-RU" sz="4000" b="1" i="1" smtClean="0">
                <a:solidFill>
                  <a:srgbClr val="009900"/>
                </a:solidFill>
              </a:rPr>
              <a:t>(2 мин.)</a:t>
            </a:r>
            <a:r>
              <a:rPr lang="ru-RU" smtClean="0"/>
              <a:t> </a:t>
            </a:r>
            <a:r>
              <a:rPr lang="ru-RU" sz="4400" b="1" smtClean="0">
                <a:solidFill>
                  <a:srgbClr val="990033"/>
                </a:solidFill>
              </a:rPr>
              <a:t>В сказочном озере плавает сказочная лилия. Каждый день её размеры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400" b="1" smtClean="0">
                <a:solidFill>
                  <a:srgbClr val="990033"/>
                </a:solidFill>
              </a:rPr>
              <a:t> удваиваются, и на 17 день заросло всё озеро. На какой день заросла половина озера? </a:t>
            </a:r>
          </a:p>
        </p:txBody>
      </p:sp>
      <p:pic>
        <p:nvPicPr>
          <p:cNvPr id="14340" name="Picture 8" descr="adcccz_co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11125"/>
            <a:ext cx="3455987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5-конечная звезда 6">
            <a:hlinkClick r:id="rId4" action="ppaction://hlinksldjump"/>
          </p:cNvPr>
          <p:cNvSpPr/>
          <p:nvPr/>
        </p:nvSpPr>
        <p:spPr>
          <a:xfrm>
            <a:off x="7643813" y="5572125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215063" y="6143625"/>
            <a:ext cx="11572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u="sng">
                <a:solidFill>
                  <a:srgbClr val="C00000"/>
                </a:solidFill>
              </a:rPr>
              <a:t>16 ДЕНЬ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b="1" smtClean="0"/>
              <a:t>1Ф-30р.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332038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r>
              <a:rPr lang="ru-RU" sz="4000" b="1" i="1" smtClean="0">
                <a:solidFill>
                  <a:srgbClr val="009900"/>
                </a:solidFill>
              </a:rPr>
              <a:t>(30 сек.)</a:t>
            </a:r>
            <a:r>
              <a:rPr lang="ru-RU" smtClean="0"/>
              <a:t>  </a:t>
            </a:r>
            <a:r>
              <a:rPr lang="ru-RU" sz="4400" b="1" smtClean="0">
                <a:solidFill>
                  <a:srgbClr val="0033CC"/>
                </a:solidFill>
              </a:rPr>
              <a:t>Вокруг носа вьётся, а в руки не даётся. </a:t>
            </a:r>
          </a:p>
        </p:txBody>
      </p:sp>
      <p:pic>
        <p:nvPicPr>
          <p:cNvPr id="15364" name="Picture 5" descr="Картинка 105 из 105532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5-конечная звезда 6">
            <a:hlinkClick r:id="rId5" action="ppaction://hlinksldjump"/>
          </p:cNvPr>
          <p:cNvSpPr/>
          <p:nvPr/>
        </p:nvSpPr>
        <p:spPr>
          <a:xfrm>
            <a:off x="6858000" y="5286375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43125" y="6000750"/>
            <a:ext cx="1500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ЗАПАХ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b="1" smtClean="0"/>
              <a:t>2Ф-30р.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  <a:r>
              <a:rPr lang="ru-RU" sz="4000" b="1" i="1" smtClean="0">
                <a:solidFill>
                  <a:srgbClr val="009900"/>
                </a:solidFill>
              </a:rPr>
              <a:t>( 30 сек.)</a:t>
            </a:r>
            <a:r>
              <a:rPr lang="ru-RU" smtClean="0"/>
              <a:t> </a:t>
            </a:r>
            <a:r>
              <a:rPr lang="ru-RU" sz="4400" b="1" smtClean="0">
                <a:solidFill>
                  <a:srgbClr val="0033CC"/>
                </a:solidFill>
              </a:rPr>
              <a:t>Какие приборы нужны, чтобы изучать движение? Назовите 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33CC"/>
                </a:solidFill>
              </a:rPr>
              <a:t>  2 прибора</a:t>
            </a:r>
            <a:r>
              <a:rPr lang="ru-RU" smtClean="0"/>
              <a:t>.                     </a:t>
            </a:r>
          </a:p>
        </p:txBody>
      </p:sp>
      <p:pic>
        <p:nvPicPr>
          <p:cNvPr id="16388" name="Picture 5" descr="Картинка 2 из 9240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3048000"/>
            <a:ext cx="25431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5-конечная звезда 6">
            <a:hlinkClick r:id="rId5" action="ppaction://hlinksldjump"/>
          </p:cNvPr>
          <p:cNvSpPr/>
          <p:nvPr/>
        </p:nvSpPr>
        <p:spPr>
          <a:xfrm>
            <a:off x="4000500" y="5286375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5813" y="5072063"/>
            <a:ext cx="2000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</a:rPr>
              <a:t>ЛИНЕЙКА, ЧАСЫ,</a:t>
            </a:r>
          </a:p>
          <a:p>
            <a:r>
              <a:rPr lang="ru-RU" sz="2000" b="1">
                <a:solidFill>
                  <a:srgbClr val="C00000"/>
                </a:solidFill>
              </a:rPr>
              <a:t>СПИДОМЕТР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-171450"/>
            <a:ext cx="8229600" cy="1143000"/>
          </a:xfrm>
        </p:spPr>
        <p:txBody>
          <a:bodyPr/>
          <a:lstStyle/>
          <a:p>
            <a:pPr algn="r" eaLnBrk="1" hangingPunct="1"/>
            <a:r>
              <a:rPr lang="ru-RU" b="1" smtClean="0"/>
              <a:t>3Ф-30р.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332038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  <a:r>
              <a:rPr lang="ru-RU" sz="4000" b="1" i="1" smtClean="0">
                <a:solidFill>
                  <a:srgbClr val="009900"/>
                </a:solidFill>
              </a:rPr>
              <a:t>(30 сек.)</a:t>
            </a:r>
            <a:r>
              <a:rPr lang="ru-RU" smtClean="0"/>
              <a:t> 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33CC"/>
                </a:solidFill>
              </a:rPr>
              <a:t>То, как арбузы велики, 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33CC"/>
                </a:solidFill>
              </a:rPr>
              <a:t>То, как яблоки мелки. 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33CC"/>
                </a:solidFill>
              </a:rPr>
              <a:t>Они не могут  Говорить, 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33CC"/>
                </a:solidFill>
              </a:rPr>
              <a:t>Но могут вес определить</a:t>
            </a:r>
            <a:r>
              <a:rPr lang="ru-RU" b="1" smtClean="0">
                <a:solidFill>
                  <a:srgbClr val="0033CC"/>
                </a:solidFill>
              </a:rPr>
              <a:t>. </a:t>
            </a:r>
          </a:p>
        </p:txBody>
      </p:sp>
      <p:pic>
        <p:nvPicPr>
          <p:cNvPr id="17412" name="Picture 5" descr="02829443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724275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 descr="Картинка 12 из 21144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8625" y="692150"/>
            <a:ext cx="3635375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5-конечная звезда 7">
            <a:hlinkClick r:id="rId6" action="ppaction://hlinksldjump"/>
          </p:cNvPr>
          <p:cNvSpPr/>
          <p:nvPr/>
        </p:nvSpPr>
        <p:spPr>
          <a:xfrm>
            <a:off x="8072438" y="5572125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71625" y="6357938"/>
            <a:ext cx="2192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РАЗНОВЕСЫ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b="1" smtClean="0"/>
              <a:t>4Ф-50р.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332038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</a:t>
            </a:r>
            <a:r>
              <a:rPr lang="ru-RU" sz="4000" b="1" i="1" smtClean="0">
                <a:solidFill>
                  <a:srgbClr val="009900"/>
                </a:solidFill>
              </a:rPr>
              <a:t>(50 сек.)</a:t>
            </a:r>
            <a:r>
              <a:rPr lang="ru-RU" smtClean="0"/>
              <a:t> </a:t>
            </a:r>
            <a:r>
              <a:rPr lang="ru-RU" sz="4400" b="1" smtClean="0">
                <a:solidFill>
                  <a:srgbClr val="0033CC"/>
                </a:solidFill>
              </a:rPr>
              <a:t>Гриша положил мороженое в карман, оно там растаяло. Можно  ли назвать случившееся физическим явлением, если да, то каким?</a:t>
            </a:r>
            <a:r>
              <a:rPr lang="ru-RU" smtClean="0"/>
              <a:t> </a:t>
            </a:r>
          </a:p>
        </p:txBody>
      </p:sp>
      <p:pic>
        <p:nvPicPr>
          <p:cNvPr id="18436" name="Picture 7" descr="Картинка 2 из 495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348038" cy="25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5-конечная звезда 6">
            <a:hlinkClick r:id="rId5" action="ppaction://hlinksldjump"/>
          </p:cNvPr>
          <p:cNvSpPr/>
          <p:nvPr/>
        </p:nvSpPr>
        <p:spPr>
          <a:xfrm>
            <a:off x="7072313" y="578643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14500" y="6357938"/>
            <a:ext cx="33147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МОЖНО, ТЕПЛОВОЕ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algn="r" eaLnBrk="1" hangingPunct="1"/>
            <a:r>
              <a:rPr lang="ru-RU" b="1" smtClean="0"/>
              <a:t>5Ф-50р.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765175"/>
            <a:ext cx="8229600" cy="49291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</a:t>
            </a:r>
            <a:r>
              <a:rPr lang="ru-RU" sz="4000" b="1" i="1" smtClean="0">
                <a:solidFill>
                  <a:srgbClr val="009900"/>
                </a:solidFill>
              </a:rPr>
              <a:t>(50 сек.)</a:t>
            </a:r>
            <a:r>
              <a:rPr lang="ru-RU" smtClean="0"/>
              <a:t> </a:t>
            </a:r>
            <a:r>
              <a:rPr lang="ru-RU" sz="3600" smtClean="0"/>
              <a:t>  </a:t>
            </a:r>
            <a:r>
              <a:rPr lang="ru-RU" sz="3600" b="1" smtClean="0">
                <a:solidFill>
                  <a:srgbClr val="0033CC"/>
                </a:solidFill>
              </a:rPr>
              <a:t>Розыскная собака идёт 1 км по следу преступника и, не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600" b="1" smtClean="0">
                <a:solidFill>
                  <a:srgbClr val="0033CC"/>
                </a:solidFill>
              </a:rPr>
              <a:t>  догнав его,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600" b="1" smtClean="0">
                <a:solidFill>
                  <a:srgbClr val="0033CC"/>
                </a:solidFill>
              </a:rPr>
              <a:t>  возвращается в первоначальное местонахождение.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600" b="1" smtClean="0">
                <a:solidFill>
                  <a:srgbClr val="0033CC"/>
                </a:solidFill>
              </a:rPr>
              <a:t>  Чему  равно переме-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600" b="1" smtClean="0">
                <a:solidFill>
                  <a:srgbClr val="0033CC"/>
                </a:solidFill>
              </a:rPr>
              <a:t>  щение собаки? </a:t>
            </a:r>
          </a:p>
        </p:txBody>
      </p:sp>
      <p:pic>
        <p:nvPicPr>
          <p:cNvPr id="19460" name="Picture 5" descr="8040_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5550" y="2349500"/>
            <a:ext cx="2838450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5-конечная звезда 6">
            <a:hlinkClick r:id="rId4" action="ppaction://hlinksldjump"/>
          </p:cNvPr>
          <p:cNvSpPr/>
          <p:nvPr/>
        </p:nvSpPr>
        <p:spPr>
          <a:xfrm>
            <a:off x="5214938" y="5857875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643063" y="5643563"/>
            <a:ext cx="441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C00000"/>
                </a:solidFill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4714875" y="357188"/>
            <a:ext cx="3429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009900"/>
                </a:solidFill>
              </a:rPr>
              <a:t>(1,5 мин.)</a:t>
            </a:r>
            <a:r>
              <a:rPr lang="ru-RU" sz="2800"/>
              <a:t> </a:t>
            </a:r>
            <a:r>
              <a:rPr lang="ru-RU" sz="2800" b="1"/>
              <a:t>6Ф-50р.</a:t>
            </a:r>
            <a:endParaRPr lang="ru-RU" sz="2800"/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1571625" y="1214438"/>
            <a:ext cx="6572250" cy="97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>
                <a:solidFill>
                  <a:srgbClr val="FF0000"/>
                </a:solidFill>
              </a:rPr>
              <a:t>Какие физические явления перечислены в отрывке из сказки «Конёк-горбунок»</a:t>
            </a:r>
            <a:r>
              <a:rPr lang="ru-RU" sz="2400"/>
              <a:t>  </a:t>
            </a:r>
          </a:p>
          <a:p>
            <a:pPr algn="r">
              <a:lnSpc>
                <a:spcPct val="80000"/>
              </a:lnSpc>
            </a:pPr>
            <a:r>
              <a:rPr lang="ru-RU" sz="2400" b="1">
                <a:solidFill>
                  <a:srgbClr val="FF0000"/>
                </a:solidFill>
              </a:rPr>
              <a:t>П. Ершова</a:t>
            </a:r>
            <a:r>
              <a:rPr lang="ru-RU" sz="2400"/>
              <a:t> </a:t>
            </a:r>
          </a:p>
        </p:txBody>
      </p:sp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1357313" y="2357438"/>
            <a:ext cx="6572250" cy="334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>
                <a:solidFill>
                  <a:srgbClr val="0033CC"/>
                </a:solidFill>
              </a:rPr>
              <a:t>«Огонёк горит светлее, Горбунок бежит скорее.</a:t>
            </a:r>
          </a:p>
          <a:p>
            <a:pPr>
              <a:lnSpc>
                <a:spcPct val="80000"/>
              </a:lnSpc>
            </a:pPr>
            <a:r>
              <a:rPr lang="ru-RU" sz="2400" b="1">
                <a:solidFill>
                  <a:srgbClr val="0033CC"/>
                </a:solidFill>
              </a:rPr>
              <a:t>Вот уж он перед огнём. Светит поле словно днём.</a:t>
            </a:r>
          </a:p>
          <a:p>
            <a:pPr>
              <a:lnSpc>
                <a:spcPct val="80000"/>
              </a:lnSpc>
            </a:pPr>
            <a:r>
              <a:rPr lang="ru-RU" sz="2400" b="1">
                <a:solidFill>
                  <a:srgbClr val="0033CC"/>
                </a:solidFill>
              </a:rPr>
              <a:t>Чудный свет кругом струиться, но не греет, не дымится.</a:t>
            </a:r>
          </a:p>
          <a:p>
            <a:pPr>
              <a:lnSpc>
                <a:spcPct val="80000"/>
              </a:lnSpc>
            </a:pPr>
            <a:r>
              <a:rPr lang="ru-RU" sz="2400" b="1">
                <a:solidFill>
                  <a:srgbClr val="0033CC"/>
                </a:solidFill>
              </a:rPr>
              <a:t>Диву дался тут Иван, «Что,- </a:t>
            </a:r>
          </a:p>
          <a:p>
            <a:pPr>
              <a:lnSpc>
                <a:spcPct val="80000"/>
              </a:lnSpc>
            </a:pPr>
            <a:r>
              <a:rPr lang="ru-RU" sz="2400" b="1">
                <a:solidFill>
                  <a:srgbClr val="0033CC"/>
                </a:solidFill>
              </a:rPr>
              <a:t>сказал он,- за шайтан!</a:t>
            </a:r>
          </a:p>
          <a:p>
            <a:pPr>
              <a:lnSpc>
                <a:spcPct val="80000"/>
              </a:lnSpc>
            </a:pPr>
            <a:r>
              <a:rPr lang="ru-RU" sz="2400" b="1">
                <a:solidFill>
                  <a:srgbClr val="0033CC"/>
                </a:solidFill>
              </a:rPr>
              <a:t>Шапок с пять найдётся свету, </a:t>
            </a:r>
          </a:p>
          <a:p>
            <a:pPr>
              <a:lnSpc>
                <a:spcPct val="80000"/>
              </a:lnSpc>
            </a:pPr>
            <a:r>
              <a:rPr lang="ru-RU" sz="2400" b="1">
                <a:solidFill>
                  <a:srgbClr val="0033CC"/>
                </a:solidFill>
              </a:rPr>
              <a:t>а тепла и дыма нету.</a:t>
            </a:r>
          </a:p>
          <a:p>
            <a:pPr>
              <a:lnSpc>
                <a:spcPct val="80000"/>
              </a:lnSpc>
            </a:pPr>
            <a:r>
              <a:rPr lang="ru-RU" sz="2400" b="1">
                <a:solidFill>
                  <a:srgbClr val="0033CC"/>
                </a:solidFill>
              </a:rPr>
              <a:t>Это чудо – огонёк…»</a:t>
            </a:r>
          </a:p>
        </p:txBody>
      </p:sp>
      <p:pic>
        <p:nvPicPr>
          <p:cNvPr id="20485" name="Picture 7" descr="album_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688" y="3714750"/>
            <a:ext cx="2227262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-конечная звезда 5">
            <a:hlinkClick r:id="rId3" action="ppaction://hlinksldjump"/>
          </p:cNvPr>
          <p:cNvSpPr/>
          <p:nvPr/>
        </p:nvSpPr>
        <p:spPr>
          <a:xfrm>
            <a:off x="4929188" y="5643563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3" y="5857875"/>
            <a:ext cx="47450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СВЕТОВЫЕ, МЕХАНИЧЕСКИЕ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0" y="0"/>
            <a:ext cx="8858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200">
                <a:cs typeface="Times New Roman" pitchFamily="18" charset="0"/>
              </a:rPr>
              <a:t/>
            </a:r>
            <a:br>
              <a:rPr lang="ru-RU" sz="1200">
                <a:cs typeface="Times New Roman" pitchFamily="18" charset="0"/>
              </a:rPr>
            </a:br>
            <a:r>
              <a:rPr lang="ru-RU" sz="1200">
                <a:cs typeface="Times New Roman" pitchFamily="18" charset="0"/>
              </a:rPr>
              <a:t/>
            </a:r>
            <a:br>
              <a:rPr lang="ru-RU" sz="1200">
                <a:cs typeface="Times New Roman" pitchFamily="18" charset="0"/>
              </a:rPr>
            </a:br>
            <a:r>
              <a:rPr lang="ru-RU" sz="1200">
                <a:cs typeface="Times New Roman" pitchFamily="18" charset="0"/>
              </a:rPr>
              <a:t/>
            </a:r>
            <a:br>
              <a:rPr lang="ru-RU" sz="1200">
                <a:cs typeface="Times New Roman" pitchFamily="18" charset="0"/>
              </a:rPr>
            </a:br>
            <a:endParaRPr lang="ru-RU"/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285720" y="1285860"/>
            <a:ext cx="8643966" cy="443198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800" b="1" i="1">
                <a:solidFill>
                  <a:srgbClr val="0033CC"/>
                </a:solidFill>
                <a:cs typeface="Times New Roman" pitchFamily="18" charset="0"/>
              </a:rPr>
              <a:t>Оценка, оценка, оценка!</a:t>
            </a:r>
            <a:br>
              <a:rPr lang="ru-RU" sz="2800" b="1" i="1">
                <a:solidFill>
                  <a:srgbClr val="0033CC"/>
                </a:solidFill>
                <a:cs typeface="Times New Roman" pitchFamily="18" charset="0"/>
              </a:rPr>
            </a:br>
            <a:r>
              <a:rPr lang="ru-RU" sz="2800" b="1" i="1">
                <a:solidFill>
                  <a:srgbClr val="0033CC"/>
                </a:solidFill>
                <a:cs typeface="Times New Roman" pitchFamily="18" charset="0"/>
              </a:rPr>
              <a:t>Это важная ступенька,</a:t>
            </a:r>
            <a:br>
              <a:rPr lang="ru-RU" sz="2800" b="1" i="1">
                <a:solidFill>
                  <a:srgbClr val="0033CC"/>
                </a:solidFill>
                <a:cs typeface="Times New Roman" pitchFamily="18" charset="0"/>
              </a:rPr>
            </a:br>
            <a:r>
              <a:rPr lang="ru-RU" sz="2800" b="1" i="1">
                <a:solidFill>
                  <a:srgbClr val="0033CC"/>
                </a:solidFill>
                <a:cs typeface="Times New Roman" pitchFamily="18" charset="0"/>
              </a:rPr>
              <a:t>Чтоб продать, купить, сменить,</a:t>
            </a:r>
            <a:br>
              <a:rPr lang="ru-RU" sz="2800" b="1" i="1">
                <a:solidFill>
                  <a:srgbClr val="0033CC"/>
                </a:solidFill>
                <a:cs typeface="Times New Roman" pitchFamily="18" charset="0"/>
              </a:rPr>
            </a:br>
            <a:r>
              <a:rPr lang="ru-RU" sz="2800" b="1" i="1">
                <a:solidFill>
                  <a:srgbClr val="0033CC"/>
                </a:solidFill>
                <a:cs typeface="Times New Roman" pitchFamily="18" charset="0"/>
              </a:rPr>
              <a:t>Бизнес круче закрутить.</a:t>
            </a:r>
            <a:endParaRPr lang="ru-RU" sz="2800" b="1" i="1">
              <a:solidFill>
                <a:srgbClr val="0033CC"/>
              </a:solidFill>
            </a:endParaRPr>
          </a:p>
          <a:p>
            <a:pPr eaLnBrk="0" hangingPunct="0">
              <a:defRPr/>
            </a:pPr>
            <a:endParaRPr lang="ru-RU" sz="2800" b="1" i="1">
              <a:solidFill>
                <a:srgbClr val="0033CC"/>
              </a:solidFill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800" b="1" i="1">
                <a:solidFill>
                  <a:srgbClr val="0033CC"/>
                </a:solidFill>
                <a:cs typeface="Times New Roman" pitchFamily="18" charset="0"/>
              </a:rPr>
              <a:t>Затраты ваши на оценку,</a:t>
            </a:r>
            <a:br>
              <a:rPr lang="ru-RU" sz="2800" b="1" i="1">
                <a:solidFill>
                  <a:srgbClr val="0033CC"/>
                </a:solidFill>
                <a:cs typeface="Times New Roman" pitchFamily="18" charset="0"/>
              </a:rPr>
            </a:br>
            <a:r>
              <a:rPr lang="ru-RU" sz="2800" b="1" i="1">
                <a:solidFill>
                  <a:srgbClr val="0033CC"/>
                </a:solidFill>
                <a:cs typeface="Times New Roman" pitchFamily="18" charset="0"/>
              </a:rPr>
              <a:t>Бывают крупными порой,</a:t>
            </a:r>
            <a:br>
              <a:rPr lang="ru-RU" sz="2800" b="1" i="1">
                <a:solidFill>
                  <a:srgbClr val="0033CC"/>
                </a:solidFill>
                <a:cs typeface="Times New Roman" pitchFamily="18" charset="0"/>
              </a:rPr>
            </a:br>
            <a:r>
              <a:rPr lang="ru-RU" sz="2800" b="1" i="1">
                <a:solidFill>
                  <a:srgbClr val="0033CC"/>
                </a:solidFill>
                <a:cs typeface="Times New Roman" pitchFamily="18" charset="0"/>
              </a:rPr>
              <a:t>Доходы вырастут безмерно,</a:t>
            </a:r>
            <a:br>
              <a:rPr lang="ru-RU" sz="2800" b="1" i="1">
                <a:solidFill>
                  <a:srgbClr val="0033CC"/>
                </a:solidFill>
                <a:cs typeface="Times New Roman" pitchFamily="18" charset="0"/>
              </a:rPr>
            </a:br>
            <a:r>
              <a:rPr lang="ru-RU" sz="2800" b="1" i="1">
                <a:solidFill>
                  <a:srgbClr val="0033CC"/>
                </a:solidFill>
                <a:cs typeface="Times New Roman" pitchFamily="18" charset="0"/>
              </a:rPr>
              <a:t>И всё окупиться с лихвой.</a:t>
            </a:r>
            <a:r>
              <a:rPr lang="ru-RU" sz="120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20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120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200">
                <a:solidFill>
                  <a:schemeClr val="tx1"/>
                </a:solidFill>
                <a:cs typeface="Times New Roman" pitchFamily="18" charset="0"/>
              </a:rPr>
            </a:b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sz="4800" b="1" smtClean="0"/>
              <a:t>7Ф-100р.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  <a:r>
              <a:rPr lang="ru-RU" sz="4000" b="1" i="1" smtClean="0">
                <a:solidFill>
                  <a:srgbClr val="009900"/>
                </a:solidFill>
              </a:rPr>
              <a:t>(1,5 мин)</a:t>
            </a:r>
            <a:r>
              <a:rPr lang="ru-RU" smtClean="0"/>
              <a:t> </a:t>
            </a:r>
            <a:r>
              <a:rPr lang="ru-RU" sz="4400" b="1" smtClean="0">
                <a:solidFill>
                  <a:srgbClr val="0033CC"/>
                </a:solidFill>
              </a:rPr>
              <a:t>Какое физическое тело не имеет ни формы, ни объёма?</a:t>
            </a:r>
          </a:p>
        </p:txBody>
      </p:sp>
      <p:pic>
        <p:nvPicPr>
          <p:cNvPr id="21508" name="Picture 5" descr="1317732156_asks-a-ques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3248025"/>
            <a:ext cx="48133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5-конечная звезда 6">
            <a:hlinkClick r:id="rId4" action="ppaction://hlinksldjump"/>
          </p:cNvPr>
          <p:cNvSpPr/>
          <p:nvPr/>
        </p:nvSpPr>
        <p:spPr>
          <a:xfrm>
            <a:off x="8001000" y="578643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2875" y="6215063"/>
            <a:ext cx="28241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НЕ СУЩЕСТВУЕТ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sz="4000" b="1" i="1" smtClean="0">
                <a:solidFill>
                  <a:srgbClr val="009900"/>
                </a:solidFill>
              </a:rPr>
              <a:t>(2 мин)</a:t>
            </a:r>
            <a:r>
              <a:rPr lang="ru-RU" smtClean="0"/>
              <a:t> </a:t>
            </a:r>
            <a:r>
              <a:rPr lang="ru-RU" sz="4800" b="1" smtClean="0"/>
              <a:t>8Ф-100р.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616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 </a:t>
            </a:r>
            <a:r>
              <a:rPr lang="ru-RU" b="1" i="1" smtClean="0"/>
              <a:t>                  </a:t>
            </a:r>
            <a:r>
              <a:rPr lang="ru-RU" sz="2400" smtClean="0"/>
              <a:t> </a:t>
            </a:r>
            <a:r>
              <a:rPr lang="ru-RU" sz="4000" b="1" smtClean="0">
                <a:solidFill>
                  <a:srgbClr val="0033CC"/>
                </a:solidFill>
              </a:rPr>
              <a:t>Коля и Толя    подрались на школьной лестнице, схватили друг  друга за уши, дружно едут по ступенькам вниз, а навстречу им идёт директор школы. Укажите, относительно каких  перечисленных тел находится Коля в покое, а относительно каких тел он движется? </a:t>
            </a:r>
          </a:p>
        </p:txBody>
      </p:sp>
      <p:pic>
        <p:nvPicPr>
          <p:cNvPr id="22532" name="Picture 5" descr="Картинка 28 из 3903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46038"/>
            <a:ext cx="2255838" cy="159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5-конечная звезда 6">
            <a:hlinkClick r:id="rId5" action="ppaction://hlinksldjump"/>
          </p:cNvPr>
          <p:cNvSpPr/>
          <p:nvPr/>
        </p:nvSpPr>
        <p:spPr>
          <a:xfrm>
            <a:off x="7786688" y="5643563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sz="4800" b="1" smtClean="0"/>
              <a:t>9Ф-100р.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714375"/>
            <a:ext cx="82296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          </a:t>
            </a:r>
            <a:r>
              <a:rPr lang="ru-RU" b="1" i="1" smtClean="0">
                <a:solidFill>
                  <a:srgbClr val="009900"/>
                </a:solidFill>
              </a:rPr>
              <a:t>(2 мин.)</a:t>
            </a:r>
            <a:r>
              <a:rPr lang="ru-RU" smtClean="0"/>
              <a:t> </a:t>
            </a:r>
            <a:r>
              <a:rPr lang="ru-RU" b="1" smtClean="0">
                <a:solidFill>
                  <a:srgbClr val="0033CC"/>
                </a:solidFill>
              </a:rPr>
              <a:t>Волшебство,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0033CC"/>
                </a:solidFill>
              </a:rPr>
              <a:t>  описанное в сказке Ершова, воплотилось в  реальность. Какое чудо – огонёк было создано учёными в реальности, похожее по описанию на чудо огонёк в сказке? </a:t>
            </a:r>
          </a:p>
        </p:txBody>
      </p:sp>
      <p:pic>
        <p:nvPicPr>
          <p:cNvPr id="23556" name="Picture 5" descr="pre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3714750"/>
            <a:ext cx="1676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5-конечная звезда 6">
            <a:hlinkClick r:id="rId4" action="ppaction://hlinksldjump"/>
          </p:cNvPr>
          <p:cNvSpPr/>
          <p:nvPr/>
        </p:nvSpPr>
        <p:spPr>
          <a:xfrm>
            <a:off x="7500938" y="57150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43000" y="6072188"/>
            <a:ext cx="46434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ЛАМПА ДНЕВНОГО СВЕТА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FFFF00"/>
                </a:solidFill>
                <a:latin typeface="Brush Script MT" pitchFamily="66" charset="0"/>
              </a:rPr>
              <a:t>Подведение итогов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b="1" smtClean="0">
                <a:solidFill>
                  <a:srgbClr val="66FFFF"/>
                </a:solidFill>
                <a:latin typeface="Corbel" pitchFamily="34" charset="0"/>
              </a:rPr>
              <a:t>Вот закончилась игра.</a:t>
            </a:r>
          </a:p>
          <a:p>
            <a:pPr eaLnBrk="1" hangingPunct="1">
              <a:buFontTx/>
              <a:buNone/>
            </a:pPr>
            <a:r>
              <a:rPr lang="ru-RU" sz="4000" b="1" smtClean="0">
                <a:solidFill>
                  <a:srgbClr val="66FFFF"/>
                </a:solidFill>
                <a:latin typeface="Corbel" pitchFamily="34" charset="0"/>
              </a:rPr>
              <a:t>Результат узнать пора.</a:t>
            </a:r>
          </a:p>
          <a:p>
            <a:pPr eaLnBrk="1" hangingPunct="1">
              <a:buFontTx/>
              <a:buNone/>
            </a:pPr>
            <a:r>
              <a:rPr lang="ru-RU" sz="4000" b="1" smtClean="0">
                <a:solidFill>
                  <a:srgbClr val="66FFFF"/>
                </a:solidFill>
                <a:latin typeface="Corbel" pitchFamily="34" charset="0"/>
              </a:rPr>
              <a:t>Кто же лучше всех трудился</a:t>
            </a:r>
          </a:p>
          <a:p>
            <a:pPr eaLnBrk="1" hangingPunct="1">
              <a:buFontTx/>
              <a:buNone/>
            </a:pPr>
            <a:r>
              <a:rPr lang="ru-RU" sz="4000" b="1" smtClean="0">
                <a:solidFill>
                  <a:srgbClr val="66FFFF"/>
                </a:solidFill>
                <a:latin typeface="Corbel" pitchFamily="34" charset="0"/>
              </a:rPr>
              <a:t>В бизнес-игре отличился?</a:t>
            </a:r>
          </a:p>
        </p:txBody>
      </p:sp>
      <p:pic>
        <p:nvPicPr>
          <p:cNvPr id="24580" name="Picture 5" descr="Картинка 6 из 2729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3933825"/>
            <a:ext cx="3708400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5-конечная звезда 6">
            <a:hlinkClick r:id="rId4" action="ppaction://hlinksldjump"/>
          </p:cNvPr>
          <p:cNvSpPr/>
          <p:nvPr/>
        </p:nvSpPr>
        <p:spPr>
          <a:xfrm>
            <a:off x="7072313" y="492918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Правила игры.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79388" y="836613"/>
            <a:ext cx="8686800" cy="5732462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1800" b="1" smtClean="0">
                <a:solidFill>
                  <a:srgbClr val="3333CC"/>
                </a:solidFill>
              </a:rPr>
              <a:t>В игре участвуют 3 команды по 5 человек. Каждая команда представляет правление банка. Игроки каждой команды выбирают себе президента правления банка, т.е. выбирают капитана команды. Президент имеет право принимать окончательное решение по данному заданию игры.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1800" b="1" smtClean="0">
                <a:solidFill>
                  <a:schemeClr val="hlink"/>
                </a:solidFill>
              </a:rPr>
              <a:t>Стартовый капитал каждой команды </a:t>
            </a:r>
            <a:r>
              <a:rPr lang="ru-RU" sz="1800" b="1" smtClean="0">
                <a:solidFill>
                  <a:srgbClr val="FF0000"/>
                </a:solidFill>
              </a:rPr>
              <a:t>500 </a:t>
            </a:r>
            <a:r>
              <a:rPr lang="ru-RU" sz="1800" b="1" smtClean="0">
                <a:solidFill>
                  <a:schemeClr val="hlink"/>
                </a:solidFill>
              </a:rPr>
              <a:t>рублей.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1800" b="1" smtClean="0">
                <a:solidFill>
                  <a:srgbClr val="3333CC"/>
                </a:solidFill>
              </a:rPr>
              <a:t>Командам предлагается поочерёдно выбирать себе задания различной стоимости ( </a:t>
            </a:r>
            <a:r>
              <a:rPr lang="ru-RU" sz="1800" b="1" smtClean="0">
                <a:solidFill>
                  <a:srgbClr val="FF0000"/>
                </a:solidFill>
              </a:rPr>
              <a:t>от 30 до 100 рублей</a:t>
            </a:r>
            <a:r>
              <a:rPr lang="ru-RU" sz="1800" b="1" smtClean="0">
                <a:solidFill>
                  <a:srgbClr val="3333CC"/>
                </a:solidFill>
              </a:rPr>
              <a:t>) 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1800" b="1" smtClean="0">
                <a:solidFill>
                  <a:schemeClr val="hlink"/>
                </a:solidFill>
              </a:rPr>
              <a:t>Если команда даёт </a:t>
            </a:r>
            <a:r>
              <a:rPr lang="ru-RU" sz="1800" b="1" i="1" u="sng" smtClean="0">
                <a:solidFill>
                  <a:schemeClr val="hlink"/>
                </a:solidFill>
              </a:rPr>
              <a:t>правильный ответ</a:t>
            </a:r>
            <a:r>
              <a:rPr lang="ru-RU" sz="1800" b="1" smtClean="0">
                <a:solidFill>
                  <a:schemeClr val="hlink"/>
                </a:solidFill>
              </a:rPr>
              <a:t>, то её капитал </a:t>
            </a:r>
            <a:r>
              <a:rPr lang="ru-RU" sz="1800" b="1" i="1" u="sng" smtClean="0">
                <a:solidFill>
                  <a:schemeClr val="hlink"/>
                </a:solidFill>
              </a:rPr>
              <a:t>увеличивается</a:t>
            </a:r>
            <a:r>
              <a:rPr lang="ru-RU" sz="1800" b="1" smtClean="0">
                <a:solidFill>
                  <a:schemeClr val="hlink"/>
                </a:solidFill>
              </a:rPr>
              <a:t> на стоимость задания. Если </a:t>
            </a:r>
            <a:r>
              <a:rPr lang="ru-RU" sz="1800" b="1" i="1" u="sng" smtClean="0">
                <a:solidFill>
                  <a:schemeClr val="hlink"/>
                </a:solidFill>
              </a:rPr>
              <a:t>ответ неправильный</a:t>
            </a:r>
            <a:r>
              <a:rPr lang="ru-RU" sz="1800" b="1" smtClean="0">
                <a:solidFill>
                  <a:schemeClr val="hlink"/>
                </a:solidFill>
              </a:rPr>
              <a:t>, то: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3333CC"/>
                </a:solidFill>
              </a:rPr>
              <a:t>          </a:t>
            </a:r>
            <a:r>
              <a:rPr lang="ru-RU" sz="1800" b="1" smtClean="0">
                <a:solidFill>
                  <a:schemeClr val="hlink"/>
                </a:solidFill>
              </a:rPr>
              <a:t>Капитал </a:t>
            </a:r>
            <a:r>
              <a:rPr lang="ru-RU" sz="1800" b="1" i="1" u="sng" smtClean="0">
                <a:solidFill>
                  <a:srgbClr val="FF0000"/>
                </a:solidFill>
              </a:rPr>
              <a:t>уменьшается на 100%</a:t>
            </a:r>
            <a:r>
              <a:rPr lang="ru-RU" sz="1800" b="1" smtClean="0">
                <a:solidFill>
                  <a:schemeClr val="hlink"/>
                </a:solidFill>
              </a:rPr>
              <a:t> стоимости задания, если другая команда даёт правильный ответ;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3333CC"/>
                </a:solidFill>
              </a:rPr>
              <a:t>         </a:t>
            </a:r>
            <a:r>
              <a:rPr lang="ru-RU" sz="1800" b="1" smtClean="0">
                <a:solidFill>
                  <a:schemeClr val="hlink"/>
                </a:solidFill>
              </a:rPr>
              <a:t>Капитал </a:t>
            </a:r>
            <a:r>
              <a:rPr lang="ru-RU" sz="1800" b="1" i="1" u="sng" smtClean="0">
                <a:solidFill>
                  <a:srgbClr val="FF0000"/>
                </a:solidFill>
              </a:rPr>
              <a:t>уменьшается на 50%</a:t>
            </a:r>
            <a:r>
              <a:rPr lang="ru-RU" sz="1800" b="1" smtClean="0">
                <a:solidFill>
                  <a:schemeClr val="hlink"/>
                </a:solidFill>
              </a:rPr>
              <a:t> стоимости задания, если другая команда даёт неправильный ответ;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3333CC"/>
                </a:solidFill>
              </a:rPr>
              <a:t>5.       На обдумывание задания даётся от 30 секунд до 2 минут в зависимости от сложности вопроса.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chemeClr val="hlink"/>
                </a:solidFill>
              </a:rPr>
              <a:t>6.       Игра считается оконченной, если одна из команд обанкротится или закончатся все задания, или выйдет время торгов (40 мин).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 startAt="7"/>
            </a:pPr>
            <a:r>
              <a:rPr lang="ru-RU" sz="1800" b="1" smtClean="0">
                <a:solidFill>
                  <a:srgbClr val="3333CC"/>
                </a:solidFill>
              </a:rPr>
              <a:t>Начинает игру та команда, у которой выпало наибольшее число очков на кубике.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 startAt="7"/>
            </a:pPr>
            <a:r>
              <a:rPr lang="ru-RU" sz="1800" b="1" smtClean="0">
                <a:solidFill>
                  <a:schemeClr val="hlink"/>
                </a:solidFill>
              </a:rPr>
              <a:t>Победителем считается та каманда, в чьём банке будет больше денег по окончанию игры.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0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05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3151" name="Group 79"/>
          <p:cNvGraphicFramePr>
            <a:graphicFrameLocks noGrp="1"/>
          </p:cNvGraphicFramePr>
          <p:nvPr>
            <p:ph idx="1"/>
          </p:nvPr>
        </p:nvGraphicFramePr>
        <p:xfrm>
          <a:off x="971550" y="44450"/>
          <a:ext cx="6551613" cy="6767831"/>
        </p:xfrm>
        <a:graphic>
          <a:graphicData uri="http://schemas.openxmlformats.org/drawingml/2006/table">
            <a:tbl>
              <a:tblPr/>
              <a:tblGrid>
                <a:gridCol w="2184400"/>
                <a:gridCol w="2182813"/>
                <a:gridCol w="2184400"/>
              </a:tblGrid>
              <a:tr h="971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№ вопроса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Матем-ка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Физика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hlinkClick r:id="rId2" action="ppaction://hlinksldjump"/>
                        </a:rPr>
                        <a:t>30р.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hlinkClick r:id="rId3" action="ppaction://hlinksldjump"/>
                        </a:rPr>
                        <a:t>30р.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hlinkClick r:id="rId4" action="ppaction://hlinksldjump"/>
                        </a:rPr>
                        <a:t>30р.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hlinkClick r:id="rId5" action="ppaction://hlinksldjump"/>
                        </a:rPr>
                        <a:t>30р.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hlinkClick r:id="rId6" action="ppaction://hlinksldjump"/>
                        </a:rPr>
                        <a:t>30р.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hlinkClick r:id="rId7" action="ppaction://hlinksldjump"/>
                        </a:rPr>
                        <a:t>30р.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hlinkClick r:id="rId8" action="ppaction://hlinksldjump"/>
                        </a:rPr>
                        <a:t>50р.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hlinkClick r:id="rId9" action="ppaction://hlinksldjump"/>
                        </a:rPr>
                        <a:t>50р.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hlinkClick r:id="rId10" action="ppaction://hlinksldjump"/>
                        </a:rPr>
                        <a:t>50р.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hlinkClick r:id="rId11" action="ppaction://hlinksldjump"/>
                        </a:rPr>
                        <a:t>50р.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hlinkClick r:id="rId12" action="ppaction://hlinksldjump"/>
                        </a:rPr>
                        <a:t>50р.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hlinkClick r:id="rId13" action="ppaction://hlinksldjump"/>
                        </a:rPr>
                        <a:t>50р.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Arial" charset="0"/>
                          <a:hlinkClick r:id="rId14" action="ppaction://hlinksldjump"/>
                        </a:rPr>
                        <a:t>100р.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Arial" charset="0"/>
                          <a:hlinkClick r:id="rId15" action="ppaction://hlinksldjump"/>
                        </a:rPr>
                        <a:t>100р.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Arial" charset="0"/>
                          <a:hlinkClick r:id="rId16" action="ppaction://hlinksldjump"/>
                        </a:rPr>
                        <a:t>100р.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Arial" charset="0"/>
                          <a:hlinkClick r:id="rId17" action="ppaction://hlinksldjump"/>
                        </a:rPr>
                        <a:t>100р.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Arial" charset="0"/>
                          <a:hlinkClick r:id="rId18" action="ppaction://hlinksldjump"/>
                        </a:rPr>
                        <a:t>9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Arial" charset="0"/>
                          <a:hlinkClick r:id="rId19" action="ppaction://hlinksldjump"/>
                        </a:rPr>
                        <a:t>100р.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60093"/>
                          </a:solidFill>
                          <a:effectLst/>
                          <a:latin typeface="Arial" charset="0"/>
                          <a:hlinkClick r:id="rId20" action="ppaction://hlinksldjump"/>
                        </a:rPr>
                        <a:t>100р.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6009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b="1" smtClean="0"/>
              <a:t>1М-30р.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b="1" i="1" smtClean="0">
                <a:solidFill>
                  <a:srgbClr val="009900"/>
                </a:solidFill>
              </a:rPr>
              <a:t>(30 сек.)</a:t>
            </a:r>
            <a:r>
              <a:rPr lang="ru-RU" sz="4400" smtClean="0"/>
              <a:t> </a:t>
            </a:r>
            <a:r>
              <a:rPr lang="ru-RU" sz="4400" b="1" smtClean="0">
                <a:solidFill>
                  <a:srgbClr val="990033"/>
                </a:solidFill>
              </a:rPr>
              <a:t>Петух, стоя на одной ноге, весит 5 кг. Сколько он будет весить,  если встанет на две ноги? </a:t>
            </a:r>
          </a:p>
        </p:txBody>
      </p:sp>
      <p:pic>
        <p:nvPicPr>
          <p:cNvPr id="6148" name="Picture 7" descr="petux05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3716338"/>
            <a:ext cx="3492500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5-конечная звезда 7">
            <a:hlinkClick r:id="rId4" action="ppaction://hlinksldjump"/>
          </p:cNvPr>
          <p:cNvSpPr/>
          <p:nvPr/>
        </p:nvSpPr>
        <p:spPr>
          <a:xfrm>
            <a:off x="2143125" y="5929313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57313" y="4714875"/>
            <a:ext cx="1214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u="sng">
                <a:solidFill>
                  <a:srgbClr val="C00000"/>
                </a:solidFill>
              </a:rPr>
              <a:t>5 КГ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b="1" smtClean="0"/>
              <a:t>2М-30р.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0" y="1214438"/>
            <a:ext cx="7416800" cy="44291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</a:t>
            </a:r>
            <a:r>
              <a:rPr lang="ru-RU" sz="3600" b="1" i="1" smtClean="0">
                <a:solidFill>
                  <a:srgbClr val="009900"/>
                </a:solidFill>
              </a:rPr>
              <a:t>(1 мин.)</a:t>
            </a:r>
            <a:r>
              <a:rPr lang="ru-RU" sz="2800" smtClean="0"/>
              <a:t>  </a:t>
            </a:r>
            <a:r>
              <a:rPr lang="ru-RU" sz="4000" b="1" smtClean="0">
                <a:solidFill>
                  <a:srgbClr val="990033"/>
                </a:solidFill>
              </a:rPr>
              <a:t>Три разных числа сначала сложили, а затем их же перемножили. Сумма и произведение оказались равными.  Какие это числа?</a:t>
            </a:r>
            <a:r>
              <a:rPr lang="ru-RU" sz="4000" smtClean="0">
                <a:solidFill>
                  <a:srgbClr val="990033"/>
                </a:solidFill>
              </a:rPr>
              <a:t> </a:t>
            </a:r>
          </a:p>
        </p:txBody>
      </p:sp>
      <p:pic>
        <p:nvPicPr>
          <p:cNvPr id="7172" name="Picture 5" descr="img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5100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-конечная звезда 5">
            <a:hlinkClick r:id="rId4" action="ppaction://hlinksldjump"/>
          </p:cNvPr>
          <p:cNvSpPr/>
          <p:nvPr/>
        </p:nvSpPr>
        <p:spPr>
          <a:xfrm>
            <a:off x="7715250" y="578643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357438" y="5429250"/>
            <a:ext cx="171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1,2,3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b="1" smtClean="0"/>
              <a:t>3М-30р.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  <a:r>
              <a:rPr lang="ru-RU" sz="4000" b="1" i="1" smtClean="0">
                <a:solidFill>
                  <a:srgbClr val="009900"/>
                </a:solidFill>
              </a:rPr>
              <a:t>(1 мин.)</a:t>
            </a:r>
            <a:r>
              <a:rPr lang="ru-RU" smtClean="0"/>
              <a:t> </a:t>
            </a:r>
            <a:r>
              <a:rPr lang="ru-RU" sz="4400" b="1" smtClean="0">
                <a:solidFill>
                  <a:srgbClr val="990033"/>
                </a:solidFill>
              </a:rPr>
              <a:t>Найдите число, одна треть которого равна 12.</a:t>
            </a:r>
          </a:p>
          <a:p>
            <a:pPr eaLnBrk="1" hangingPunct="1">
              <a:buFontTx/>
              <a:buNone/>
            </a:pPr>
            <a:r>
              <a:rPr lang="ru-RU" smtClean="0"/>
              <a:t>                                     </a:t>
            </a:r>
          </a:p>
        </p:txBody>
      </p:sp>
      <p:pic>
        <p:nvPicPr>
          <p:cNvPr id="8196" name="Picture 5" descr="numbers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3141663"/>
            <a:ext cx="5305425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5-конечная звезда 7">
            <a:hlinkClick r:id="rId4" action="ppaction://hlinksldjump"/>
          </p:cNvPr>
          <p:cNvSpPr/>
          <p:nvPr/>
        </p:nvSpPr>
        <p:spPr>
          <a:xfrm>
            <a:off x="7858125" y="57150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43000" y="5786438"/>
            <a:ext cx="1357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rgbClr val="C00000"/>
                </a:solidFill>
              </a:rPr>
              <a:t>36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b="1" smtClean="0"/>
              <a:t>4М-50р.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  <a:r>
              <a:rPr lang="ru-RU" sz="4000" b="1" i="1" smtClean="0">
                <a:solidFill>
                  <a:srgbClr val="009900"/>
                </a:solidFill>
              </a:rPr>
              <a:t>(1 мин.)</a:t>
            </a:r>
            <a:r>
              <a:rPr lang="ru-RU" smtClean="0"/>
              <a:t>  </a:t>
            </a:r>
            <a:r>
              <a:rPr lang="ru-RU" sz="4400" b="1" smtClean="0">
                <a:solidFill>
                  <a:srgbClr val="990033"/>
                </a:solidFill>
              </a:rPr>
              <a:t>Какое число делиться без остатка на любое целое число,          отличное от нуля</a:t>
            </a:r>
            <a:r>
              <a:rPr lang="ru-RU" smtClean="0"/>
              <a:t> </a:t>
            </a:r>
          </a:p>
        </p:txBody>
      </p:sp>
      <p:pic>
        <p:nvPicPr>
          <p:cNvPr id="9220" name="Picture 5" descr="Nymerolo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3716338"/>
            <a:ext cx="5662612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5-конечная звезда 6">
            <a:hlinkClick r:id="rId4" action="ppaction://hlinksldjump"/>
          </p:cNvPr>
          <p:cNvSpPr/>
          <p:nvPr/>
        </p:nvSpPr>
        <p:spPr>
          <a:xfrm>
            <a:off x="1785938" y="5572125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14438" y="4929188"/>
            <a:ext cx="714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52513"/>
          </a:xfrm>
        </p:spPr>
        <p:txBody>
          <a:bodyPr/>
          <a:lstStyle/>
          <a:p>
            <a:pPr algn="r" eaLnBrk="1" hangingPunct="1"/>
            <a:r>
              <a:rPr lang="ru-RU" b="1" smtClean="0"/>
              <a:t>5М-50р</a:t>
            </a:r>
            <a:r>
              <a:rPr lang="ru-RU" smtClean="0"/>
              <a:t>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  <a:r>
              <a:rPr lang="ru-RU" sz="4000" b="1" i="1" smtClean="0">
                <a:solidFill>
                  <a:srgbClr val="009900"/>
                </a:solidFill>
              </a:rPr>
              <a:t>(1,5 мин.)</a:t>
            </a:r>
            <a:r>
              <a:rPr lang="ru-RU" smtClean="0"/>
              <a:t> </a:t>
            </a:r>
            <a:r>
              <a:rPr lang="ru-RU" sz="4400" b="1" smtClean="0">
                <a:solidFill>
                  <a:srgbClr val="990033"/>
                </a:solidFill>
              </a:rPr>
              <a:t>Используя все 10 цифр (каждую из которых можно применять только один раз), запишите самое маленькое число. </a:t>
            </a:r>
          </a:p>
        </p:txBody>
      </p:sp>
      <p:pic>
        <p:nvPicPr>
          <p:cNvPr id="10244" name="Picture 5" descr="0_532dc_a1f9116c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4121150"/>
            <a:ext cx="4824413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5-конечная звезда 4">
            <a:hlinkClick r:id="rId4" action="ppaction://hlinksldjump"/>
          </p:cNvPr>
          <p:cNvSpPr/>
          <p:nvPr/>
        </p:nvSpPr>
        <p:spPr>
          <a:xfrm>
            <a:off x="2357438" y="5857875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71500" y="4786313"/>
            <a:ext cx="3143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</a:rPr>
              <a:t>1023456789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880</Words>
  <Application>Microsoft Office PowerPoint</Application>
  <PresentationFormat>Экран (4:3)</PresentationFormat>
  <Paragraphs>133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Algerian</vt:lpstr>
      <vt:lpstr>Times New Roman</vt:lpstr>
      <vt:lpstr>Brush Script MT</vt:lpstr>
      <vt:lpstr>Corbel</vt:lpstr>
      <vt:lpstr>Оформление по умолчанию</vt:lpstr>
      <vt:lpstr>МОУ ООШ №3 г. Камешково</vt:lpstr>
      <vt:lpstr>Слайд 2</vt:lpstr>
      <vt:lpstr>Правила игры.</vt:lpstr>
      <vt:lpstr>Слайд 4</vt:lpstr>
      <vt:lpstr>1М-30р.</vt:lpstr>
      <vt:lpstr>2М-30р.</vt:lpstr>
      <vt:lpstr>3М-30р.</vt:lpstr>
      <vt:lpstr>4М-50р.</vt:lpstr>
      <vt:lpstr>5М-50р.</vt:lpstr>
      <vt:lpstr>6М-50р.</vt:lpstr>
      <vt:lpstr>7М-100р.</vt:lpstr>
      <vt:lpstr>8М-100р.</vt:lpstr>
      <vt:lpstr>9М-100р.</vt:lpstr>
      <vt:lpstr>1Ф-30р.</vt:lpstr>
      <vt:lpstr>2Ф-30р.</vt:lpstr>
      <vt:lpstr>3Ф-30р.</vt:lpstr>
      <vt:lpstr>4Ф-50р.</vt:lpstr>
      <vt:lpstr>5Ф-50р.</vt:lpstr>
      <vt:lpstr>Слайд 19</vt:lpstr>
      <vt:lpstr>7Ф-100р.</vt:lpstr>
      <vt:lpstr>(2 мин) 8Ф-100р.</vt:lpstr>
      <vt:lpstr>9Ф-100р.</vt:lpstr>
      <vt:lpstr>Подведение итогов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Мама-Люба</dc:creator>
  <cp:lastModifiedBy>!</cp:lastModifiedBy>
  <cp:revision>20</cp:revision>
  <dcterms:created xsi:type="dcterms:W3CDTF">2011-11-17T08:22:33Z</dcterms:created>
  <dcterms:modified xsi:type="dcterms:W3CDTF">2012-06-07T20:25:23Z</dcterms:modified>
</cp:coreProperties>
</file>