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78" r:id="rId2"/>
    <p:sldId id="267" r:id="rId3"/>
    <p:sldId id="275" r:id="rId4"/>
    <p:sldId id="27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71" r:id="rId33"/>
    <p:sldId id="272" r:id="rId34"/>
    <p:sldId id="273" r:id="rId35"/>
    <p:sldId id="274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88661-C797-412B-B2C7-C91DBCAF9373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CAB99-0A87-4A7E-A5E6-D17700660F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AE54FE-660B-430E-BC2C-8BAC2D2DB566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CAB99-0A87-4A7E-A5E6-D17700660F61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7538-8309-47A8-9EF8-DE156F5539AD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7011-8EAA-451E-A8CC-5814B68C0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7538-8309-47A8-9EF8-DE156F5539AD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7011-8EAA-451E-A8CC-5814B68C0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7538-8309-47A8-9EF8-DE156F5539AD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7011-8EAA-451E-A8CC-5814B68C0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7538-8309-47A8-9EF8-DE156F5539AD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7011-8EAA-451E-A8CC-5814B68C0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7538-8309-47A8-9EF8-DE156F5539AD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7011-8EAA-451E-A8CC-5814B68C0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7538-8309-47A8-9EF8-DE156F5539AD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7011-8EAA-451E-A8CC-5814B68C0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7538-8309-47A8-9EF8-DE156F5539AD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7011-8EAA-451E-A8CC-5814B68C0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7538-8309-47A8-9EF8-DE156F5539AD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7011-8EAA-451E-A8CC-5814B68C0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7538-8309-47A8-9EF8-DE156F5539AD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7011-8EAA-451E-A8CC-5814B68C0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7538-8309-47A8-9EF8-DE156F5539AD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7011-8EAA-451E-A8CC-5814B68C0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7538-8309-47A8-9EF8-DE156F5539AD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E7011-8EAA-451E-A8CC-5814B68C0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57538-8309-47A8-9EF8-DE156F5539AD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E7011-8EAA-451E-A8CC-5814B68C0B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eredka.pskovedu.ru/fotofile/2008/01-04-2008/original/IMG_5305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mpr.stavkray.ru/news/img/news/2009/Lebed4_01_04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images.yandex.ru/yandsearch?p=1&amp;text=%D0%B3%D1%83%D1%81%D1%8C&amp;img_url=en.academic.ru/pictures/enwiki/71/Greylag_Goose_-_St_James's_Park,_London_-_Nov_2006.jpg&amp;rpt=simage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images.yandex.ru/yandsearch?p=3&amp;text=%D0%B4%D1%8F%D1%82%D0%B5%D0%BB&amp;img_url=www.stihi.ru/pics/2011/08/31/4420.jpg&amp;rpt=simage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images.yandex.ru/yandsearch?p=1&amp;text=%D0%BA%D1%83%D1%80%D0%BE%D0%BF%D0%B0%D1%82%D0%BA%D0%B0&amp;img_url=s47.radikal.ru/i117/1108/73/1a46ce71033b.jpg&amp;rpt=simage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images.yandex.ru/yandsearch?p=1&amp;text=%D0%B6%D0%B0%D0%B2%D0%BE%D1%80%D0%BE%D0%BD%D0%BE%D0%BA&amp;img_url=dic.academic.ru/pictures/wiki/files/65/Alauda_arvensis.jpg&amp;rpt=simage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images.yandex.ru/yandsearch?p=1&amp;text=%D0%B2%D0%BE%D1%80%D0%BE%D0%BD&amp;img_url=www.myjulia.ru/data/cache/2011/07/03/809630_8703-550x500.jpg&amp;rpt=simage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images.yandex.ru/yandsearch?p=3&amp;text=%D0%BF%D0%B8%D0%BD%D0%B3%D0%B2%D0%B8%D0%BD&amp;img_url=www.mobyware.ru/data/programs/images/33d2d47d-a22d-4855-96e1-9871d63f07ca_programView_116198.png&amp;rpt=simag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in.ru/Animalia/Coleoptera/images/redbru00.jpg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golosalesa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images.yandex.ru/yandsearch?p=0&amp;text=%D0%BA%D0%BE%D0%BB%D0%B8%D0%B1%D1%80%D0%B8&amp;img_url=a3.mzstatic.com/us/r1000/023/Purple/43/4b/b2/mzl.mwazqaam.320x480-75.jpg&amp;rpt=simage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images.yandex.ru/yandsearch?p=1&amp;text=%D1%86%D0%B0%D0%BF%D0%BB%D1%8F&amp;img_url=www.proshkolu.ru/content/media/pic/std/2000000/1714000/1713182-8ffc5a017b810a0d.jpg&amp;rpt=simage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images.yandex.ru/yandsearch?p=1&amp;text=%D0%BA%D1%83%D0%BA%D1%83%D1%88%D0%BA%D0%B0&amp;img_url=img-fotki.yandex.ru/get/5407/stepanov-el.113/0_5a955_89f1d763_XL&amp;rpt=simage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images.yandex.ru/yandsearch?p=8&amp;text=%D0%BB%D0%B0%D1%81%D1%82%D0%BE%D1%87%D0%BA%D0%B0&amp;img_url=content.foto.mail.ru/mail/grif-2041/_blogs/i-3717.jpg&amp;rpt=simage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images.yandex.ru/yandsearch?p=5&amp;text=%D0%B3%D1%80%D0%B0%D1%87&amp;img_url=cousin.pascal1.free.fr/chasse/images/corbeau_freux1.jpg&amp;rpt=simage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images.yandex.ru/yandsearch?p=1&amp;text=%D0%B2%D0%BE%D1%80%D0%BE%D0%BD%D0%B0&amp;img_url=public.superjob.ru/images/groups_topics_attaches.ru/40/28836.jpg&amp;rpt=simage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images.yandex.ru/yandsearch?p=0&amp;text=%D1%81%D0%BE%D0%B2%D0%B0&amp;img_url=media-2.web.britannica.com/eb-media/97/117197-004-785AD006.jpg&amp;rpt=simage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images.yandex.ru/yandsearch?p=0&amp;text=%D1%81%D0%BE%D1%80%D0%BE%D0%BA%D0%B0&amp;img_url=www.yuga.ru/media/soroka.jpg&amp;rpt=simage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images.yandex.ru/yandsearch?p=0&amp;text=%D0%BA%D0%BB%D0%B5%D1%81%D1%82&amp;img_url=www.darwin.museum.ru/expos/floor2/img/cross_b.jpg&amp;rpt=simage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images.yandex.ru/yandsearch?p=2&amp;text=%D0%B0%D0%B8%D1%81%D1%82&amp;img_url=forum.exler.ru/arc/uploads/52/post-1189577568.jpg&amp;rpt=simage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://images.yandex.ru/yandsearch?p=0&amp;text=%D0%B7%D1%8F%D0%B1%D0%BB%D0%B8%D0%BA&amp;img_url=a2.mzstatic.com/us/r1000/050/Purple/9f/85/ae/mzl.ieyeegei.320x480-75.jpg&amp;rpt=simage" TargetMode="Externa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2&amp;text=%D0%B3%D0%BE%D0%BB%D1%83%D0%B1%D1%8C&amp;img_url=www.ozanimals.com/image/albums/australia/Bird/Columba-livia-2.jpg&amp;rpt=simag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://yandex.ru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olensk2.ru/images/img_16971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57 из 1645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biodat.ru/db/rb/pic/2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071546"/>
            <a:ext cx="4286262" cy="3429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303213"/>
            <a:ext cx="9144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/>
              <a:t>РОЗОВЫЙ ПЕЛИКАН </a:t>
            </a:r>
            <a:br>
              <a:rPr lang="ru-RU" sz="2400" b="1"/>
            </a:br>
            <a:r>
              <a:rPr lang="ru-RU" sz="2400" b="1" i="1"/>
              <a:t>Pelecanus onocrotalus </a:t>
            </a:r>
            <a:endParaRPr lang="ru-RU" sz="2400"/>
          </a:p>
          <a:p>
            <a:pPr algn="ctr" eaLnBrk="0" hangingPunct="0"/>
            <a:endParaRPr lang="ru-RU"/>
          </a:p>
        </p:txBody>
      </p:sp>
      <p:sp>
        <p:nvSpPr>
          <p:cNvPr id="26628" name="Прямоугольник 3"/>
          <p:cNvSpPr>
            <a:spLocks noChangeArrowheads="1"/>
          </p:cNvSpPr>
          <p:nvPr/>
        </p:nvSpPr>
        <p:spPr bwMode="auto">
          <a:xfrm>
            <a:off x="2286000" y="5929313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Категория: </a:t>
            </a:r>
            <a:r>
              <a:rPr lang="ru-RU"/>
              <a:t>1 - вид, находящийся под угрозой исчезновения</a:t>
            </a:r>
            <a:br>
              <a:rPr lang="ru-RU"/>
            </a:br>
            <a:endParaRPr lang="ru-RU"/>
          </a:p>
        </p:txBody>
      </p:sp>
      <p:pic>
        <p:nvPicPr>
          <p:cNvPr id="13314" name="Picture 2" descr="http://im4-tub-ru.yandex.net/i?id=615939132-08-7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81710" y="3071810"/>
            <a:ext cx="3533618" cy="263843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ртинка 70 из 1653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4286256"/>
            <a:ext cx="3976337" cy="2357454"/>
          </a:xfrm>
          <a:prstGeom prst="rect">
            <a:avLst/>
          </a:prstGeom>
          <a:noFill/>
        </p:spPr>
      </p:pic>
      <p:pic>
        <p:nvPicPr>
          <p:cNvPr id="27650" name="Picture 2" descr="http://www.biodat.ru/db/rb/pic/26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71604" y="1357298"/>
            <a:ext cx="4000488" cy="320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257175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/>
              <a:t>МАЛЫЙ ЛЕБЕДЬ </a:t>
            </a:r>
            <a:br>
              <a:rPr lang="ru-RU" sz="2400" b="1"/>
            </a:br>
            <a:r>
              <a:rPr lang="ru-RU" sz="2400" b="1" i="1"/>
              <a:t>Cygnus bewicki</a:t>
            </a:r>
            <a:endParaRPr lang="ru-RU" sz="2400"/>
          </a:p>
          <a:p>
            <a:pPr algn="ctr" eaLnBrk="0" hangingPunct="0"/>
            <a:endParaRPr lang="ru-RU" sz="2400"/>
          </a:p>
        </p:txBody>
      </p:sp>
      <p:sp>
        <p:nvSpPr>
          <p:cNvPr id="27652" name="Прямоугольник 3"/>
          <p:cNvSpPr>
            <a:spLocks noChangeArrowheads="1"/>
          </p:cNvSpPr>
          <p:nvPr/>
        </p:nvSpPr>
        <p:spPr bwMode="auto">
          <a:xfrm>
            <a:off x="4357686" y="5786438"/>
            <a:ext cx="45005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/>
              <a:t>Категория: </a:t>
            </a:r>
            <a:r>
              <a:rPr lang="ru-RU" dirty="0"/>
              <a:t>5 - восстанавливающийся вид</a:t>
            </a:r>
          </a:p>
        </p:txBody>
      </p:sp>
      <p:pic>
        <p:nvPicPr>
          <p:cNvPr id="8193" name="Picture 1" descr="C:\Documents and Settings\Admin\Мои документы\Мои рисунки\телефон\телефон 37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91130" y="1928802"/>
            <a:ext cx="3786722" cy="284004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biodat.ru/db/rb/pic/3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928670"/>
            <a:ext cx="4375887" cy="3500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149225"/>
            <a:ext cx="91440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/>
              <a:t>ЕВРОПЕЙСКИЙ СРЕДНИЙ ДЯТЕЛ </a:t>
            </a:r>
            <a:br>
              <a:rPr lang="ru-RU" sz="2400" b="1"/>
            </a:br>
            <a:r>
              <a:rPr lang="ru-RU" sz="2400" b="1" i="1"/>
              <a:t>Dendrocopos medius (подвид medius )</a:t>
            </a:r>
            <a:endParaRPr lang="ru-RU" sz="2400"/>
          </a:p>
          <a:p>
            <a:pPr algn="ctr" eaLnBrk="0" hangingPunct="0"/>
            <a:endParaRPr lang="ru-RU" sz="2400"/>
          </a:p>
        </p:txBody>
      </p:sp>
      <p:sp>
        <p:nvSpPr>
          <p:cNvPr id="28676" name="Прямоугольник 3"/>
          <p:cNvSpPr>
            <a:spLocks noChangeArrowheads="1"/>
          </p:cNvSpPr>
          <p:nvPr/>
        </p:nvSpPr>
        <p:spPr bwMode="auto">
          <a:xfrm>
            <a:off x="2286000" y="5357813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Категория: </a:t>
            </a:r>
            <a:r>
              <a:rPr lang="ru-RU"/>
              <a:t>2 - сокращающийся в численности подвид</a:t>
            </a:r>
            <a:br>
              <a:rPr lang="ru-RU"/>
            </a:br>
            <a:endParaRPr lang="ru-RU"/>
          </a:p>
        </p:txBody>
      </p:sp>
      <p:pic>
        <p:nvPicPr>
          <p:cNvPr id="11266" name="Picture 2" descr="http://im4-tub-ru.yandex.net/i?id=275057082-03-7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00760" y="2786058"/>
            <a:ext cx="2762262" cy="376672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428596" y="357166"/>
            <a:ext cx="82868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</a:rPr>
              <a:t>   </a:t>
            </a: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</a:rPr>
              <a:t>Экологическое лото</a:t>
            </a:r>
            <a:endParaRPr lang="ru-RU" sz="40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285720" y="1357298"/>
            <a:ext cx="435771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</a:rPr>
              <a:t>Серый, маленький, </a:t>
            </a:r>
          </a:p>
          <a:p>
            <a:r>
              <a:rPr lang="ru-RU" sz="2800" b="1" dirty="0">
                <a:latin typeface="Times New Roman" pitchFamily="18" charset="0"/>
              </a:rPr>
              <a:t>                    смешной</a:t>
            </a:r>
          </a:p>
          <a:p>
            <a:r>
              <a:rPr lang="ru-RU" sz="2800" b="1" dirty="0">
                <a:latin typeface="Times New Roman" pitchFamily="18" charset="0"/>
              </a:rPr>
              <a:t>Скачет рядышком </a:t>
            </a:r>
          </a:p>
          <a:p>
            <a:r>
              <a:rPr lang="ru-RU" sz="2800" b="1" dirty="0">
                <a:latin typeface="Times New Roman" pitchFamily="18" charset="0"/>
              </a:rPr>
              <a:t>                        со мной.</a:t>
            </a:r>
          </a:p>
          <a:p>
            <a:r>
              <a:rPr lang="ru-RU" sz="2800" b="1" dirty="0">
                <a:latin typeface="Times New Roman" pitchFamily="18" charset="0"/>
              </a:rPr>
              <a:t>Я ему насыплю крошки,</a:t>
            </a:r>
          </a:p>
          <a:p>
            <a:r>
              <a:rPr lang="ru-RU" sz="2800" b="1" dirty="0">
                <a:latin typeface="Times New Roman" pitchFamily="18" charset="0"/>
              </a:rPr>
              <a:t>Отгоню подальше</a:t>
            </a:r>
          </a:p>
          <a:p>
            <a:r>
              <a:rPr lang="ru-RU" sz="2800" b="1" dirty="0">
                <a:latin typeface="Times New Roman" pitchFamily="18" charset="0"/>
              </a:rPr>
              <a:t>                          кошку.</a:t>
            </a:r>
          </a:p>
          <a:p>
            <a:r>
              <a:rPr lang="ru-RU" sz="2800" b="1" dirty="0">
                <a:latin typeface="Times New Roman" pitchFamily="18" charset="0"/>
              </a:rPr>
              <a:t>Ты чирикай веселей,</a:t>
            </a:r>
          </a:p>
          <a:p>
            <a:r>
              <a:rPr lang="ru-RU" sz="2800" b="1" dirty="0">
                <a:latin typeface="Times New Roman" pitchFamily="18" charset="0"/>
              </a:rPr>
              <a:t>Мой хороший …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627313" y="6092825"/>
            <a:ext cx="16541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</a:rPr>
              <a:t>воробей</a:t>
            </a:r>
          </a:p>
        </p:txBody>
      </p:sp>
      <p:pic>
        <p:nvPicPr>
          <p:cNvPr id="11270" name="Picture 2" descr="Воробей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500174"/>
            <a:ext cx="4148137" cy="421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5" y="2285992"/>
            <a:ext cx="35004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FF"/>
                </a:solidFill>
              </a:rPr>
              <a:t>В пруду купался, </a:t>
            </a:r>
          </a:p>
          <a:p>
            <a:pPr algn="ctr"/>
            <a:endParaRPr lang="ru-RU" sz="3600" dirty="0" smtClean="0">
              <a:solidFill>
                <a:srgbClr val="0000FF"/>
              </a:solidFill>
            </a:endParaRPr>
          </a:p>
          <a:p>
            <a:pPr algn="ctr"/>
            <a:r>
              <a:rPr lang="ru-RU" sz="3600" dirty="0" smtClean="0">
                <a:solidFill>
                  <a:srgbClr val="0000FF"/>
                </a:solidFill>
              </a:rPr>
              <a:t>а сух остался. 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72066" y="5357826"/>
            <a:ext cx="3429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Гусь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6-tub-ru.yandex.net/i?id=90211386-58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1142984"/>
            <a:ext cx="321471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000240"/>
            <a:ext cx="41434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FF"/>
                </a:solidFill>
              </a:rPr>
              <a:t>Кто в беретке ярко-красной, в черной курточке атласной? На меня он не глядит, все стучит, стучит.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86380" y="5429264"/>
            <a:ext cx="300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Дятел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3-tub-ru.yandex.net/i?id=346634541-38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1357298"/>
            <a:ext cx="2500330" cy="3538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000241"/>
            <a:ext cx="36433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FF"/>
                </a:solidFill>
              </a:rPr>
              <a:t>Какая птица весной резко меняет цвет своего оперения? 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57950" y="5286388"/>
            <a:ext cx="20202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Куропатка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6-tub-ru.yandex.net/i?id=74646742-21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1214422"/>
            <a:ext cx="3071834" cy="3338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00034" y="1230798"/>
            <a:ext cx="378621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Хочет – прямо полетит,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Хочет – в воздухе висит,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Камнем падает с высот,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</a:rPr>
              <a:t>И в полях поет, поет.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00760" y="5572140"/>
            <a:ext cx="22418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Жаворонок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5-tub-ru.yandex.net/i?id=28594348-39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1285860"/>
            <a:ext cx="3432189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857364"/>
            <a:ext cx="30378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FF"/>
                </a:solidFill>
              </a:rPr>
              <a:t>Вещая птица древних славян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00826" y="5500702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Ворон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5-tub-ru.yandex.net/i?id=461740455-63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1428736"/>
            <a:ext cx="321471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285992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FF"/>
                </a:solidFill>
              </a:rPr>
              <a:t>Плавающая, но нелетающая птица Антарктиды. 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43636" y="5286388"/>
            <a:ext cx="16995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Пингвин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8-tub-ru.yandex.net/i?id=416356748-33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1142984"/>
            <a:ext cx="350046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643563" y="-1862582"/>
            <a:ext cx="3286125" cy="7940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endParaRPr lang="en-US" sz="1400" dirty="0">
              <a:cs typeface="Times New Roman" pitchFamily="18" charset="0"/>
            </a:endParaRPr>
          </a:p>
          <a:p>
            <a:pPr algn="ctr"/>
            <a:endParaRPr lang="en-US" sz="1400" dirty="0">
              <a:cs typeface="Times New Roman" pitchFamily="18" charset="0"/>
            </a:endParaRPr>
          </a:p>
          <a:p>
            <a:pPr algn="ctr"/>
            <a:endParaRPr lang="en-US" sz="1400" dirty="0">
              <a:cs typeface="Times New Roman" pitchFamily="18" charset="0"/>
            </a:endParaRPr>
          </a:p>
          <a:p>
            <a:pPr algn="ctr"/>
            <a:endParaRPr lang="en-US" sz="1400" dirty="0">
              <a:cs typeface="Times New Roman" pitchFamily="18" charset="0"/>
            </a:endParaRPr>
          </a:p>
          <a:p>
            <a:pPr algn="ctr"/>
            <a:endParaRPr lang="en-US" sz="1400" dirty="0">
              <a:cs typeface="Times New Roman" pitchFamily="18" charset="0"/>
            </a:endParaRPr>
          </a:p>
          <a:p>
            <a:pPr algn="ctr"/>
            <a:endParaRPr lang="en-US" sz="1400" dirty="0">
              <a:cs typeface="Times New Roman" pitchFamily="18" charset="0"/>
            </a:endParaRPr>
          </a:p>
          <a:p>
            <a:pPr algn="ctr"/>
            <a:endParaRPr lang="en-US" sz="1400" dirty="0">
              <a:cs typeface="Times New Roman" pitchFamily="18" charset="0"/>
            </a:endParaRPr>
          </a:p>
          <a:p>
            <a:pPr algn="ctr"/>
            <a:endParaRPr lang="en-US" sz="1400" dirty="0">
              <a:cs typeface="Times New Roman" pitchFamily="18" charset="0"/>
            </a:endParaRPr>
          </a:p>
          <a:p>
            <a:pPr algn="ctr"/>
            <a:endParaRPr lang="en-US" sz="1400" dirty="0">
              <a:cs typeface="Times New Roman" pitchFamily="18" charset="0"/>
            </a:endParaRPr>
          </a:p>
          <a:p>
            <a:pPr algn="ctr"/>
            <a:endParaRPr lang="en-US" sz="1400" dirty="0">
              <a:cs typeface="Times New Roman" pitchFamily="18" charset="0"/>
            </a:endParaRPr>
          </a:p>
          <a:p>
            <a:pPr algn="ctr"/>
            <a:endParaRPr lang="en-US" sz="1400" dirty="0">
              <a:cs typeface="Times New Roman" pitchFamily="18" charset="0"/>
            </a:endParaRPr>
          </a:p>
          <a:p>
            <a:pPr algn="ctr"/>
            <a:endParaRPr lang="en-US" sz="1400" dirty="0">
              <a:cs typeface="Times New Roman" pitchFamily="18" charset="0"/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Ты, человек, любя природу,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eaLnBrk="0" hangingPunct="0"/>
            <a: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Хоть иногда ее жалей.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eaLnBrk="0" hangingPunct="0"/>
            <a: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В увеселительных походах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eaLnBrk="0" hangingPunct="0"/>
            <a: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Не растопчи ее полей.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eaLnBrk="0" hangingPunct="0"/>
            <a: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В вокзальной сутолоке века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eaLnBrk="0" hangingPunct="0"/>
            <a: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Ты оценить ее спеши: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eaLnBrk="0" hangingPunct="0"/>
            <a: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Она – твой давний  добрый лекарь,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eaLnBrk="0" hangingPunct="0"/>
            <a: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Она – союзница души.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eaLnBrk="0" hangingPunct="0"/>
            <a: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Не жги ее </a:t>
            </a:r>
            <a:r>
              <a:rPr lang="ru-RU" b="1" dirty="0" err="1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напрополую</a:t>
            </a:r>
            <a: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,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eaLnBrk="0" hangingPunct="0"/>
            <a: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И не исчерпывай до дна,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eaLnBrk="0" hangingPunct="0"/>
            <a: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И помни истину простую: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eaLnBrk="0" hangingPunct="0"/>
            <a:r>
              <a:rPr lang="ru-RU" b="1" dirty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Нас много, а она – одна.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9459" name="Picture 3" descr="Картинка 13 из 1971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4886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golosales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1285852" y="6357934"/>
            <a:ext cx="285776" cy="285776"/>
          </a:xfrm>
          <a:prstGeom prst="rect">
            <a:avLst/>
          </a:prstGeom>
        </p:spPr>
      </p:pic>
      <p:pic>
        <p:nvPicPr>
          <p:cNvPr id="6" name="golosales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1285852" y="6357958"/>
            <a:ext cx="285776" cy="285776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numSld="999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214554"/>
            <a:ext cx="331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00FF"/>
                </a:solidFill>
              </a:rPr>
              <a:t>Самая маленькая птица в мире.</a:t>
            </a:r>
            <a:endParaRPr lang="ru-RU" sz="40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57950" y="5143512"/>
            <a:ext cx="17363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Колибри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2-tub-ru.yandex.net/i?id=151766122-51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1571612"/>
            <a:ext cx="340012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785926"/>
            <a:ext cx="39933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FF"/>
                </a:solidFill>
              </a:rPr>
              <a:t>Болотная птица из отряда голенастых. 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57950" y="5357826"/>
            <a:ext cx="12971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Цапля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0-tub-ru.yandex.net/i?id=323999523-22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928670"/>
            <a:ext cx="3716359" cy="362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571612"/>
            <a:ext cx="42862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</a:rPr>
              <a:t>Птенец еще не родился, а уже отдан на воспитание, - у кого это? 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86512" y="5429264"/>
            <a:ext cx="17091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Кукушка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0-tub-ru.yandex.net/i?id=70293819-01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1142985"/>
            <a:ext cx="3567451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714488"/>
            <a:ext cx="42148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</a:rPr>
              <a:t>Какие птицы прилетают позже всех и улетают раньше всех? 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57950" y="5357826"/>
            <a:ext cx="18275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Ласточки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6-tub-ru.yandex.net/i?id=390053918-28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1500174"/>
            <a:ext cx="3286148" cy="342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071546"/>
            <a:ext cx="51435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>
              <a:solidFill>
                <a:srgbClr val="0000FF"/>
              </a:solidFill>
            </a:endParaRPr>
          </a:p>
          <a:p>
            <a:endParaRPr lang="ru-RU" sz="3600" dirty="0" smtClean="0">
              <a:solidFill>
                <a:srgbClr val="0000FF"/>
              </a:solidFill>
            </a:endParaRPr>
          </a:p>
          <a:p>
            <a:endParaRPr lang="ru-RU" sz="3600" dirty="0" smtClean="0">
              <a:solidFill>
                <a:srgbClr val="0000FF"/>
              </a:solidFill>
            </a:endParaRPr>
          </a:p>
          <a:p>
            <a:r>
              <a:rPr lang="ru-RU" sz="3600" dirty="0" smtClean="0">
                <a:solidFill>
                  <a:srgbClr val="0000FF"/>
                </a:solidFill>
              </a:rPr>
              <a:t>С прилета каких птиц считают начало весны? 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86578" y="5286388"/>
            <a:ext cx="1191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Грачи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8-tub-ru.yandex.net/i?id=306059842-00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8" y="1500174"/>
            <a:ext cx="2932123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857363"/>
            <a:ext cx="38576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00FF"/>
                </a:solidFill>
              </a:rPr>
              <a:t>Какая птица своей песней раньше других извещает о приходе весны? 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72198" y="4643446"/>
            <a:ext cx="15039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Ворона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7-tub-ru.yandex.net/i?id=81115746-33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1000108"/>
            <a:ext cx="271780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000241"/>
            <a:ext cx="44291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FF"/>
                </a:solidFill>
              </a:rPr>
              <a:t>Каких  птиц называют «пернатыми кошками»? 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58016" y="4929198"/>
            <a:ext cx="10294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Сова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0-tub-ru.yandex.net/i?id=373809122-26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446" y="928670"/>
            <a:ext cx="273464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643182"/>
            <a:ext cx="4429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FF"/>
                </a:solidFill>
              </a:rPr>
              <a:t>Птица, «приносящая новости на хвосте». 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00826" y="4714884"/>
            <a:ext cx="14650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Сорока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4-tub-ru.yandex.net/i?id=151077440-48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1071546"/>
            <a:ext cx="3503627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9" y="1714488"/>
            <a:ext cx="4286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FF"/>
                </a:solidFill>
              </a:rPr>
              <a:t>Птица с перекрещенным клювом. 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388" y="5143512"/>
            <a:ext cx="11705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Клест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8-tub-ru.yandex.net/i?id=265048603-35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1357298"/>
            <a:ext cx="298483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928802"/>
            <a:ext cx="4572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FF"/>
                </a:solidFill>
              </a:rPr>
              <a:t>Птица, «приносящая» детей в семью. 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43702" y="5143512"/>
            <a:ext cx="9941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Аист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4-tub-ru.yandex.net/i?id=297857296-60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714356"/>
            <a:ext cx="310961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676" name="Picture 2" descr="C:\Documents and Settings\ШКОЛА\Рабочий стол\Презентац\Image8.bmp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20851130">
            <a:off x="681043" y="1254766"/>
            <a:ext cx="3532324" cy="4705754"/>
          </a:xfrm>
          <a:noFill/>
          <a:ln/>
        </p:spPr>
      </p:pic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84677" name="Rectangle 5"/>
          <p:cNvSpPr>
            <a:spLocks noChangeArrowheads="1"/>
          </p:cNvSpPr>
          <p:nvPr/>
        </p:nvSpPr>
        <p:spPr bwMode="auto">
          <a:xfrm>
            <a:off x="4211638" y="1357298"/>
            <a:ext cx="4572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0000FF"/>
                </a:solidFill>
                <a:latin typeface="Monotype Corsiva" pitchFamily="66" charset="0"/>
              </a:rPr>
              <a:t>Была учреждена </a:t>
            </a:r>
            <a:endParaRPr lang="ru-RU" sz="4400" dirty="0" smtClean="0">
              <a:solidFill>
                <a:srgbClr val="0000FF"/>
              </a:solidFill>
              <a:latin typeface="Monotype Corsiva" pitchFamily="66" charset="0"/>
            </a:endParaRPr>
          </a:p>
          <a:p>
            <a:r>
              <a:rPr lang="ru-RU" sz="4400" dirty="0" smtClean="0">
                <a:solidFill>
                  <a:srgbClr val="0000FF"/>
                </a:solidFill>
                <a:latin typeface="Monotype Corsiva" pitchFamily="66" charset="0"/>
              </a:rPr>
              <a:t>13 </a:t>
            </a:r>
            <a:r>
              <a:rPr lang="ru-RU" sz="4400" dirty="0">
                <a:solidFill>
                  <a:srgbClr val="0000FF"/>
                </a:solidFill>
                <a:latin typeface="Monotype Corsiva" pitchFamily="66" charset="0"/>
              </a:rPr>
              <a:t>апреля 2000 года </a:t>
            </a:r>
          </a:p>
          <a:p>
            <a:r>
              <a:rPr lang="ru-RU" sz="4400" dirty="0">
                <a:solidFill>
                  <a:srgbClr val="0000FF"/>
                </a:solidFill>
                <a:latin typeface="Monotype Corsiva" pitchFamily="66" charset="0"/>
              </a:rPr>
              <a:t>Постановлением Губернатора  </a:t>
            </a:r>
          </a:p>
          <a:p>
            <a:r>
              <a:rPr lang="ru-RU" sz="4400" dirty="0">
                <a:solidFill>
                  <a:srgbClr val="0000FF"/>
                </a:solidFill>
                <a:latin typeface="Monotype Corsiva" pitchFamily="66" charset="0"/>
              </a:rPr>
              <a:t>Ставропольского края. 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500306"/>
            <a:ext cx="47863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FF"/>
                </a:solidFill>
              </a:rPr>
              <a:t>Яркоокрашенная птичка, которая «мерзнет». 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72264" y="5286388"/>
            <a:ext cx="14472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Зяблик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5-tub-ru.yandex.net/i?id=12251170-67-72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1285860"/>
            <a:ext cx="2723527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928802"/>
            <a:ext cx="4214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FF"/>
                </a:solidFill>
              </a:rPr>
              <a:t>Птица – символ мира и чистоты. 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72264" y="4857760"/>
            <a:ext cx="15148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Голубь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im5-tub-ru.yandex.net/i?id=61066254-22-72">
            <a:hlinkClick r:id="rId3"/>
          </p:cNvPr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1285860"/>
            <a:ext cx="3217875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Воробь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313" y="142875"/>
            <a:ext cx="609600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0" y="4292600"/>
            <a:ext cx="8893175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latin typeface="Times New Roman" pitchFamily="18" charset="0"/>
              </a:rPr>
              <a:t>    </a:t>
            </a:r>
            <a:r>
              <a:rPr lang="ru-RU" sz="2800" b="1">
                <a:latin typeface="Times New Roman" pitchFamily="18" charset="0"/>
              </a:rPr>
              <a:t>Птицам трудно приходится зимой. Нередко они голодают. Во время метелей и сильных морозов много птиц погибает от голода . Особенно часто пти-цы  погибают в конце зимы, когда почти весь корм повсюду съеден.</a:t>
            </a:r>
          </a:p>
          <a:p>
            <a:endParaRPr lang="ru-RU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4067175" y="188913"/>
            <a:ext cx="4625975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latin typeface="Times New Roman" pitchFamily="18" charset="0"/>
              </a:rPr>
              <a:t>Покормите птиц зимой!</a:t>
            </a:r>
          </a:p>
          <a:p>
            <a:r>
              <a:rPr lang="ru-RU" sz="2800" b="1" dirty="0">
                <a:latin typeface="Times New Roman" pitchFamily="18" charset="0"/>
              </a:rPr>
              <a:t>Пусть со всех концов</a:t>
            </a:r>
          </a:p>
          <a:p>
            <a:r>
              <a:rPr lang="ru-RU" sz="2800" b="1" dirty="0">
                <a:latin typeface="Times New Roman" pitchFamily="18" charset="0"/>
              </a:rPr>
              <a:t>К вам слетятся, как домой,</a:t>
            </a:r>
          </a:p>
          <a:p>
            <a:r>
              <a:rPr lang="ru-RU" sz="2800" b="1" dirty="0">
                <a:latin typeface="Times New Roman" pitchFamily="18" charset="0"/>
              </a:rPr>
              <a:t>Стайки на крыльцо.</a:t>
            </a:r>
          </a:p>
          <a:p>
            <a:endParaRPr lang="ru-RU" sz="2800" b="1" dirty="0">
              <a:latin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</a:rPr>
              <a:t>Не богаты их корма,</a:t>
            </a:r>
          </a:p>
          <a:p>
            <a:r>
              <a:rPr lang="ru-RU" sz="2800" b="1" dirty="0">
                <a:latin typeface="Times New Roman" pitchFamily="18" charset="0"/>
              </a:rPr>
              <a:t>Горсть зерна нужна,</a:t>
            </a:r>
          </a:p>
          <a:p>
            <a:r>
              <a:rPr lang="ru-RU" sz="2800" b="1" dirty="0">
                <a:latin typeface="Times New Roman" pitchFamily="18" charset="0"/>
              </a:rPr>
              <a:t>Горсть одна – и не страшна</a:t>
            </a:r>
          </a:p>
          <a:p>
            <a:r>
              <a:rPr lang="ru-RU" sz="2800" b="1" dirty="0">
                <a:latin typeface="Times New Roman" pitchFamily="18" charset="0"/>
              </a:rPr>
              <a:t>Будет им зима.</a:t>
            </a:r>
            <a:endParaRPr lang="en-US" sz="2800" b="1" dirty="0">
              <a:latin typeface="Times New Roman" pitchFamily="18" charset="0"/>
            </a:endParaRPr>
          </a:p>
          <a:p>
            <a:endParaRPr lang="en-US" sz="2800" b="1" dirty="0">
              <a:latin typeface="Times New Roman" pitchFamily="18" charset="0"/>
            </a:endParaRPr>
          </a:p>
          <a:p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4067175" y="4221163"/>
            <a:ext cx="4897438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</a:rPr>
              <a:t>Сколько  гибнет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</a:rPr>
              <a:t>    </a:t>
            </a:r>
            <a:r>
              <a:rPr lang="ru-RU" sz="2800" b="1">
                <a:latin typeface="Times New Roman" pitchFamily="18" charset="0"/>
              </a:rPr>
              <a:t>их-  не счесть,</a:t>
            </a:r>
          </a:p>
          <a:p>
            <a:r>
              <a:rPr lang="ru-RU" sz="2800" b="1">
                <a:latin typeface="Times New Roman" pitchFamily="18" charset="0"/>
              </a:rPr>
              <a:t>Видеть тяжело.</a:t>
            </a:r>
          </a:p>
          <a:p>
            <a:r>
              <a:rPr lang="en-US" sz="2800" b="1">
                <a:latin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</a:rPr>
              <a:t>А ведь в нашем сердце есть </a:t>
            </a:r>
          </a:p>
          <a:p>
            <a:r>
              <a:rPr lang="ru-RU" sz="2800" b="1">
                <a:latin typeface="Times New Roman" pitchFamily="18" charset="0"/>
              </a:rPr>
              <a:t>И для птиц тепло.</a:t>
            </a:r>
            <a:endParaRPr lang="ru-RU" sz="2800"/>
          </a:p>
        </p:txBody>
      </p:sp>
      <p:pic>
        <p:nvPicPr>
          <p:cNvPr id="15365" name="Picture 2" descr="http://www.dront.ru/sopr/sini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00113" y="4437063"/>
            <a:ext cx="19431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C:\Documents and Settings\Admin\Мои документы\Мои рисунки\телефон\телефон 6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714356"/>
            <a:ext cx="3598908" cy="2699181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6"/>
          <p:cNvSpPr txBox="1">
            <a:spLocks noChangeArrowheads="1"/>
          </p:cNvSpPr>
          <p:nvPr/>
        </p:nvSpPr>
        <p:spPr bwMode="auto">
          <a:xfrm>
            <a:off x="4643438" y="620713"/>
            <a:ext cx="4054475" cy="491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Разве можно забывать,</a:t>
            </a:r>
          </a:p>
          <a:p>
            <a:r>
              <a:rPr lang="ru-RU" sz="2800" b="1">
                <a:latin typeface="Times New Roman" pitchFamily="18" charset="0"/>
              </a:rPr>
              <a:t>Улететь могли,</a:t>
            </a:r>
          </a:p>
          <a:p>
            <a:r>
              <a:rPr lang="ru-RU" sz="2800" b="1">
                <a:latin typeface="Times New Roman" pitchFamily="18" charset="0"/>
              </a:rPr>
              <a:t>А остались зимовать</a:t>
            </a:r>
          </a:p>
          <a:p>
            <a:r>
              <a:rPr lang="ru-RU" sz="2800" b="1">
                <a:latin typeface="Times New Roman" pitchFamily="18" charset="0"/>
              </a:rPr>
              <a:t>Заодно с людьми.</a:t>
            </a:r>
          </a:p>
          <a:p>
            <a:endParaRPr lang="ru-RU" sz="2800" b="1">
              <a:latin typeface="Times New Roman" pitchFamily="18" charset="0"/>
            </a:endParaRPr>
          </a:p>
          <a:p>
            <a:r>
              <a:rPr lang="ru-RU" sz="2800" b="1">
                <a:latin typeface="Times New Roman" pitchFamily="18" charset="0"/>
              </a:rPr>
              <a:t>Приучите птиц в мороз,</a:t>
            </a:r>
          </a:p>
          <a:p>
            <a:r>
              <a:rPr lang="ru-RU" sz="2800" b="1">
                <a:latin typeface="Times New Roman" pitchFamily="18" charset="0"/>
              </a:rPr>
              <a:t>К своему окну.</a:t>
            </a:r>
          </a:p>
          <a:p>
            <a:r>
              <a:rPr lang="ru-RU" sz="2800" b="1">
                <a:latin typeface="Times New Roman" pitchFamily="18" charset="0"/>
              </a:rPr>
              <a:t>Чтоб без песен </a:t>
            </a:r>
          </a:p>
          <a:p>
            <a:r>
              <a:rPr lang="ru-RU" sz="2800" b="1">
                <a:latin typeface="Times New Roman" pitchFamily="18" charset="0"/>
              </a:rPr>
              <a:t> не пришлось</a:t>
            </a:r>
          </a:p>
          <a:p>
            <a:r>
              <a:rPr lang="ru-RU" sz="2800" b="1">
                <a:latin typeface="Times New Roman" pitchFamily="18" charset="0"/>
              </a:rPr>
              <a:t>Нам встречать весну.</a:t>
            </a:r>
          </a:p>
          <a:p>
            <a:r>
              <a:rPr lang="ru-RU" sz="3600" b="1">
                <a:latin typeface="Times New Roman" pitchFamily="18" charset="0"/>
              </a:rPr>
              <a:t>               А. Яшин</a:t>
            </a:r>
          </a:p>
        </p:txBody>
      </p:sp>
      <p:pic>
        <p:nvPicPr>
          <p:cNvPr id="16388" name="Picture 4" descr="http://www.mk.ru/f/b/mk/42/467939/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6375" y="4652963"/>
            <a:ext cx="19177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C:\Documents and Settings\Admin\Мои документы\Мои рисунки\телефон\телефон 6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785794"/>
            <a:ext cx="4241786" cy="318133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5"/>
          <p:cNvSpPr txBox="1">
            <a:spLocks noChangeArrowheads="1"/>
          </p:cNvSpPr>
          <p:nvPr/>
        </p:nvSpPr>
        <p:spPr bwMode="auto">
          <a:xfrm>
            <a:off x="1835150" y="4572008"/>
            <a:ext cx="51847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</a:rPr>
              <a:t>Презентацию подготовила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</a:rPr>
              <a:t>учитель начальных классов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</a:rPr>
              <a:t>Кравченко Ольга Николаевна</a:t>
            </a:r>
            <a:endParaRPr lang="en-US" sz="2400" b="1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r>
              <a:rPr lang="ru-RU" sz="2400" b="1" smtClean="0">
                <a:solidFill>
                  <a:srgbClr val="0000FF"/>
                </a:solidFill>
                <a:latin typeface="Times New Roman" pitchFamily="18" charset="0"/>
              </a:rPr>
              <a:t>При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</a:rPr>
              <a:t>подготовке использовались  интернет-ресурсы </a:t>
            </a:r>
            <a:r>
              <a:rPr lang="ru-RU" sz="2400" u="sng" dirty="0" smtClean="0">
                <a:hlinkClick r:id="rId2"/>
              </a:rPr>
              <a:t>http://yandex.ru/</a:t>
            </a:r>
            <a:endParaRPr lang="ru-RU" sz="2400" dirty="0" smtClean="0"/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</a:rPr>
              <a:t>2012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17411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813" y="333375"/>
            <a:ext cx="6119812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8"/>
          <p:cNvSpPr txBox="1">
            <a:spLocks noChangeArrowheads="1"/>
          </p:cNvSpPr>
          <p:nvPr/>
        </p:nvSpPr>
        <p:spPr bwMode="auto">
          <a:xfrm>
            <a:off x="3492500" y="3284538"/>
            <a:ext cx="23352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 dirty="0">
                <a:solidFill>
                  <a:srgbClr val="0000FF"/>
                </a:solidFill>
                <a:latin typeface="Times New Roman" pitchFamily="18" charset="0"/>
              </a:rPr>
              <a:t>Конец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700" name="Rectangle 4"/>
          <p:cNvSpPr>
            <a:spLocks noChangeArrowheads="1"/>
          </p:cNvSpPr>
          <p:nvPr/>
        </p:nvSpPr>
        <p:spPr bwMode="auto">
          <a:xfrm>
            <a:off x="684213" y="1700213"/>
            <a:ext cx="8064500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>
                <a:latin typeface="Monotype Corsiva" pitchFamily="66" charset="0"/>
              </a:rPr>
              <a:t>Выделяют 5 категорий статуса вида:</a:t>
            </a:r>
          </a:p>
          <a:p>
            <a:endParaRPr lang="ru-RU" i="1" dirty="0">
              <a:latin typeface="Monotype Corsiva" pitchFamily="66" charset="0"/>
            </a:endParaRPr>
          </a:p>
          <a:p>
            <a:r>
              <a:rPr lang="en-US" sz="1600" i="1" dirty="0">
                <a:solidFill>
                  <a:srgbClr val="0000FF"/>
                </a:solidFill>
                <a:latin typeface="Monotype Corsiva" pitchFamily="66" charset="0"/>
              </a:rPr>
              <a:t>I </a:t>
            </a:r>
            <a:r>
              <a:rPr lang="ru-RU" sz="1600" b="1" i="1" dirty="0">
                <a:solidFill>
                  <a:srgbClr val="0000FF"/>
                </a:solidFill>
                <a:latin typeface="Monotype Corsiva" pitchFamily="66" charset="0"/>
              </a:rPr>
              <a:t>категория </a:t>
            </a:r>
            <a:r>
              <a:rPr lang="ru-RU" sz="1600" b="1" i="1" dirty="0">
                <a:latin typeface="Monotype Corsiva" pitchFamily="66" charset="0"/>
              </a:rPr>
              <a:t>-  виды, находящиеся под угрозой исчезновения, спасение которых  невозможно </a:t>
            </a:r>
          </a:p>
          <a:p>
            <a:r>
              <a:rPr lang="ru-RU" sz="1600" b="1" i="1" dirty="0">
                <a:latin typeface="Monotype Corsiva" pitchFamily="66" charset="0"/>
              </a:rPr>
              <a:t>без осуществления специальных мер;</a:t>
            </a:r>
          </a:p>
          <a:p>
            <a:endParaRPr lang="ru-RU" sz="1600" b="1" i="1" dirty="0">
              <a:latin typeface="Monotype Corsiva" pitchFamily="66" charset="0"/>
            </a:endParaRPr>
          </a:p>
          <a:p>
            <a:r>
              <a:rPr lang="en-US" sz="1600" b="1" i="1" dirty="0">
                <a:solidFill>
                  <a:srgbClr val="0000FF"/>
                </a:solidFill>
                <a:latin typeface="Monotype Corsiva" pitchFamily="66" charset="0"/>
              </a:rPr>
              <a:t>II </a:t>
            </a:r>
            <a:r>
              <a:rPr lang="ru-RU" sz="1600" b="1" i="1" dirty="0">
                <a:solidFill>
                  <a:srgbClr val="0000FF"/>
                </a:solidFill>
                <a:latin typeface="Monotype Corsiva" pitchFamily="66" charset="0"/>
              </a:rPr>
              <a:t>категория </a:t>
            </a:r>
            <a:r>
              <a:rPr lang="ru-RU" sz="1600" b="1" i="1" dirty="0">
                <a:latin typeface="Monotype Corsiva" pitchFamily="66" charset="0"/>
              </a:rPr>
              <a:t>– виды, численность которых ещё относительно высока, но сокращается катастрофически быстро, что в недалёком будущем может поставить их под угрозу исчезновения;</a:t>
            </a:r>
          </a:p>
          <a:p>
            <a:endParaRPr lang="ru-RU" sz="1600" b="1" i="1" dirty="0">
              <a:latin typeface="Monotype Corsiva" pitchFamily="66" charset="0"/>
            </a:endParaRPr>
          </a:p>
          <a:p>
            <a:r>
              <a:rPr lang="en-US" sz="1600" b="1" i="1" dirty="0">
                <a:solidFill>
                  <a:srgbClr val="0000FF"/>
                </a:solidFill>
                <a:latin typeface="Monotype Corsiva" pitchFamily="66" charset="0"/>
              </a:rPr>
              <a:t>III</a:t>
            </a:r>
            <a:r>
              <a:rPr lang="ru-RU" sz="1600" b="1" i="1" dirty="0">
                <a:solidFill>
                  <a:srgbClr val="0000FF"/>
                </a:solidFill>
                <a:latin typeface="Monotype Corsiva" pitchFamily="66" charset="0"/>
              </a:rPr>
              <a:t> категория </a:t>
            </a:r>
            <a:r>
              <a:rPr lang="ru-RU" sz="1600" b="1" i="1" dirty="0">
                <a:latin typeface="Monotype Corsiva" pitchFamily="66" charset="0"/>
              </a:rPr>
              <a:t>– редкие виды, которым в настоящее время не грозит исчезновение, но встречаются они в таком небольшом количестве или на таких ограниченных территориях, что могут исчезнуть при неблагоприятном изменении среды обитания под воздействием природных или антропогенных факторов;</a:t>
            </a:r>
          </a:p>
          <a:p>
            <a:endParaRPr lang="ru-RU" sz="1600" b="1" i="1" dirty="0">
              <a:latin typeface="Monotype Corsiva" pitchFamily="66" charset="0"/>
            </a:endParaRPr>
          </a:p>
          <a:p>
            <a:r>
              <a:rPr lang="en-US" sz="1600" b="1" i="1" dirty="0">
                <a:solidFill>
                  <a:srgbClr val="0000FF"/>
                </a:solidFill>
                <a:latin typeface="Monotype Corsiva" pitchFamily="66" charset="0"/>
              </a:rPr>
              <a:t>IV </a:t>
            </a:r>
            <a:r>
              <a:rPr lang="ru-RU" sz="1600" b="1" i="1" dirty="0">
                <a:solidFill>
                  <a:srgbClr val="0000FF"/>
                </a:solidFill>
                <a:latin typeface="Monotype Corsiva" pitchFamily="66" charset="0"/>
              </a:rPr>
              <a:t>категория </a:t>
            </a:r>
            <a:r>
              <a:rPr lang="ru-RU" sz="1600" b="1" i="1" dirty="0">
                <a:latin typeface="Monotype Corsiva" pitchFamily="66" charset="0"/>
              </a:rPr>
              <a:t>– виды, биология которых изучена недостаточно, численность и состояние их вызывает  тревогу;</a:t>
            </a:r>
            <a:r>
              <a:rPr lang="ru-RU" sz="1600" b="1" dirty="0">
                <a:latin typeface="Monotype Corsiva" pitchFamily="66" charset="0"/>
              </a:rPr>
              <a:t>  </a:t>
            </a:r>
          </a:p>
          <a:p>
            <a:endParaRPr lang="ru-RU" sz="1600" b="1" dirty="0">
              <a:latin typeface="Monotype Corsiva" pitchFamily="66" charset="0"/>
            </a:endParaRPr>
          </a:p>
          <a:p>
            <a:r>
              <a:rPr lang="en-US" sz="1600" b="1" i="1" dirty="0">
                <a:solidFill>
                  <a:srgbClr val="0000FF"/>
                </a:solidFill>
                <a:latin typeface="Monotype Corsiva" pitchFamily="66" charset="0"/>
              </a:rPr>
              <a:t>V </a:t>
            </a:r>
            <a:r>
              <a:rPr lang="ru-RU" sz="1600" b="1" i="1" dirty="0">
                <a:solidFill>
                  <a:srgbClr val="0000FF"/>
                </a:solidFill>
                <a:latin typeface="Monotype Corsiva" pitchFamily="66" charset="0"/>
              </a:rPr>
              <a:t>категория </a:t>
            </a:r>
            <a:r>
              <a:rPr lang="ru-RU" sz="1600" b="1" i="1" dirty="0">
                <a:latin typeface="Monotype Corsiva" pitchFamily="66" charset="0"/>
              </a:rPr>
              <a:t>– восстановленные виды, состояние которых, благодаря принятым мерам охраны, не вызывает более опасений, но они не подлежат ещё промысловому использованию и за их популяциями необходим постоянный контроль. </a:t>
            </a:r>
          </a:p>
          <a:p>
            <a:endParaRPr lang="ru-RU" sz="1600" b="1" dirty="0">
              <a:latin typeface="Monotype Corsiva" pitchFamily="66" charset="0"/>
            </a:endParaRPr>
          </a:p>
        </p:txBody>
      </p:sp>
      <p:sp>
        <p:nvSpPr>
          <p:cNvPr id="285701" name="AutoShap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sz="3200" b="0" dirty="0">
                <a:solidFill>
                  <a:schemeClr val="tx1"/>
                </a:solidFill>
              </a:rPr>
              <a:t/>
            </a:r>
            <a:br>
              <a:rPr lang="ru-RU" sz="3200" b="0" dirty="0">
                <a:solidFill>
                  <a:schemeClr val="tx1"/>
                </a:solidFill>
              </a:rPr>
            </a:br>
            <a:r>
              <a:rPr lang="ru-RU" sz="2700" b="1" dirty="0">
                <a:solidFill>
                  <a:srgbClr val="FF0000"/>
                </a:solidFill>
                <a:latin typeface="Monotype Corsiva" pitchFamily="66" charset="0"/>
              </a:rPr>
              <a:t>В целях дифференцированного определения мер охраны в зависимости от состояния вида применяется шкала категорий статуса, предложенная Международным Союзом охраны природы.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biodat.ru/db/rb/pic/27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857364"/>
            <a:ext cx="4518928" cy="3614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71472" y="-731317"/>
            <a:ext cx="8215341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endParaRPr lang="en-US" sz="1400" b="1" dirty="0"/>
          </a:p>
          <a:p>
            <a:pPr algn="ctr"/>
            <a:endParaRPr lang="en-US" sz="1400" b="1" dirty="0"/>
          </a:p>
          <a:p>
            <a:pPr algn="ctr"/>
            <a:endParaRPr lang="en-US" sz="1400" b="1" dirty="0"/>
          </a:p>
          <a:p>
            <a:pPr algn="ctr"/>
            <a:endParaRPr lang="en-US" sz="1400" b="1" dirty="0"/>
          </a:p>
          <a:p>
            <a:pPr algn="ctr"/>
            <a:endParaRPr lang="en-US" sz="1400" b="1" dirty="0"/>
          </a:p>
          <a:p>
            <a:pPr algn="ctr"/>
            <a:endParaRPr lang="en-US" sz="1400" b="1" dirty="0"/>
          </a:p>
          <a:p>
            <a:pPr algn="ctr"/>
            <a:endParaRPr lang="en-US" sz="1400" b="1" dirty="0"/>
          </a:p>
          <a:p>
            <a:pPr algn="ctr"/>
            <a:r>
              <a:rPr lang="en-US" sz="1400" b="1" dirty="0"/>
              <a:t>   </a:t>
            </a:r>
            <a:r>
              <a:rPr lang="ru-RU" sz="2800" b="1" dirty="0"/>
              <a:t>СТЕПНОЙ ОРЕЛ </a:t>
            </a:r>
            <a:br>
              <a:rPr lang="ru-RU" sz="2800" b="1" dirty="0"/>
            </a:br>
            <a:r>
              <a:rPr lang="ru-RU" sz="2800" b="1" i="1" dirty="0" err="1"/>
              <a:t>Aquila</a:t>
            </a:r>
            <a:r>
              <a:rPr lang="ru-RU" sz="2800" b="1" i="1" dirty="0"/>
              <a:t> </a:t>
            </a:r>
            <a:r>
              <a:rPr lang="ru-RU" sz="2800" b="1" i="1" dirty="0" err="1"/>
              <a:t>rapax</a:t>
            </a:r>
            <a:r>
              <a:rPr lang="ru-RU" sz="2800" b="1" i="1" dirty="0"/>
              <a:t> </a:t>
            </a:r>
            <a:endParaRPr lang="ru-RU" sz="2800" dirty="0"/>
          </a:p>
          <a:p>
            <a:pPr algn="ctr" eaLnBrk="0" hangingPunct="0"/>
            <a:r>
              <a:rPr lang="ru-RU" sz="2800" dirty="0"/>
              <a:t> </a:t>
            </a:r>
          </a:p>
        </p:txBody>
      </p:sp>
      <p:pic>
        <p:nvPicPr>
          <p:cNvPr id="18434" name="Picture 2" descr="http://im5-tub-ru.yandex.net/i?id=507465805-70-7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3357562"/>
            <a:ext cx="3286138" cy="328613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biodat.ru/db/rb/pic/2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928802"/>
            <a:ext cx="3750495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000125" y="868363"/>
            <a:ext cx="74295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/>
              <a:t>СРЕДНЕРУССКАЯ БЕЛАЯ КУРОПАТКА </a:t>
            </a:r>
            <a:br>
              <a:rPr lang="ru-RU" sz="2800" b="1"/>
            </a:br>
            <a:r>
              <a:rPr lang="ru-RU" sz="2800" b="1" i="1"/>
              <a:t>Lagopus lagopus (подвид rossicus)</a:t>
            </a:r>
            <a:endParaRPr lang="ru-RU" sz="2800"/>
          </a:p>
          <a:p>
            <a:pPr algn="ctr" eaLnBrk="0" hangingPunct="0"/>
            <a:endParaRPr lang="ru-RU"/>
          </a:p>
        </p:txBody>
      </p:sp>
      <p:pic>
        <p:nvPicPr>
          <p:cNvPr id="17410" name="Picture 2" descr="http://im3-tub-ru.yandex.net/i?id=204930509-67-7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3143248"/>
            <a:ext cx="3226616" cy="34819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biodat.ru/db/rb/pic/3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428736"/>
            <a:ext cx="401838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577850"/>
            <a:ext cx="91440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/>
              <a:t>ЧЕРНЫЙ ЖУРАВЛЬ </a:t>
            </a:r>
            <a:br>
              <a:rPr lang="ru-RU" sz="2400" b="1"/>
            </a:br>
            <a:r>
              <a:rPr lang="ru-RU" sz="2400" b="1" i="1"/>
              <a:t>Grus monacha </a:t>
            </a:r>
            <a:endParaRPr lang="ru-RU" sz="2400"/>
          </a:p>
          <a:p>
            <a:pPr algn="ctr" eaLnBrk="0" hangingPunct="0"/>
            <a:endParaRPr lang="ru-RU" sz="2400"/>
          </a:p>
        </p:txBody>
      </p:sp>
      <p:pic>
        <p:nvPicPr>
          <p:cNvPr id="16388" name="Picture 4" descr="Картинка 18 из 448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2643182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biodat.ru/db/rb/pic/3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71736" y="1214422"/>
            <a:ext cx="4018375" cy="32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303213"/>
            <a:ext cx="9144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/>
              <a:t>ДРОФА, европейский подвид</a:t>
            </a:r>
            <a:br>
              <a:rPr lang="ru-RU" sz="2400" b="1"/>
            </a:br>
            <a:r>
              <a:rPr lang="ru-RU" sz="2400" b="1" i="1"/>
              <a:t>Otis tarda (подвид tarda)</a:t>
            </a:r>
            <a:endParaRPr lang="ru-RU" sz="2400"/>
          </a:p>
          <a:p>
            <a:pPr algn="ctr" eaLnBrk="0" hangingPunct="0"/>
            <a:endParaRPr lang="ru-RU"/>
          </a:p>
        </p:txBody>
      </p:sp>
      <p:pic>
        <p:nvPicPr>
          <p:cNvPr id="15362" name="Picture 2" descr="http://im5-tub-ru.yandex.net/i?id=113571457-24-7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3857628"/>
            <a:ext cx="3077319" cy="2667010"/>
          </a:xfrm>
          <a:prstGeom prst="rect">
            <a:avLst/>
          </a:prstGeom>
          <a:noFill/>
        </p:spPr>
      </p:pic>
      <p:pic>
        <p:nvPicPr>
          <p:cNvPr id="15364" name="Picture 4" descr="http://im5-tub-ru.yandex.net/i?id=78213883-66-7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750947"/>
            <a:ext cx="2714644" cy="267844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biodat.ru/db/rb/pic/3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357298"/>
            <a:ext cx="4018081" cy="321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542925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/>
              <a:t>БЕЛАЯ ЧАЙКА </a:t>
            </a:r>
            <a:br>
              <a:rPr lang="ru-RU" sz="2400" b="1"/>
            </a:br>
            <a:r>
              <a:rPr lang="ru-RU" sz="2400" b="1" i="1"/>
              <a:t>Pagophila eburnea</a:t>
            </a:r>
            <a:endParaRPr lang="ru-RU" sz="2400"/>
          </a:p>
          <a:p>
            <a:pPr algn="ctr" eaLnBrk="0" hangingPunct="0"/>
            <a:endParaRPr lang="ru-RU" sz="2400"/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2286000" y="5929313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Категория: </a:t>
            </a:r>
            <a:r>
              <a:rPr lang="ru-RU"/>
              <a:t>3 - редкий спорадически распространенный вид.</a:t>
            </a:r>
          </a:p>
        </p:txBody>
      </p:sp>
      <p:pic>
        <p:nvPicPr>
          <p:cNvPr id="14338" name="Picture 2" descr="http://im4-tub-ru.yandex.net/i?id=123448378-49-7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000372"/>
            <a:ext cx="3429014" cy="2857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652</Words>
  <Application>Microsoft Office PowerPoint</Application>
  <PresentationFormat>Экран (4:3)</PresentationFormat>
  <Paragraphs>149</Paragraphs>
  <Slides>35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Слайд 1</vt:lpstr>
      <vt:lpstr>Слайд 2</vt:lpstr>
      <vt:lpstr>Слайд 3</vt:lpstr>
      <vt:lpstr> В целях дифференцированного определения мер охраны в зависимости от состояния вида применяется шкала категорий статуса, предложенная Международным Союзом охраны природы.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21</cp:revision>
  <dcterms:created xsi:type="dcterms:W3CDTF">2012-03-28T16:40:37Z</dcterms:created>
  <dcterms:modified xsi:type="dcterms:W3CDTF">2012-06-08T12:19:01Z</dcterms:modified>
</cp:coreProperties>
</file>