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8" r:id="rId3"/>
    <p:sldId id="261" r:id="rId4"/>
    <p:sldId id="257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7061" autoAdjust="0"/>
  </p:normalViewPr>
  <p:slideViewPr>
    <p:cSldViewPr>
      <p:cViewPr varScale="1">
        <p:scale>
          <a:sx n="51" d="100"/>
          <a:sy n="51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EAC3C2-1B72-4852-87A9-8C2B93F02A48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97A02-E043-4E32-B1DF-156079376A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Малина обыкновенная — листопадный полукустарник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многолетним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корневищем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из которого развиваются двухгодичные надземные стебли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высотой до полутора метров. Корневище извилистое, деревянистое, с множественными придаточными корнями, образующими мощную разветвлённую систему.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97A02-E043-4E32-B1DF-156079376AA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Стебли прямостоячие. Побеги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первого года травянистые, зелёные с сизым налётом, сочные, покрыты тонкими, обычно частыми миниатюрными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шипами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Листья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овальные, очерёдные, черешковые, сложные, с 3—7 яйцевидными листочками, сверху тёмно-зелёные, снизу беловатые, опушены мелкими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волосками. Цветки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белые, около 1 см в поперечнике, собраны в небольшие кистевидные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соцветия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располагаются на верхушках стеблей или в пазухах листьев. Лепестки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короче долей чашечки. В средней полосе России малина цветёт с июня по июль, иногда вплоть до августа.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97A02-E043-4E32-B1DF-156079376AA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Химический состав: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Плоды содержат до 11 % сахаров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(глюкозу, фруктозу, пентозу), следы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эфирного </a:t>
            </a:r>
            <a:r>
              <a:rPr lang="ru-RU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маслов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пектиновые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белковые вещества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слизь; витамины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1—2 %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органических кислот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(яблочная, лимонная, винная, салициловая и др.),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спирты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(винный, изоамиловый, фенилэтиловый),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кетоны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ацетоин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диацетил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β-йонон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антоциан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цианин,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катехины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(d-катехин,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l-эпигаллокатехин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 до 0,3 % дубильных веществ.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Семена содержат до 22 % жирного масла.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97A02-E043-4E32-B1DF-156079376AA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Плоды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малины употребляют свежими или используют для приготовления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варенья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желе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мармелада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соков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Малиновые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вина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настойки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ликёры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обладают высокими вкусовыми качествами.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медицине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сушёные плоды употребляются как потогонное средство, сироп — для улучшения вкуса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микстур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народной медицине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используются плоды и листья при простуде, гриппе, как жаропонижающее средство.</a:t>
            </a:r>
          </a:p>
          <a:p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Медонос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Благодаря тому, что цветок малины опрокинут вниз, пчела, извлекающая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нектар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находится как бы под естественным навесом и может работать даже во время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97A02-E043-4E32-B1DF-156079376AA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Плоды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представляют собой небольшие волосистые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костянки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сросшиеся на цветоложе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сложный плод. Плоды, как правило, красного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цвета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(от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розового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до насыщенного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бордового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однако встречаются сорта желтого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даже черного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цвета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ежевикооброзные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Плоды появляются не только на побегах второго года. В южных районах плоды появляются и на побегах первого года в середине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осени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Эти побеги деревенеют и приобретают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коричневый цвет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из пазух листьев вырастают плодоносящие 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ветки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цветочными почками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Сразу после плодоношения боковые ветки засыхают, но из того же корня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следующий год вырастают новые стебли. Существуют также 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ремонтантные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сорта малины, адаптированные к условиям средней полосы России, способные плодоносить на побегах первого года.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97A02-E043-4E32-B1DF-156079376AA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97A02-E043-4E32-B1DF-156079376AA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FC55-CF18-425D-BA96-02AE7A6BBEC5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6995-72E3-4D1D-BEF1-F0C0BBD29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FC55-CF18-425D-BA96-02AE7A6BBEC5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6995-72E3-4D1D-BEF1-F0C0BBD29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FC55-CF18-425D-BA96-02AE7A6BBEC5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6995-72E3-4D1D-BEF1-F0C0BBD29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FC55-CF18-425D-BA96-02AE7A6BBEC5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6995-72E3-4D1D-BEF1-F0C0BBD29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FC55-CF18-425D-BA96-02AE7A6BBEC5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6995-72E3-4D1D-BEF1-F0C0BBD29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FC55-CF18-425D-BA96-02AE7A6BBEC5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6995-72E3-4D1D-BEF1-F0C0BBD29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FC55-CF18-425D-BA96-02AE7A6BBEC5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6995-72E3-4D1D-BEF1-F0C0BBD29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FC55-CF18-425D-BA96-02AE7A6BBEC5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6995-72E3-4D1D-BEF1-F0C0BBD29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FC55-CF18-425D-BA96-02AE7A6BBEC5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6995-72E3-4D1D-BEF1-F0C0BBD29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FC55-CF18-425D-BA96-02AE7A6BBEC5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6995-72E3-4D1D-BEF1-F0C0BBD29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FC55-CF18-425D-BA96-02AE7A6BBEC5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6995-72E3-4D1D-BEF1-F0C0BBD29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8FC55-CF18-425D-BA96-02AE7A6BBEC5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56995-72E3-4D1D-BEF1-F0C0BBD29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7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357298"/>
            <a:ext cx="7072362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3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Малина</a:t>
            </a:r>
            <a:endParaRPr lang="ru-RU" sz="1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14744" y="4714884"/>
            <a:ext cx="4429156" cy="1857388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Выполнила студентка </a:t>
            </a:r>
            <a:r>
              <a:rPr lang="en-US" sz="2000" dirty="0" smtClean="0"/>
              <a:t>I </a:t>
            </a:r>
            <a:r>
              <a:rPr lang="ru-RU" sz="2000" dirty="0" smtClean="0"/>
              <a:t>курса </a:t>
            </a:r>
          </a:p>
          <a:p>
            <a:pPr algn="ctr"/>
            <a:r>
              <a:rPr lang="ru-RU" sz="2000" dirty="0" smtClean="0"/>
              <a:t>ГБОУ СПО </a:t>
            </a:r>
            <a:r>
              <a:rPr lang="ru-RU" sz="2000" dirty="0" err="1" smtClean="0"/>
              <a:t>Баймакский</a:t>
            </a:r>
            <a:r>
              <a:rPr lang="ru-RU" sz="2000" dirty="0" smtClean="0"/>
              <a:t> сельскохозяйственный техникум</a:t>
            </a:r>
          </a:p>
          <a:p>
            <a:pPr algn="ctr"/>
            <a:r>
              <a:rPr lang="ru-RU" sz="2000" dirty="0" err="1" smtClean="0"/>
              <a:t>Худайбердина</a:t>
            </a:r>
            <a:r>
              <a:rPr lang="ru-RU" sz="2000" dirty="0" smtClean="0"/>
              <a:t> </a:t>
            </a:r>
            <a:r>
              <a:rPr lang="ru-RU" sz="2000" dirty="0" err="1" smtClean="0"/>
              <a:t>Кунсылу</a:t>
            </a:r>
            <a:endParaRPr lang="ru-RU" sz="2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8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Гость\Рабочий стол\Малина\ра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Documents and Settings\Гость\Рабочий стол\Малина\нен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Documents and Settings\Гость\Рабочий стол\Малина\оо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C:\Documents and Settings\Гость\Рабочий стол\Малина\чя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Гость\Рабочий стол\Малина\кк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Documents and Settings\Гость\Рабочий стол\Малина\i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C:\Documents and Settings\Гость\Рабочий стол\Малина\апп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C:\Documents and Settings\Гость\Рабочий стол\Малина\оо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Гость\Рабочий стол\Малина\i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285992"/>
            <a:ext cx="3000396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Гость\Рабочий стол\Малина\800-480-34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5720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Гость\Рабочий стол\Малина\ап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0"/>
            <a:ext cx="4572000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Documents and Settings\Гость\Рабочий стол\Малина\ва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4429132"/>
            <a:ext cx="4572000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Documents and Settings\Гость\Рабочий стол\Малина\еке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429132"/>
            <a:ext cx="4572000" cy="242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Documents and Settings\Гость\Рабочий стол\Малина\ггн.jpeg"/>
          <p:cNvPicPr>
            <a:picLocks noChangeAspect="1" noChangeArrowheads="1"/>
          </p:cNvPicPr>
          <p:nvPr/>
        </p:nvPicPr>
        <p:blipFill>
          <a:blip r:embed="rId8"/>
          <a:srcRect l="6976"/>
          <a:stretch>
            <a:fillRect/>
          </a:stretch>
        </p:blipFill>
        <p:spPr bwMode="auto">
          <a:xfrm>
            <a:off x="0" y="2285992"/>
            <a:ext cx="314324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Documents and Settings\Гость\Рабочий стол\Малина\оо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72198" y="2285992"/>
            <a:ext cx="3071802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Гость\Рабочий стол\Малина\ьт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Documents and Settings\Гость\Рабочий стол\Малина\ук.jpeg"/>
          <p:cNvPicPr>
            <a:picLocks noChangeAspect="1" noChangeArrowheads="1"/>
          </p:cNvPicPr>
          <p:nvPr/>
        </p:nvPicPr>
        <p:blipFill>
          <a:blip r:embed="rId4"/>
          <a:srcRect b="10526"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Documents and Settings\Гость\Рабочий стол\Малина\чя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3429000"/>
            <a:ext cx="3071802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Documents and Settings\Гость\Рабочий стол\Малина\ти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3429000"/>
            <a:ext cx="285752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C:\Documents and Settings\Гость\Рабочий стол\Малина\ццй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429000"/>
            <a:ext cx="3214678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9" y="2357430"/>
            <a:ext cx="80361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Благодарю за внимание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234</Words>
  <Application>Microsoft Office PowerPoint</Application>
  <PresentationFormat>Экран (4:3)</PresentationFormat>
  <Paragraphs>20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Малина</dc:title>
  <dc:creator>Гость</dc:creator>
  <cp:lastModifiedBy>Амир</cp:lastModifiedBy>
  <cp:revision>7</cp:revision>
  <dcterms:created xsi:type="dcterms:W3CDTF">2012-06-05T04:52:37Z</dcterms:created>
  <dcterms:modified xsi:type="dcterms:W3CDTF">2012-06-07T13:58:06Z</dcterms:modified>
</cp:coreProperties>
</file>