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6" r:id="rId3"/>
    <p:sldId id="267" r:id="rId4"/>
    <p:sldId id="257" r:id="rId5"/>
    <p:sldId id="258" r:id="rId6"/>
    <p:sldId id="262" r:id="rId7"/>
    <p:sldId id="263" r:id="rId8"/>
    <p:sldId id="264" r:id="rId9"/>
    <p:sldId id="259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lu"/>
    <p:sndAc>
      <p:stSnd>
        <p:snd r:embed="rId1" name="whoosh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lu"/>
    <p:sndAc>
      <p:stSnd>
        <p:snd r:embed="rId1" name="whoosh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lu"/>
    <p:sndAc>
      <p:stSnd>
        <p:snd r:embed="rId1" name="whoosh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lu"/>
    <p:sndAc>
      <p:stSnd>
        <p:snd r:embed="rId1" name="whoosh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cover dir="lu"/>
    <p:sndAc>
      <p:stSnd>
        <p:snd r:embed="rId1" name="whoosh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lu"/>
    <p:sndAc>
      <p:stSnd>
        <p:snd r:embed="rId1" name="whoosh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cover dir="lu"/>
    <p:sndAc>
      <p:stSnd>
        <p:snd r:embed="rId1" name="whoosh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lu"/>
    <p:sndAc>
      <p:stSnd>
        <p:snd r:embed="rId1" name="whoosh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lu"/>
    <p:sndAc>
      <p:stSnd>
        <p:snd r:embed="rId1" name="whoosh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lu"/>
    <p:sndAc>
      <p:stSnd>
        <p:snd r:embed="rId1" name="whoosh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cover dir="lu"/>
    <p:sndAc>
      <p:stSnd>
        <p:snd r:embed="rId1" name="whoosh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cover dir="lu"/>
    <p:sndAc>
      <p:stSnd>
        <p:snd r:embed="rId13" name="whoosh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.allday.ru/uploads/posts/1191269251_c4133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lle-cournonterral.fr/images/structure/aidodevoirs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D%D0%B0%D1%83%D0%BA%D0%B0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gif"/><Relationship Id="rId4" Type="http://schemas.openxmlformats.org/officeDocument/2006/relationships/hyperlink" Target="http://ph-tov.narod.ru/o_kachestve_prepodavaniya_repetitora/tools.gi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C%D0%B0%D1%82%D0%B5%D0%BC%D0%B0%D1%82%D0%B8%D1%87%D0%B5%D1%81%D0%BA%D0%B0%D1%8F_%D0%BC%D0%BE%D0%B4%D0%B5%D0%BB%D1%8C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hyperlink" Target="http://www.tabu.ro/wp-content/uploads/import/a_fi_sau_a_nu_fi_____entre_les_murs____157c38e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B%D0%B8%D0%BD%D0%B8%D1%8F" TargetMode="External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portfolio.uga.akipkro.ru/gallery/21/matem1.jpg" TargetMode="External"/><Relationship Id="rId5" Type="http://schemas.openxmlformats.org/officeDocument/2006/relationships/hyperlink" Target="http://ru.wikipedia.org/wiki/%D0%9E%D0%B1%D1%8A%D1%91%D0%BC" TargetMode="External"/><Relationship Id="rId4" Type="http://schemas.openxmlformats.org/officeDocument/2006/relationships/hyperlink" Target="http://ru.wikipedia.org/wiki/%D0%9F%D0%BE%D0%B2%D0%B5%D1%80%D1%85%D0%BD%D0%BE%D1%81%D1%82%D1%8C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hyperlink" Target="http://www.smh.com.au/ffximage/2006/07/26/cattle26706_wideweb__470x313,0.jpg" TargetMode="External"/><Relationship Id="rId7" Type="http://schemas.openxmlformats.org/officeDocument/2006/relationships/hyperlink" Target="http://www.ranczo-brodzki.com.pl/tapetki/tapety21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jpeg"/><Relationship Id="rId5" Type="http://schemas.openxmlformats.org/officeDocument/2006/relationships/hyperlink" Target="http://www.alekseevka.biz/upload/3997.jpg" TargetMode="External"/><Relationship Id="rId10" Type="http://schemas.openxmlformats.org/officeDocument/2006/relationships/image" Target="../media/image10.jpeg"/><Relationship Id="rId4" Type="http://schemas.openxmlformats.org/officeDocument/2006/relationships/image" Target="../media/image7.jpeg"/><Relationship Id="rId9" Type="http://schemas.openxmlformats.org/officeDocument/2006/relationships/hyperlink" Target="http://ostorozhno-eda.ru/wp-content/uploads/2011/10/obschet.jpg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hyperlink" Target="http://ru.wikipedia.org/wiki/1701_%D0%B3%D0%BE%D0%B4" TargetMode="External"/><Relationship Id="rId7" Type="http://schemas.openxmlformats.org/officeDocument/2006/relationships/hyperlink" Target="http://www.myjulia.ru/data/cache/2010/12/01/590879_7006nothumb500.jpg" TargetMode="External"/><Relationship Id="rId12" Type="http://schemas.openxmlformats.org/officeDocument/2006/relationships/image" Target="../media/image1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1703" TargetMode="External"/><Relationship Id="rId11" Type="http://schemas.openxmlformats.org/officeDocument/2006/relationships/hyperlink" Target="//upload.wikimedia.org/wikipedia/ru/2/2d/Magnitzki.gif" TargetMode="External"/><Relationship Id="rId5" Type="http://schemas.openxmlformats.org/officeDocument/2006/relationships/hyperlink" Target="http://ru.wikipedia.org/wiki/%D0%9C%D0%B0%D0%B3%D0%BD%D0%B8%D1%86%D0%BA%D0%B8%D0%B9,_%D0%9B%D0%B5%D0%BE%D0%BD%D1%82%D0%B8%D0%B9_%D0%A4%D0%B8%D0%BB%D0%B8%D0%BF%D0%BF%D0%BE%D0%B2%D0%B8%D1%87" TargetMode="External"/><Relationship Id="rId10" Type="http://schemas.openxmlformats.org/officeDocument/2006/relationships/image" Target="../media/image12.jpeg"/><Relationship Id="rId4" Type="http://schemas.openxmlformats.org/officeDocument/2006/relationships/hyperlink" Target="http://ru.wikipedia.org/wiki/%D0%A1%D1%83%D1%85%D0%B0%D1%80%D0%B5%D0%B2%D0%B0_%D0%B1%D0%B0%D1%88%D0%BD%D1%8F" TargetMode="External"/><Relationship Id="rId9" Type="http://schemas.openxmlformats.org/officeDocument/2006/relationships/hyperlink" Target="http://cv01.twirpx.net/477/477294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pictures/es/276080.jp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hyperlink" Target="http://turometr.ru/uploads/images/b5/91/7d/1/a24a637827.jpg" TargetMode="Externa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0"/>
            <a:ext cx="8458200" cy="1222375"/>
          </a:xfrm>
        </p:spPr>
        <p:txBody>
          <a:bodyPr/>
          <a:lstStyle/>
          <a:p>
            <a:r>
              <a:rPr lang="ru-RU" dirty="0" smtClean="0"/>
              <a:t>История математики</a:t>
            </a:r>
            <a:endParaRPr lang="ru-RU" dirty="0"/>
          </a:p>
        </p:txBody>
      </p:sp>
      <p:pic>
        <p:nvPicPr>
          <p:cNvPr id="4098" name="Picture 2" descr="Картинка 2 из 7241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908720"/>
            <a:ext cx="4392488" cy="504056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u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а 3 из 15956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620688"/>
            <a:ext cx="4248472" cy="496855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27784" y="5949280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Всем спасибо за внимания!</a:t>
            </a:r>
            <a:endParaRPr lang="ru-RU" sz="2400" dirty="0"/>
          </a:p>
        </p:txBody>
      </p:sp>
    </p:spTree>
  </p:cSld>
  <p:clrMapOvr>
    <a:masterClrMapping/>
  </p:clrMapOvr>
  <p:transition>
    <p:cover dir="lu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84784"/>
            <a:ext cx="40324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err="1" smtClean="0"/>
              <a:t>Матема́тика</a:t>
            </a:r>
            <a:r>
              <a:rPr lang="ru-RU" sz="3200" b="1" i="1" dirty="0" smtClean="0"/>
              <a:t>— </a:t>
            </a:r>
            <a:r>
              <a:rPr lang="ru-RU" sz="3200" b="1" i="1" dirty="0" smtClean="0">
                <a:hlinkClick r:id="rId3" action="ppaction://hlinkfile" tooltip="Наука"/>
              </a:rPr>
              <a:t>наука</a:t>
            </a:r>
            <a:r>
              <a:rPr lang="ru-RU" sz="3200" b="1" i="1" dirty="0" smtClean="0"/>
              <a:t> о структурах, порядке и отношениях, которая исторически сложилась на основе операций подсчёта, измерения и описания форм реальных объектов</a:t>
            </a:r>
            <a:endParaRPr lang="ru-RU" sz="3200" b="1" i="1" dirty="0"/>
          </a:p>
        </p:txBody>
      </p:sp>
      <p:pic>
        <p:nvPicPr>
          <p:cNvPr id="24578" name="Picture 2" descr="Картинка 1 из 15970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628800"/>
            <a:ext cx="417195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u"/>
    <p:sndAc>
      <p:stSnd>
        <p:snd r:embed="rId2" name="whoosh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чего нужна математика?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268760"/>
            <a:ext cx="38164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Математика изучает воображаемые, идеальные объекты и соотношения между ними, используя формальный язык. В общем случае математические понятия и теоремы не обязательно имеют соответствие чему-либо в физическом мире. Главная задача </a:t>
            </a:r>
            <a:r>
              <a:rPr lang="ru-RU" sz="2400" b="1" i="1" dirty="0" smtClean="0"/>
              <a:t>прикладного </a:t>
            </a:r>
            <a:r>
              <a:rPr lang="ru-RU" sz="2400" b="1" i="1" dirty="0" smtClean="0"/>
              <a:t>раздела математики — создать </a:t>
            </a:r>
            <a:r>
              <a:rPr lang="ru-RU" sz="2400" b="1" i="1" dirty="0" smtClean="0">
                <a:hlinkClick r:id="rId3" action="ppaction://hlinkfile" tooltip="Математическая модель"/>
              </a:rPr>
              <a:t>математическую </a:t>
            </a:r>
            <a:r>
              <a:rPr lang="ru-RU" sz="2400" b="1" i="1" dirty="0" smtClean="0">
                <a:hlinkClick r:id="rId3" action="ppaction://hlinkfile" tooltip="Математическая модель"/>
              </a:rPr>
              <a:t>модель</a:t>
            </a:r>
            <a:r>
              <a:rPr lang="ru-RU" sz="2400" b="1" i="1" dirty="0" smtClean="0"/>
              <a:t>.</a:t>
            </a:r>
            <a:endParaRPr lang="ru-RU" sz="2400" b="1" i="1" dirty="0"/>
          </a:p>
        </p:txBody>
      </p:sp>
      <p:pic>
        <p:nvPicPr>
          <p:cNvPr id="25602" name="Picture 2" descr="Картинка 7 из 15970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1412776"/>
            <a:ext cx="4500761" cy="4968552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u"/>
    <p:sndAc>
      <p:stSnd>
        <p:snd r:embed="rId2" name="whoosh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60648"/>
            <a:ext cx="3851920" cy="522288"/>
          </a:xfrm>
        </p:spPr>
        <p:txBody>
          <a:bodyPr>
            <a:normAutofit/>
          </a:bodyPr>
          <a:lstStyle/>
          <a:p>
            <a:r>
              <a:rPr lang="ru-RU" dirty="0" smtClean="0"/>
              <a:t>Развитие математики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196752"/>
            <a:ext cx="3851920" cy="4032448"/>
          </a:xfrm>
          <a:ln>
            <a:solidFill>
              <a:schemeClr val="tx1"/>
            </a:solidFill>
          </a:ln>
        </p:spPr>
        <p:txBody>
          <a:bodyPr>
            <a:normAutofit fontScale="25000" lnSpcReduction="20000"/>
          </a:bodyPr>
          <a:lstStyle/>
          <a:p>
            <a:r>
              <a:rPr lang="ru-RU" sz="14400" b="1" i="1" dirty="0" smtClean="0"/>
              <a:t>Развитие математики началось с создания практических искусств счёта и измерения </a:t>
            </a:r>
            <a:r>
              <a:rPr lang="ru-RU" sz="14400" b="1" i="1" dirty="0" smtClean="0">
                <a:hlinkClick r:id="rId3" action="ppaction://hlinkfile" tooltip="Линия"/>
              </a:rPr>
              <a:t>линий</a:t>
            </a:r>
            <a:r>
              <a:rPr lang="ru-RU" sz="14400" b="1" i="1" dirty="0" smtClean="0"/>
              <a:t>, </a:t>
            </a:r>
            <a:r>
              <a:rPr lang="ru-RU" sz="14400" b="1" i="1" dirty="0" smtClean="0">
                <a:hlinkClick r:id="rId4" action="ppaction://hlinkfile" tooltip="Поверхность"/>
              </a:rPr>
              <a:t>поверхностей</a:t>
            </a:r>
            <a:r>
              <a:rPr lang="ru-RU" sz="14400" b="1" i="1" dirty="0" smtClean="0"/>
              <a:t> и </a:t>
            </a:r>
            <a:r>
              <a:rPr lang="ru-RU" sz="14400" b="1" i="1" dirty="0" smtClean="0">
                <a:hlinkClick r:id="rId5" action="ppaction://hlinkfile" tooltip="Объём"/>
              </a:rPr>
              <a:t>объёмов</a:t>
            </a:r>
            <a:r>
              <a:rPr lang="ru-RU" b="1" i="1" dirty="0" smtClean="0"/>
              <a:t>.</a:t>
            </a:r>
            <a:endParaRPr lang="ru-RU" b="1" i="1" dirty="0"/>
          </a:p>
        </p:txBody>
      </p:sp>
      <p:pic>
        <p:nvPicPr>
          <p:cNvPr id="1026" name="Picture 2" descr="Картинка 1 из 74166">
            <a:hlinkClick r:id="rId6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7" cstate="print"/>
          <a:srcRect t="12455" b="12455"/>
          <a:stretch>
            <a:fillRect/>
          </a:stretch>
        </p:blipFill>
        <p:spPr bwMode="auto">
          <a:xfrm>
            <a:off x="3923928" y="404664"/>
            <a:ext cx="5029200" cy="3657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cover dir="lu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4581128"/>
            <a:ext cx="8604448" cy="2016224"/>
          </a:xfrm>
        </p:spPr>
        <p:txBody>
          <a:bodyPr>
            <a:normAutofit/>
          </a:bodyPr>
          <a:lstStyle/>
          <a:p>
            <a:r>
              <a:rPr lang="ru-RU" sz="1900" b="1" i="1" dirty="0" smtClean="0"/>
              <a:t>Самой древней математической деятельностью был счет. Счет был необходим, чтобы следить за поголовьем скота и вести торговлю. Некоторые первобытные племена подсчитывали количество предметов, сопоставляя им различные части тела, главным образом пальцы рук и ног. Наскальный рисунок, сохранившийся до наших времен от каменного века, изображает число 35 в виде серии выстроенных в ряд 35 палочек-пальцев</a:t>
            </a:r>
            <a:r>
              <a:rPr lang="ru-RU" b="1" i="1" dirty="0" smtClean="0"/>
              <a:t>.</a:t>
            </a:r>
            <a:endParaRPr lang="ru-RU" b="1" i="1" dirty="0"/>
          </a:p>
        </p:txBody>
      </p:sp>
      <p:pic>
        <p:nvPicPr>
          <p:cNvPr id="2052" name="Picture 4" descr="Картинка 15 из 15267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1052736"/>
            <a:ext cx="2304256" cy="201622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4" name="Picture 6" descr="Картинка 19 из 15979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2348880"/>
            <a:ext cx="2232248" cy="194421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6" name="Picture 8" descr="Картинка 15 из 163269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44208" y="188640"/>
            <a:ext cx="2088232" cy="182758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8" name="Picture 10" descr="Картинка 6 из 214310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1520" y="692696"/>
            <a:ext cx="3312368" cy="338437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TextBox 10"/>
          <p:cNvSpPr txBox="1"/>
          <p:nvPr/>
        </p:nvSpPr>
        <p:spPr>
          <a:xfrm>
            <a:off x="0" y="0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Древняя математика</a:t>
            </a:r>
            <a:endParaRPr lang="ru-RU" sz="2800" dirty="0"/>
          </a:p>
        </p:txBody>
      </p:sp>
    </p:spTree>
  </p:cSld>
  <p:clrMapOvr>
    <a:masterClrMapping/>
  </p:clrMapOvr>
  <p:transition>
    <p:cover dir="lu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41248"/>
          </a:xfrm>
        </p:spPr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4797152"/>
            <a:ext cx="87129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В </a:t>
            </a:r>
            <a:r>
              <a:rPr lang="ru-RU" sz="2000" b="1" i="1" dirty="0" smtClean="0">
                <a:hlinkClick r:id="rId3" action="ppaction://hlinkfile" tooltip="1701 год"/>
              </a:rPr>
              <a:t>1701 году</a:t>
            </a:r>
            <a:r>
              <a:rPr lang="ru-RU" sz="2000" b="1" i="1" dirty="0" smtClean="0"/>
              <a:t> императорским указом была учреждена в </a:t>
            </a:r>
            <a:r>
              <a:rPr lang="ru-RU" sz="2000" b="1" i="1" dirty="0" smtClean="0">
                <a:hlinkClick r:id="rId4" action="ppaction://hlinkfile" tooltip="Сухарева башня"/>
              </a:rPr>
              <a:t>Сухаревой башне</a:t>
            </a:r>
            <a:r>
              <a:rPr lang="ru-RU" sz="2000" b="1" i="1" dirty="0" smtClean="0"/>
              <a:t> </a:t>
            </a:r>
            <a:r>
              <a:rPr lang="ru-RU" sz="2000" b="1" i="1" dirty="0" err="1" smtClean="0"/>
              <a:t>математически-навигацкая</a:t>
            </a:r>
            <a:r>
              <a:rPr lang="ru-RU" sz="2000" b="1" i="1" dirty="0" smtClean="0"/>
              <a:t> школа, где преподавал </a:t>
            </a:r>
            <a:r>
              <a:rPr lang="ru-RU" sz="2000" b="1" i="1" dirty="0" smtClean="0">
                <a:hlinkClick r:id="rId5" action="ppaction://hlinkfile" tooltip="Магницкий, Леонтий Филиппович"/>
              </a:rPr>
              <a:t>Л. Ф. Магницкий</a:t>
            </a:r>
            <a:r>
              <a:rPr lang="ru-RU" sz="2000" b="1" i="1" dirty="0" smtClean="0"/>
              <a:t>. По поручению Петра I он написал (на церковно-славянском) известный учебник арифметики (</a:t>
            </a:r>
            <a:r>
              <a:rPr lang="ru-RU" sz="2000" b="1" i="1" dirty="0" smtClean="0">
                <a:hlinkClick r:id="rId6" action="ppaction://hlinkfile" tooltip="1703"/>
              </a:rPr>
              <a:t>1703</a:t>
            </a:r>
            <a:r>
              <a:rPr lang="ru-RU" sz="2000" b="1" i="1" dirty="0" smtClean="0"/>
              <a:t>), а позже издавал навигационные и логарифмические таблицы. Учебник Магницкого для того времени был исключительно добротным и содержательным.</a:t>
            </a:r>
            <a:endParaRPr lang="ru-RU" sz="2000" b="1" i="1" dirty="0"/>
          </a:p>
        </p:txBody>
      </p:sp>
      <p:pic>
        <p:nvPicPr>
          <p:cNvPr id="19458" name="Picture 2" descr="Картинка 6 из 124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47864" y="1844824"/>
            <a:ext cx="2258566" cy="25922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9460" name="Picture 4" descr="Картинка 5 из 139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7544" y="1268760"/>
            <a:ext cx="2232248" cy="288032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9462" name="Picture 6" descr="Файл:Magnitzki.gif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156176" y="1196752"/>
            <a:ext cx="2664296" cy="22322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</p:pic>
    </p:spTree>
  </p:cSld>
  <p:clrMapOvr>
    <a:masterClrMapping/>
  </p:clrMapOvr>
  <p:transition>
    <p:cover dir="lu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3838200" cy="841248"/>
          </a:xfrm>
        </p:spPr>
        <p:txBody>
          <a:bodyPr/>
          <a:lstStyle/>
          <a:p>
            <a:r>
              <a:rPr lang="ru-RU" dirty="0" smtClean="0"/>
              <a:t>Деление суток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484784"/>
            <a:ext cx="374441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ru-RU" b="1" i="1" dirty="0" smtClean="0"/>
              <a:t>В 1136 году новгородский монах </a:t>
            </a:r>
            <a:r>
              <a:rPr lang="ru-RU" b="1" i="1" dirty="0" err="1" smtClean="0"/>
              <a:t>Кирик</a:t>
            </a:r>
            <a:r>
              <a:rPr lang="ru-RU" b="1" i="1" dirty="0" smtClean="0"/>
              <a:t> написал математико-астрономическое сочинение с подробным расчётом даты сотворения мира. Полное наименование его сочинения таково: «</a:t>
            </a:r>
            <a:r>
              <a:rPr lang="ru-RU" b="1" i="1" dirty="0" err="1" smtClean="0"/>
              <a:t>Кирика</a:t>
            </a:r>
            <a:r>
              <a:rPr lang="ru-RU" b="1" i="1" dirty="0" smtClean="0"/>
              <a:t> диакона и доместика </a:t>
            </a:r>
            <a:r>
              <a:rPr lang="ru-RU" b="1" i="1" dirty="0" err="1" smtClean="0"/>
              <a:t>Новгородскаго</a:t>
            </a:r>
            <a:r>
              <a:rPr lang="ru-RU" b="1" i="1" dirty="0" smtClean="0"/>
              <a:t> </a:t>
            </a:r>
            <a:r>
              <a:rPr lang="ru-RU" b="1" i="1" dirty="0" err="1" smtClean="0"/>
              <a:t>Антониева</a:t>
            </a:r>
            <a:r>
              <a:rPr lang="ru-RU" b="1" i="1" dirty="0" smtClean="0"/>
              <a:t> монастыря учение </a:t>
            </a:r>
            <a:r>
              <a:rPr lang="ru-RU" b="1" i="1" dirty="0" err="1" smtClean="0"/>
              <a:t>им-же</a:t>
            </a:r>
            <a:r>
              <a:rPr lang="ru-RU" b="1" i="1" dirty="0" smtClean="0"/>
              <a:t> </a:t>
            </a:r>
            <a:r>
              <a:rPr lang="ru-RU" b="1" i="1" dirty="0" err="1" smtClean="0"/>
              <a:t>ведати</a:t>
            </a:r>
            <a:r>
              <a:rPr lang="ru-RU" b="1" i="1" dirty="0" smtClean="0"/>
              <a:t> человеку числа всех лет». Помимо хронологических расчётов, </a:t>
            </a:r>
            <a:r>
              <a:rPr lang="ru-RU" b="1" i="1" dirty="0" err="1" smtClean="0"/>
              <a:t>Кирик</a:t>
            </a:r>
            <a:r>
              <a:rPr lang="ru-RU" b="1" i="1" dirty="0" smtClean="0"/>
              <a:t> привёл пример геометрической прогрессии, возникающей от деления суток на всё более мелкие доли; на одной миллионной </a:t>
            </a:r>
            <a:r>
              <a:rPr lang="ru-RU" b="1" i="1" dirty="0" err="1" smtClean="0"/>
              <a:t>Кирик</a:t>
            </a:r>
            <a:r>
              <a:rPr lang="ru-RU" b="1" i="1" dirty="0" smtClean="0"/>
              <a:t> остановился, заявив, что «более сего не бывает».</a:t>
            </a:r>
            <a:endParaRPr lang="ru-RU" b="1" i="1" dirty="0"/>
          </a:p>
        </p:txBody>
      </p:sp>
      <p:pic>
        <p:nvPicPr>
          <p:cNvPr id="21506" name="Picture 2" descr="Картинка 1 из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1124744"/>
            <a:ext cx="2304256" cy="31683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4048" y="4365104"/>
            <a:ext cx="808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/>
              <a:t>Кирик</a:t>
            </a:r>
            <a:endParaRPr lang="ru-RU" b="1" dirty="0"/>
          </a:p>
        </p:txBody>
      </p:sp>
      <p:pic>
        <p:nvPicPr>
          <p:cNvPr id="21508" name="Picture 4" descr="Картинка 1 из 637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0232" y="2276872"/>
            <a:ext cx="2232248" cy="330594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588224" y="5733256"/>
            <a:ext cx="2555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err="1" smtClean="0"/>
              <a:t>Новгородскаго</a:t>
            </a:r>
            <a:r>
              <a:rPr lang="ru-RU" b="1" i="1" dirty="0" smtClean="0"/>
              <a:t> </a:t>
            </a:r>
            <a:r>
              <a:rPr lang="ru-RU" b="1" i="1" dirty="0" err="1" smtClean="0"/>
              <a:t>Антониева</a:t>
            </a:r>
            <a:r>
              <a:rPr lang="ru-RU" b="1" i="1" dirty="0" smtClean="0"/>
              <a:t> монастыря </a:t>
            </a:r>
            <a:endParaRPr lang="ru-RU" dirty="0"/>
          </a:p>
        </p:txBody>
      </p:sp>
    </p:spTree>
  </p:cSld>
  <p:clrMapOvr>
    <a:masterClrMapping/>
  </p:clrMapOvr>
  <p:transition>
    <p:cover dir="lu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Интересные факты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24744"/>
            <a:ext cx="62069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Расчёт </a:t>
            </a:r>
            <a:r>
              <a:rPr lang="ru-RU" sz="3200" dirty="0" smtClean="0"/>
              <a:t>даты православной </a:t>
            </a:r>
            <a:r>
              <a:rPr lang="ru-RU" sz="3200" dirty="0" smtClean="0"/>
              <a:t>Пасхи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844824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Единственной задачей, выходящей за рамки хозяйственных потребностей, был расчёт даты православной Пасхи, требующий незаурядных познаний в астрономии и математике. Пришлось организовать специальную делегацию, возглавленную образованным новгородским архиепископом Геннадием </a:t>
            </a:r>
            <a:r>
              <a:rPr lang="ru-RU" sz="2000" b="1" i="1" dirty="0" err="1" smtClean="0"/>
              <a:t>Гонзовым</a:t>
            </a:r>
            <a:r>
              <a:rPr lang="ru-RU" sz="2000" b="1" i="1" dirty="0" smtClean="0"/>
              <a:t>, которая отправилась в Рим за консультациями. Вояж закончился успешно, делегаты привезли таблицы пасхалий на 70 лет вперед и методику её составления. Позже, в 1539 году, при архиепископе Новгородском </a:t>
            </a:r>
            <a:r>
              <a:rPr lang="ru-RU" sz="2000" b="1" i="1" dirty="0" err="1" smtClean="0"/>
              <a:t>Макарии</a:t>
            </a:r>
            <a:r>
              <a:rPr lang="ru-RU" sz="2000" b="1" i="1" dirty="0" smtClean="0"/>
              <a:t>, была составлена пасхалия на следующую тысячу лет.</a:t>
            </a:r>
            <a:endParaRPr lang="ru-RU" sz="2000" b="1" i="1" dirty="0"/>
          </a:p>
        </p:txBody>
      </p:sp>
    </p:spTree>
  </p:cSld>
  <p:clrMapOvr>
    <a:masterClrMapping/>
  </p:clrMapOvr>
  <p:transition>
    <p:cover dir="lu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692696"/>
            <a:ext cx="8352928" cy="4248472"/>
          </a:xfrm>
        </p:spPr>
        <p:txBody>
          <a:bodyPr>
            <a:noAutofit/>
          </a:bodyPr>
          <a:lstStyle/>
          <a:p>
            <a:pPr lvl="1"/>
            <a:r>
              <a:rPr lang="ru-RU" sz="4400" b="1" i="1" dirty="0" smtClean="0"/>
              <a:t>«Предмет математики настолько серьёзен, что полезно не упускать случаев делать его немного  занимательным</a:t>
            </a:r>
            <a:r>
              <a:rPr lang="ru-RU" sz="4400" b="1" i="1" dirty="0" smtClean="0"/>
              <a:t>»</a:t>
            </a:r>
            <a:endParaRPr lang="ru-RU" sz="4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148064" y="4509120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Блез Паскаль</a:t>
            </a:r>
            <a:endParaRPr lang="ru-RU" sz="3200" dirty="0"/>
          </a:p>
        </p:txBody>
      </p:sp>
    </p:spTree>
  </p:cSld>
  <p:clrMapOvr>
    <a:masterClrMapping/>
  </p:clrMapOvr>
  <p:transition>
    <p:cover dir="lu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101</TotalTime>
  <Words>399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История математики</vt:lpstr>
      <vt:lpstr>математика</vt:lpstr>
      <vt:lpstr>Для чего нужна математика?</vt:lpstr>
      <vt:lpstr>Развитие математики</vt:lpstr>
      <vt:lpstr>Слайд 5</vt:lpstr>
      <vt:lpstr>История</vt:lpstr>
      <vt:lpstr>Деление суток</vt:lpstr>
      <vt:lpstr>Интересные факты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математики</dc:title>
  <dc:creator>Алина</dc:creator>
  <cp:lastModifiedBy>Алина</cp:lastModifiedBy>
  <cp:revision>2</cp:revision>
  <dcterms:created xsi:type="dcterms:W3CDTF">2012-03-14T13:44:55Z</dcterms:created>
  <dcterms:modified xsi:type="dcterms:W3CDTF">2012-03-14T15:59:22Z</dcterms:modified>
</cp:coreProperties>
</file>