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9" r:id="rId5"/>
    <p:sldId id="262" r:id="rId6"/>
    <p:sldId id="265" r:id="rId7"/>
    <p:sldId id="266" r:id="rId8"/>
    <p:sldId id="272" r:id="rId9"/>
    <p:sldId id="273" r:id="rId10"/>
    <p:sldId id="257" r:id="rId11"/>
    <p:sldId id="258" r:id="rId12"/>
    <p:sldId id="259" r:id="rId13"/>
    <p:sldId id="260" r:id="rId14"/>
    <p:sldId id="275" r:id="rId15"/>
    <p:sldId id="277" r:id="rId16"/>
    <p:sldId id="276" r:id="rId17"/>
    <p:sldId id="278" r:id="rId18"/>
    <p:sldId id="263" r:id="rId19"/>
    <p:sldId id="264" r:id="rId20"/>
    <p:sldId id="267" r:id="rId21"/>
    <p:sldId id="268" r:id="rId22"/>
    <p:sldId id="280" r:id="rId23"/>
    <p:sldId id="283" r:id="rId24"/>
    <p:sldId id="284" r:id="rId25"/>
    <p:sldId id="279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E51B9-D4CC-4508-BF66-3E207095739D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07E9-0847-4EAF-903B-065831577D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holm.com/services/address_ip.ph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357430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Адресация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сети Интернет. </a:t>
            </a:r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Решение задач.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istrator\Desktop\image16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3071834" cy="1649090"/>
          </a:xfrm>
          <a:prstGeom prst="rect">
            <a:avLst/>
          </a:prstGeom>
          <a:noFill/>
        </p:spPr>
      </p:pic>
      <p:pic>
        <p:nvPicPr>
          <p:cNvPr id="2052" name="Picture 4" descr="http://www.klyaksa.net/htm/kopilka/uroki1/images/image16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14290"/>
            <a:ext cx="2071702" cy="1474771"/>
          </a:xfrm>
          <a:prstGeom prst="rect">
            <a:avLst/>
          </a:prstGeom>
          <a:noFill/>
        </p:spPr>
      </p:pic>
      <p:pic>
        <p:nvPicPr>
          <p:cNvPr id="7" name="Рисунок 6" descr="http://www.klyaksa.net/htm/kopilka/uroki1/images/image1602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071546"/>
            <a:ext cx="1991681" cy="1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№1. Восстановите из отдельных частей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URL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8777922" cy="446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8929750" cy="44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№2.Восстановите из отдельных частей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URL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425224" cy="434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№3. Восстановите из отдельных частей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URL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ыгнутая вниз стрелка 3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715436" cy="445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№4. Восстановите из отдельных частей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URL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ыгнутая вниз стрелка 3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2686040" cy="685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1670441" cy="1428760"/>
          </a:xfrm>
          <a:prstGeom prst="rect">
            <a:avLst/>
          </a:prstGeom>
          <a:noFill/>
        </p:spPr>
      </p:pic>
      <p:pic>
        <p:nvPicPr>
          <p:cNvPr id="5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00438"/>
            <a:ext cx="1670441" cy="1428760"/>
          </a:xfrm>
          <a:prstGeom prst="rect">
            <a:avLst/>
          </a:prstGeom>
          <a:noFill/>
        </p:spPr>
      </p:pic>
      <p:pic>
        <p:nvPicPr>
          <p:cNvPr id="6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1670441" cy="142876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>
            <a:stCxn id="6" idx="3"/>
          </p:cNvCxnSpPr>
          <p:nvPr/>
        </p:nvCxnSpPr>
        <p:spPr>
          <a:xfrm flipV="1">
            <a:off x="5456623" y="357166"/>
            <a:ext cx="2187211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643703" y="642919"/>
            <a:ext cx="1285885" cy="714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6583283" y="1439755"/>
            <a:ext cx="3071834" cy="906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714876" y="2000240"/>
            <a:ext cx="164307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929322" y="3286124"/>
            <a:ext cx="157163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://tehnomaks.ru/katalog/multi_images/1287462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496"/>
            <a:ext cx="1248431" cy="150019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572132" y="214290"/>
            <a:ext cx="1089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Узел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3857628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Хост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2285992"/>
            <a:ext cx="4248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192.168.15.10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4429132"/>
            <a:ext cx="4950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255.255.225.240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3357562"/>
            <a:ext cx="2702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IP-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адрес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7224" y="5357826"/>
            <a:ext cx="3545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Маска сети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2686040" cy="685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1670441" cy="1428760"/>
          </a:xfrm>
          <a:prstGeom prst="rect">
            <a:avLst/>
          </a:prstGeom>
          <a:noFill/>
        </p:spPr>
      </p:pic>
      <p:pic>
        <p:nvPicPr>
          <p:cNvPr id="5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00438"/>
            <a:ext cx="1670441" cy="1428760"/>
          </a:xfrm>
          <a:prstGeom prst="rect">
            <a:avLst/>
          </a:prstGeom>
          <a:noFill/>
        </p:spPr>
      </p:pic>
      <p:pic>
        <p:nvPicPr>
          <p:cNvPr id="6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500042"/>
            <a:ext cx="1670441" cy="142876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>
            <a:stCxn id="6" idx="3"/>
          </p:cNvCxnSpPr>
          <p:nvPr/>
        </p:nvCxnSpPr>
        <p:spPr>
          <a:xfrm flipV="1">
            <a:off x="5885251" y="571480"/>
            <a:ext cx="2187211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643703" y="642919"/>
            <a:ext cx="1285885" cy="714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6583283" y="1439755"/>
            <a:ext cx="3071834" cy="906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714876" y="2000240"/>
            <a:ext cx="164307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929322" y="3286124"/>
            <a:ext cx="157163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://tehnomaks.ru/katalog/multi_images/1287462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1248431" cy="150019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7215206" y="0"/>
            <a:ext cx="1089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Узел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3643314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Хост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071678"/>
            <a:ext cx="4248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192.168.15.10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000372"/>
            <a:ext cx="4950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255.255.225.240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643446"/>
            <a:ext cx="8195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11000000 10101000  00001111   00001010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143512"/>
            <a:ext cx="8072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11111111  11111111   11111111   11110000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42852"/>
            <a:ext cx="45288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32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двоичных разряда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2686040" cy="685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1670441" cy="1428760"/>
          </a:xfrm>
          <a:prstGeom prst="rect">
            <a:avLst/>
          </a:prstGeom>
          <a:noFill/>
        </p:spPr>
      </p:pic>
      <p:pic>
        <p:nvPicPr>
          <p:cNvPr id="5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3500438"/>
            <a:ext cx="1670441" cy="1428760"/>
          </a:xfrm>
          <a:prstGeom prst="rect">
            <a:avLst/>
          </a:prstGeom>
          <a:noFill/>
        </p:spPr>
      </p:pic>
      <p:pic>
        <p:nvPicPr>
          <p:cNvPr id="6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1670441" cy="142876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>
            <a:stCxn id="6" idx="3"/>
          </p:cNvCxnSpPr>
          <p:nvPr/>
        </p:nvCxnSpPr>
        <p:spPr>
          <a:xfrm flipV="1">
            <a:off x="5456623" y="357166"/>
            <a:ext cx="2187211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643703" y="642919"/>
            <a:ext cx="1285885" cy="714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6583283" y="1439755"/>
            <a:ext cx="3071834" cy="906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714876" y="2000240"/>
            <a:ext cx="164307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929322" y="3286124"/>
            <a:ext cx="157163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://tehnomaks.ru/katalog/multi_images/1287462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1248431" cy="150019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7215206" y="0"/>
            <a:ext cx="1089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Узел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3643314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Хост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071678"/>
            <a:ext cx="4248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192.168.15.10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000372"/>
            <a:ext cx="4950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255.255.225.240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643446"/>
            <a:ext cx="8195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11000000 10101000  00001111   00001010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143512"/>
            <a:ext cx="8072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11111111  11111111   11111111   11110000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786454"/>
            <a:ext cx="8195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11000000 10101000   00001111  00000000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0" y="5857892"/>
            <a:ext cx="82867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57158" y="214290"/>
            <a:ext cx="33417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ОКТЕТ – 8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(Лат.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Octo</a:t>
            </a:r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)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2686040" cy="685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500174"/>
            <a:ext cx="1670441" cy="1428760"/>
          </a:xfrm>
          <a:prstGeom prst="rect">
            <a:avLst/>
          </a:prstGeom>
          <a:noFill/>
        </p:spPr>
      </p:pic>
      <p:pic>
        <p:nvPicPr>
          <p:cNvPr id="5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714620"/>
            <a:ext cx="1670441" cy="1428760"/>
          </a:xfrm>
          <a:prstGeom prst="rect">
            <a:avLst/>
          </a:prstGeom>
          <a:noFill/>
        </p:spPr>
      </p:pic>
      <p:pic>
        <p:nvPicPr>
          <p:cNvPr id="6" name="Picture 2" descr="http://www.iru.ru/data/products/pc_home/pk_ergo_home/pk_ergo_home_123/pk_ergo_home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1670441" cy="1428760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>
            <a:stCxn id="6" idx="3"/>
          </p:cNvCxnSpPr>
          <p:nvPr/>
        </p:nvCxnSpPr>
        <p:spPr>
          <a:xfrm flipV="1">
            <a:off x="5456623" y="357166"/>
            <a:ext cx="2187211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6643703" y="642919"/>
            <a:ext cx="1285885" cy="714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6940473" y="1082565"/>
            <a:ext cx="2357454" cy="906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714876" y="2000240"/>
            <a:ext cx="164307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>
            <a:off x="5929322" y="3286124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 descr="http://tehnomaks.ru/katalog/multi_images/12874625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3116"/>
            <a:ext cx="1248431" cy="150019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7215206" y="0"/>
            <a:ext cx="10899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Узел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643834" y="2285992"/>
            <a:ext cx="12144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Хост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2071678"/>
            <a:ext cx="4248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192.168.15.10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000372"/>
            <a:ext cx="4950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255.255.225.240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14818"/>
            <a:ext cx="8195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11000000 10101000  00001111   00001010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786322"/>
            <a:ext cx="8072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11111111  11111111   11111111   11110000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286388"/>
            <a:ext cx="81953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11000000 10101000   00001111  00000000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7224" y="5715016"/>
            <a:ext cx="3897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192.168.15.0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0" y="5357826"/>
            <a:ext cx="84296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43438" y="5715016"/>
            <a:ext cx="3990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Адрес се</a:t>
            </a:r>
            <a:r>
              <a:rPr lang="ru-RU" sz="5400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</a:t>
            </a:r>
            <a:endParaRPr lang="ru-RU" sz="5400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4389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№1. Определите адрес сети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97" y="928670"/>
            <a:ext cx="8990103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Выгнутая вниз стрелка 3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№2. Определите адрес сети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168" y="928670"/>
            <a:ext cx="9015831" cy="408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Desktop\инет урок\ncomms1063-f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142984"/>
            <a:ext cx="4583245" cy="3987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00240"/>
            <a:ext cx="3857652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 —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 Wide Web)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всемирная система объединённых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компьютерных сетей, построенная на использовании протокола IP и маршрутизации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пакетов данных.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1785918" y="1571612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.64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857356" y="3000372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3.133</a:t>
            </a:r>
            <a:endParaRPr lang="ru-RU" sz="6000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786314" y="3000372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20</a:t>
            </a:r>
            <a:endParaRPr lang="ru-RU" sz="6000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00562" y="1500174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3.13</a:t>
            </a:r>
            <a:endParaRPr lang="ru-RU" sz="6000" dirty="0"/>
          </a:p>
        </p:txBody>
      </p:sp>
      <p:sp>
        <p:nvSpPr>
          <p:cNvPr id="8" name="Выгнутая вниз стрелка 7">
            <a:hlinkClick r:id="rId2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-адрес: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4714876" y="2857496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.64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714876" y="1428736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4</a:t>
            </a:r>
            <a:r>
              <a:rPr lang="ru-RU" sz="6000" dirty="0" smtClean="0"/>
              <a:t>.1</a:t>
            </a:r>
            <a:r>
              <a:rPr lang="en-US" sz="6000" dirty="0" smtClean="0"/>
              <a:t>76</a:t>
            </a:r>
            <a:endParaRPr lang="ru-RU" sz="6000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142976" y="3000372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3</a:t>
            </a:r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1214414" y="1285860"/>
            <a:ext cx="2428892" cy="114300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3.1</a:t>
            </a:r>
            <a:r>
              <a:rPr lang="en-US" sz="6000" dirty="0" smtClean="0"/>
              <a:t>5</a:t>
            </a:r>
            <a:endParaRPr lang="ru-RU" sz="6000" dirty="0"/>
          </a:p>
        </p:txBody>
      </p:sp>
      <p:sp>
        <p:nvSpPr>
          <p:cNvPr id="8" name="Выгнутая вниз стрелка 7">
            <a:hlinkClick r:id="rId2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-адрес: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28662" y="142852"/>
            <a:ext cx="76438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Пуск - Выполнить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cmd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Набираем команду </a:t>
            </a:r>
            <a:r>
              <a:rPr kumimoji="0" lang="en-US" sz="3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Ipconfig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Enter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66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Сайт в Интернете для определения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IP -</a:t>
            </a:r>
            <a:r>
              <a:rPr lang="ru-RU" dirty="0" smtClean="0"/>
              <a:t> адреса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785926"/>
            <a:ext cx="9001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u="sng" dirty="0" smtClean="0">
                <a:hlinkClick r:id="rId2"/>
              </a:rPr>
              <a:t>http://www.softholm.com/services/address_ip.php</a:t>
            </a:r>
            <a:r>
              <a:rPr lang="ru-RU" sz="4800" dirty="0" smtClean="0"/>
              <a:t> 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Знать, что такое компьютерная сеть, способы адресации в сети Интернет.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Описать в тетради виды компьютерных сетей (звезда, шина, кольцевая структура). </a:t>
            </a:r>
          </a:p>
          <a:p>
            <a:endParaRPr lang="ru-RU" dirty="0"/>
          </a:p>
        </p:txBody>
      </p:sp>
      <p:pic>
        <p:nvPicPr>
          <p:cNvPr id="4" name="Рисунок 3" descr="http://www.klyaksa.net/htm/kopilka/uroki1/images/image160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643446"/>
            <a:ext cx="1991681" cy="1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istrator\Desktop\image16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256"/>
            <a:ext cx="3071834" cy="1649090"/>
          </a:xfrm>
          <a:prstGeom prst="rect">
            <a:avLst/>
          </a:prstGeom>
          <a:noFill/>
        </p:spPr>
      </p:pic>
      <p:pic>
        <p:nvPicPr>
          <p:cNvPr id="6" name="Picture 4" descr="http://www.klyaksa.net/htm/kopilka/uroki1/images/image160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785794"/>
            <a:ext cx="1685925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500034" y="2000240"/>
            <a:ext cx="8429684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ОЦЕНИТЕ ВАШУ ВКЛЮЧЁННОСТЬ В УРОК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ВЫБЕРИТЕ ЭМОЦИОНАЛЬНУЮ СОСТАВЛЯЮЩУЮ УРОКА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357166"/>
            <a:ext cx="3900486" cy="971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2500306"/>
          <a:ext cx="6077585" cy="420624"/>
        </p:xfrm>
        <a:graphic>
          <a:graphicData uri="http://schemas.openxmlformats.org/drawingml/2006/table">
            <a:tbl>
              <a:tblPr/>
              <a:tblGrid>
                <a:gridCol w="607695"/>
                <a:gridCol w="606751"/>
                <a:gridCol w="608639"/>
                <a:gridCol w="607695"/>
                <a:gridCol w="607695"/>
                <a:gridCol w="607695"/>
                <a:gridCol w="607695"/>
                <a:gridCol w="607695"/>
                <a:gridCol w="607695"/>
                <a:gridCol w="6083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6072206"/>
          <a:ext cx="6077585" cy="420624"/>
        </p:xfrm>
        <a:graphic>
          <a:graphicData uri="http://schemas.openxmlformats.org/drawingml/2006/table">
            <a:tbl>
              <a:tblPr/>
              <a:tblGrid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7695"/>
                <a:gridCol w="6083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89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4071942"/>
            <a:ext cx="1047009" cy="876301"/>
          </a:xfrm>
          <a:prstGeom prst="rect">
            <a:avLst/>
          </a:prstGeom>
          <a:noFill/>
        </p:spPr>
      </p:pic>
      <p:pic>
        <p:nvPicPr>
          <p:cNvPr id="37894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214818"/>
            <a:ext cx="798274" cy="766763"/>
          </a:xfrm>
          <a:prstGeom prst="rect">
            <a:avLst/>
          </a:prstGeom>
          <a:noFill/>
        </p:spPr>
      </p:pic>
      <p:pic>
        <p:nvPicPr>
          <p:cNvPr id="37893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67188"/>
            <a:ext cx="1000132" cy="833443"/>
          </a:xfrm>
          <a:prstGeom prst="rect">
            <a:avLst/>
          </a:prstGeom>
          <a:noFill/>
        </p:spPr>
      </p:pic>
      <p:pic>
        <p:nvPicPr>
          <p:cNvPr id="37892" name="Рисунок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59876" y="4071942"/>
            <a:ext cx="1159703" cy="838201"/>
          </a:xfrm>
          <a:prstGeom prst="rect">
            <a:avLst/>
          </a:prstGeom>
          <a:noFill/>
        </p:spPr>
      </p:pic>
      <p:pic>
        <p:nvPicPr>
          <p:cNvPr id="37891" name="Рисунок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7" y="4143380"/>
            <a:ext cx="864735" cy="738188"/>
          </a:xfrm>
          <a:prstGeom prst="rect">
            <a:avLst/>
          </a:prstGeom>
          <a:noFill/>
        </p:spPr>
      </p:pic>
      <p:pic>
        <p:nvPicPr>
          <p:cNvPr id="37890" name="Рисунок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143380"/>
            <a:ext cx="860548" cy="690563"/>
          </a:xfrm>
          <a:prstGeom prst="rect">
            <a:avLst/>
          </a:prstGeom>
          <a:noFill/>
        </p:spPr>
      </p:pic>
      <p:pic>
        <p:nvPicPr>
          <p:cNvPr id="37889" name="Рисунок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4088862"/>
            <a:ext cx="866776" cy="764131"/>
          </a:xfrm>
          <a:prstGeom prst="rect">
            <a:avLst/>
          </a:prstGeom>
          <a:noFill/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428596" y="5072074"/>
            <a:ext cx="82153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НАСКОЛЬКО ВЫ ОЦЕНИВАЕТЕ УСВОЕНИЕ  ВАМИ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ДАННОЙ ИНФОРМАЦИИ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6615130" cy="68579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Выставление оценок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643182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57148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Протокол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 — это «язык», используемый компьютерами для обмена данными при работе в сети.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714620"/>
            <a:ext cx="2860078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IP-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адрес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5214950"/>
            <a:ext cx="478634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Динамический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429132"/>
            <a:ext cx="3902863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Статический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214546" y="3643314"/>
            <a:ext cx="92869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000628" y="3929066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различных адресов может быть закодировано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помощью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адреса?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28802"/>
            <a:ext cx="3214710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1)4000000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2)4*2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^30</a:t>
            </a:r>
          </a:p>
          <a:p>
            <a:pPr>
              <a:buNone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3)1024000</a:t>
            </a:r>
          </a:p>
          <a:p>
            <a:pPr>
              <a:buNone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2^31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971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Восстановите из отдельных частей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sldjump"/>
              </a:rPr>
              <a:t> URL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27146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Восстановите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 IP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-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 action="ppaction://hlinksldjump"/>
              </a:rPr>
              <a:t>адрес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0" y="37861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4" action="ppaction://hlinksldjump"/>
              </a:rPr>
              <a:t>Определите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4" action="ppaction://hlinksldjump"/>
              </a:rPr>
              <a:t>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4" action="ppaction://hlinksldjump"/>
              </a:rPr>
              <a:t>адрес сети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85720" y="1714488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142984"/>
            <a:ext cx="52277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Правильность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IP -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адреса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Круглая лента лицом вверх 7">
            <a:hlinkClick r:id="rId5" action="ppaction://hlinksldjump"/>
          </p:cNvPr>
          <p:cNvSpPr/>
          <p:nvPr/>
        </p:nvSpPr>
        <p:spPr>
          <a:xfrm>
            <a:off x="4929190" y="5929330"/>
            <a:ext cx="4000528" cy="785818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Определите, какой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правильный: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2.2.2.2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192.168.257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22.22.22.22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Все правильные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224.0.0.2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11.12.22.32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172.16.24.264</a:t>
            </a:r>
          </a:p>
          <a:p>
            <a:pPr marL="742950" indent="-742950">
              <a:buAutoNum type="arabicParenR"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Все правильные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Определите, какой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неправильный: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929586" y="600076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3786190"/>
            <a:ext cx="885831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Доменная система имен имеет иерархическую структуру: домены верхнего уровня - домены второго уровня и так далее.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Домены верхнего уровня бывают двух типов: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географические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(двухбуквенные - каждой стране свой код)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административные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(трехбуквенные).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52"/>
            <a:ext cx="885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каждого Web-документа в Интернете есть свой уникальный адрес — он называется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унифицированным указателем ресурса URL (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Uniformed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Resource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Locator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URL-адресом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Обратившись по этому адресу, можно получить хранящийся там документ.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14"/>
            <a:ext cx="3714776" cy="569755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</a:t>
            </a: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dirty="0" smtClean="0"/>
              <a:t>- Австрия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</a:t>
            </a:r>
            <a:r>
              <a:rPr lang="ru-RU" sz="9600" dirty="0" smtClean="0"/>
              <a:t> - Австралия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ru-RU" sz="9600" dirty="0" smtClean="0"/>
              <a:t> - Канада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r>
              <a:rPr lang="ru-RU" sz="9600" dirty="0" smtClean="0"/>
              <a:t> - Швейцария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ru-RU" sz="9600" dirty="0" smtClean="0"/>
              <a:t> - Германия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dk</a:t>
            </a:r>
            <a:r>
              <a:rPr lang="ru-RU" sz="9600" dirty="0" smtClean="0"/>
              <a:t> - Дания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ru-RU" sz="9600" dirty="0" smtClean="0"/>
              <a:t> - Испания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</a:t>
            </a:r>
            <a:r>
              <a:rPr lang="ru-RU" sz="9600" dirty="0" smtClean="0"/>
              <a:t> - Финляндия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</a:t>
            </a:r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dirty="0" smtClean="0"/>
              <a:t>- Франция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ru-RU" sz="9600" dirty="0" smtClean="0"/>
              <a:t> - Италия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jp</a:t>
            </a:r>
            <a:r>
              <a:rPr lang="en-US" sz="9600" dirty="0" smtClean="0"/>
              <a:t> </a:t>
            </a:r>
            <a:r>
              <a:rPr lang="ru-RU" sz="9600" dirty="0" smtClean="0"/>
              <a:t>– Япония</a:t>
            </a:r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nl</a:t>
            </a:r>
            <a:r>
              <a:rPr lang="ru-RU" sz="9600" dirty="0" smtClean="0"/>
              <a:t> - Нидерланды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ru-RU" sz="9600" dirty="0" smtClean="0"/>
              <a:t> - Норвегия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nz</a:t>
            </a:r>
            <a:r>
              <a:rPr lang="ru-RU" sz="9600" dirty="0" smtClean="0"/>
              <a:t> - Новая Зеландия</a:t>
            </a:r>
          </a:p>
          <a:p>
            <a:pPr>
              <a:buNone/>
            </a:pPr>
            <a:r>
              <a:rPr lang="en-US" sz="9600" dirty="0" smtClean="0"/>
              <a:t> </a:t>
            </a: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</a:t>
            </a:r>
            <a:r>
              <a:rPr lang="en-US" sz="9600" dirty="0" smtClean="0"/>
              <a:t> </a:t>
            </a:r>
            <a:r>
              <a:rPr lang="ru-RU" sz="9600" dirty="0" smtClean="0"/>
              <a:t>– Россия</a:t>
            </a:r>
          </a:p>
          <a:p>
            <a:pPr>
              <a:buNone/>
            </a:pPr>
            <a:r>
              <a:rPr lang="ru-RU" sz="9600" dirty="0" smtClean="0"/>
              <a:t> </a:t>
            </a:r>
            <a:r>
              <a:rPr lang="en-US" sz="9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</a:t>
            </a:r>
            <a:r>
              <a:rPr lang="ru-RU" sz="9600" dirty="0" smtClean="0"/>
              <a:t> - Швеция</a:t>
            </a:r>
            <a:r>
              <a:rPr lang="en-US" sz="9600" dirty="0" smtClean="0"/>
              <a:t> </a:t>
            </a:r>
            <a:endParaRPr lang="ru-RU" sz="9600" dirty="0" smtClean="0"/>
          </a:p>
          <a:p>
            <a:pPr>
              <a:buNone/>
            </a:pPr>
            <a:r>
              <a:rPr lang="en-US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</a:t>
            </a:r>
            <a:r>
              <a:rPr lang="en-US" sz="9600" dirty="0" smtClean="0"/>
              <a:t> </a:t>
            </a:r>
            <a:r>
              <a:rPr lang="ru-RU" sz="9600" dirty="0" smtClean="0"/>
              <a:t>– Украина</a:t>
            </a:r>
          </a:p>
          <a:p>
            <a:pPr>
              <a:buNone/>
            </a:pPr>
            <a:r>
              <a:rPr lang="ru-RU" sz="9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</a:t>
            </a:r>
            <a:r>
              <a:rPr lang="ru-RU" sz="9600" dirty="0" smtClean="0"/>
              <a:t> - Южная Африка</a:t>
            </a:r>
          </a:p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488" y="1643050"/>
            <a:ext cx="60722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gov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-правительственное  учреждение или организация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mil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военное учреждение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коммерческая организация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net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сетевая организация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itchFamily="18" charset="0"/>
              </a:rPr>
              <a:t>edu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Times New Roman" pitchFamily="18" charset="0"/>
              </a:rPr>
              <a:t> -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cs typeface="Times New Roman" pitchFamily="18" charset="0"/>
              </a:rPr>
              <a:t>образование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349</Words>
  <Application>Microsoft Office PowerPoint</Application>
  <PresentationFormat>Экран (4:3)</PresentationFormat>
  <Paragraphs>139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Интернет  —   (World Wide Web)  всемирная система объединённых  компьютерных сетей, построенная на использовании протокола IP и маршрутизации  пакетов данных. </vt:lpstr>
      <vt:lpstr>Слайд 3</vt:lpstr>
      <vt:lpstr>Сколько различных адресов может быть закодировано  c помощью IP – адреса?</vt:lpstr>
      <vt:lpstr>Решение задач</vt:lpstr>
      <vt:lpstr>Определите, какой IP правильный:</vt:lpstr>
      <vt:lpstr>Определите, какой IP неправильный:</vt:lpstr>
      <vt:lpstr> Доменная система имен имеет иерархическую структуру: домены верхнего уровня - домены второго уровня и так далее.   Домены верхнего уровня бывают двух типов: географические (двухбуквенные - каждой стране свой код)   административные (трехбуквенные).</vt:lpstr>
      <vt:lpstr>Слайд 9</vt:lpstr>
      <vt:lpstr>№1. Восстановите из отдельных частей URL</vt:lpstr>
      <vt:lpstr>№2.Восстановите из отдельных частей URL</vt:lpstr>
      <vt:lpstr>№3. Восстановите из отдельных частей URL</vt:lpstr>
      <vt:lpstr>№4. Восстановите из отдельных частей URL</vt:lpstr>
      <vt:lpstr>Слайд 14</vt:lpstr>
      <vt:lpstr>Слайд 15</vt:lpstr>
      <vt:lpstr>Слайд 16</vt:lpstr>
      <vt:lpstr>Слайд 17</vt:lpstr>
      <vt:lpstr>№1. Определите адрес сети</vt:lpstr>
      <vt:lpstr>№2. Определите адрес сети</vt:lpstr>
      <vt:lpstr>Определите IP-адрес:</vt:lpstr>
      <vt:lpstr>Определите IP-адрес:</vt:lpstr>
      <vt:lpstr>Слайд 22</vt:lpstr>
      <vt:lpstr>Сайт в Интернете для определения  IP - адреса</vt:lpstr>
      <vt:lpstr>Слайд 24</vt:lpstr>
      <vt:lpstr>Домашнее задание</vt:lpstr>
      <vt:lpstr>Слайд 26</vt:lpstr>
      <vt:lpstr>Подведение итогов</vt:lpstr>
    </vt:vector>
  </TitlesOfParts>
  <Company>ГБОУ СОШ 575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26.04.2012</dc:title>
  <dc:creator>Кл1</dc:creator>
  <cp:lastModifiedBy>SonAlex88</cp:lastModifiedBy>
  <cp:revision>47</cp:revision>
  <dcterms:created xsi:type="dcterms:W3CDTF">2012-04-23T06:02:19Z</dcterms:created>
  <dcterms:modified xsi:type="dcterms:W3CDTF">2012-06-08T20:40:02Z</dcterms:modified>
</cp:coreProperties>
</file>