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2" r:id="rId6"/>
    <p:sldId id="263" r:id="rId7"/>
    <p:sldId id="261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2DA36-61E7-480F-AE46-1C72763F3DBB}" type="datetimeFigureOut">
              <a:rPr lang="ru-RU"/>
              <a:pPr>
                <a:defRPr/>
              </a:pPr>
              <a:t>09.06.2012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0E683-502D-4DD6-B786-9E42B12630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F64B11-5883-447C-8429-5502AA6C6EEE}" type="datetimeFigureOut">
              <a:rPr lang="ru-RU"/>
              <a:pPr>
                <a:defRPr/>
              </a:pPr>
              <a:t>09.06.2012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52254-86B8-4A02-B323-50765D615B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86A413-A8DE-4EFF-B38F-CC45CFE0C058}" type="datetimeFigureOut">
              <a:rPr lang="ru-RU"/>
              <a:pPr>
                <a:defRPr/>
              </a:pPr>
              <a:t>09.06.2012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66034E-0FD0-4FB5-93A9-5AB4A5A528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4A640-2A34-4D91-8083-EE9E496CB523}" type="datetimeFigureOut">
              <a:rPr lang="ru-RU"/>
              <a:pPr>
                <a:defRPr/>
              </a:pPr>
              <a:t>09.06.2012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2C242E-1D58-412C-9739-A66AC737FF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58F93-5420-4EC4-929E-20781669BC97}" type="datetimeFigureOut">
              <a:rPr lang="ru-RU"/>
              <a:pPr>
                <a:defRPr/>
              </a:pPr>
              <a:t>09.06.2012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5C54F6-D07E-44E2-96CB-C83DA5E66D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DE489-4AEF-44E3-ABDD-CB7D5363E85D}" type="datetimeFigureOut">
              <a:rPr lang="ru-RU"/>
              <a:pPr>
                <a:defRPr/>
              </a:pPr>
              <a:t>09.06.2012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BDE877-9EC5-4451-9702-A8280CE001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9C1183-B2B2-42AA-9776-77AB9568F58B}" type="datetimeFigureOut">
              <a:rPr lang="ru-RU"/>
              <a:pPr>
                <a:defRPr/>
              </a:pPr>
              <a:t>09.06.2012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26ED4E-5180-4E3E-8D57-5D98FD1245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891BA-C380-4B5F-86FF-C98264BC1AFC}" type="datetimeFigureOut">
              <a:rPr lang="ru-RU"/>
              <a:pPr>
                <a:defRPr/>
              </a:pPr>
              <a:t>09.06.2012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7A0449-D9BA-45C4-89AF-0130194DE6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872E4-542E-41A4-99F8-FC32F72C5BBB}" type="datetimeFigureOut">
              <a:rPr lang="ru-RU"/>
              <a:pPr>
                <a:defRPr/>
              </a:pPr>
              <a:t>09.06.2012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A6B33E-71F6-49D9-B9E1-9446F7C797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942E0-EF7C-4777-88C0-12E3D4F2E634}" type="datetimeFigureOut">
              <a:rPr lang="ru-RU"/>
              <a:pPr>
                <a:defRPr/>
              </a:pPr>
              <a:t>09.06.2012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4C537-AC3C-439A-BD9E-9D5CA3A716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CAC5D-2296-430B-8582-2E366D921F7D}" type="datetimeFigureOut">
              <a:rPr lang="ru-RU"/>
              <a:pPr>
                <a:defRPr/>
              </a:pPr>
              <a:t>09.06.2012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58C37-7273-4011-BC59-C626CAACE9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14DAF63-7A65-40E4-A7D8-3BFFEBD70868}" type="datetimeFigureOut">
              <a:rPr lang="ru-RU"/>
              <a:pPr>
                <a:defRPr/>
              </a:pPr>
              <a:t>09.06.2012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5E5075-C934-49B6-94E1-071384E1A5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agazinov.net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685800" y="3186113"/>
            <a:ext cx="7772400" cy="2259012"/>
          </a:xfrm>
        </p:spPr>
        <p:txBody>
          <a:bodyPr/>
          <a:lstStyle/>
          <a:p>
            <a:r>
              <a:rPr lang="ru-RU" smtClean="0"/>
              <a:t>Константин Ушинский  </a:t>
            </a:r>
            <a:br>
              <a:rPr lang="ru-RU" smtClean="0"/>
            </a:br>
            <a:r>
              <a:rPr lang="ru-RU" smtClean="0"/>
              <a:t>«Лиса  Патрикеевна»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373688"/>
            <a:ext cx="6400800" cy="935037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2800" smtClean="0">
                <a:solidFill>
                  <a:srgbClr val="898989"/>
                </a:solidFill>
              </a:rPr>
              <a:t>Урок литературного чтения 2 класс</a:t>
            </a:r>
            <a:endParaRPr lang="ru-RU" sz="2800" smtClean="0">
              <a:solidFill>
                <a:srgbClr val="898989"/>
              </a:solidFill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ru-RU" sz="2800" smtClean="0">
                <a:solidFill>
                  <a:srgbClr val="898989"/>
                </a:solidFill>
                <a:latin typeface="Arial" charset="0"/>
              </a:rPr>
              <a:t>Шаншиева Наталья Алексеевна</a:t>
            </a:r>
          </a:p>
        </p:txBody>
      </p:sp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44450"/>
            <a:ext cx="2735263" cy="354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3995738" y="404813"/>
            <a:ext cx="47529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Государственное бюджетное  образовательное учреждение</a:t>
            </a:r>
            <a:br>
              <a:rPr lang="ru-RU"/>
            </a:br>
            <a:r>
              <a:rPr lang="ru-RU"/>
              <a:t>Гимназия № 227  Фрунзенского района</a:t>
            </a:r>
            <a:br>
              <a:rPr lang="ru-RU"/>
            </a:br>
            <a:r>
              <a:rPr lang="ru-RU"/>
              <a:t>Санкт – Петербурга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Объект 2"/>
          <p:cNvSpPr>
            <a:spLocks noGrp="1"/>
          </p:cNvSpPr>
          <p:nvPr>
            <p:ph idx="1"/>
          </p:nvPr>
        </p:nvSpPr>
        <p:spPr>
          <a:xfrm>
            <a:off x="179388" y="404813"/>
            <a:ext cx="8713787" cy="2447925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ru-RU" b="1" smtClean="0"/>
              <a:t>Я рада видеть каждого из  вас!</a:t>
            </a:r>
          </a:p>
          <a:p>
            <a:pPr marL="0" indent="0">
              <a:buFont typeface="Arial" charset="0"/>
              <a:buNone/>
            </a:pPr>
            <a:r>
              <a:rPr lang="ru-RU" b="1" smtClean="0"/>
              <a:t>И пусть прохладой  зима к нам в окна  дышит,</a:t>
            </a:r>
          </a:p>
          <a:p>
            <a:pPr marL="0" indent="0">
              <a:buFont typeface="Arial" charset="0"/>
              <a:buNone/>
            </a:pPr>
            <a:r>
              <a:rPr lang="ru-RU" b="1" smtClean="0"/>
              <a:t>Нам  будет здесь уютно, ведь наш  класс</a:t>
            </a:r>
          </a:p>
          <a:p>
            <a:pPr marL="0" indent="0">
              <a:buFont typeface="Arial" charset="0"/>
              <a:buNone/>
            </a:pPr>
            <a:r>
              <a:rPr lang="ru-RU" b="1" smtClean="0"/>
              <a:t>Друг  друга любит, чувствует и  слышит.</a:t>
            </a:r>
          </a:p>
        </p:txBody>
      </p:sp>
      <p:pic>
        <p:nvPicPr>
          <p:cNvPr id="14338" name="Picture 2" descr="D:\Documents\МАМА\фото за 1 полуг 2 класс\SNV8338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4438" y="2711450"/>
            <a:ext cx="50292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29600" cy="922337"/>
          </a:xfrm>
        </p:spPr>
        <p:txBody>
          <a:bodyPr/>
          <a:lstStyle/>
          <a:p>
            <a:r>
              <a:rPr lang="ru-RU" b="1" smtClean="0">
                <a:solidFill>
                  <a:srgbClr val="0070C0"/>
                </a:solidFill>
              </a:rPr>
              <a:t>Загадка.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07365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Не любит семечки из шишек,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А ловит бедных серых мышек.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Среди зверей она – краса!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Плутовка рыжая</a:t>
            </a:r>
            <a:r>
              <a:rPr lang="ru-RU" dirty="0" smtClean="0"/>
              <a:t>…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9600" b="1" dirty="0" smtClean="0">
                <a:solidFill>
                  <a:srgbClr val="FF0000"/>
                </a:solidFill>
              </a:rPr>
              <a:t>  лиса</a:t>
            </a:r>
            <a:endParaRPr lang="ru-RU" sz="9600" b="1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84838" y="2276475"/>
            <a:ext cx="3459162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Константин Дмитриевич Ушинский</a:t>
            </a:r>
            <a:endParaRPr lang="ru-RU" dirty="0"/>
          </a:p>
        </p:txBody>
      </p:sp>
      <p:sp>
        <p:nvSpPr>
          <p:cNvPr id="16386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2363" y="1628775"/>
            <a:ext cx="3810000" cy="501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1628775"/>
            <a:ext cx="3025775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323850" y="188913"/>
          <a:ext cx="8586788" cy="651033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28192"/>
                <a:gridCol w="2160240"/>
                <a:gridCol w="2736304"/>
                <a:gridCol w="1962255"/>
              </a:tblGrid>
              <a:tr h="6599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Части текста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938" marR="369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Словарь авторских отношений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938" marR="369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Подтверждающие слова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938" marR="369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Образные </a:t>
                      </a:r>
                      <a:br>
                        <a:rPr lang="ru-RU" sz="1600" dirty="0">
                          <a:effectLst/>
                        </a:rPr>
                      </a:br>
                      <a:r>
                        <a:rPr lang="ru-RU" sz="1600" dirty="0">
                          <a:effectLst/>
                        </a:rPr>
                        <a:t>черты 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938" marR="36938" marT="0" marB="0"/>
                </a:tc>
              </a:tr>
              <a:tr h="7924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600" dirty="0">
                          <a:effectLst/>
                        </a:rPr>
                        <a:t>1-я часть:</a:t>
                      </a: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200" dirty="0">
                          <a:effectLst/>
                        </a:rPr>
                        <a:t>от начала рассказа до слов «шубка тепленькая»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938" marR="369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любит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938" marR="3693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«зубки</a:t>
                      </a:r>
                      <a:r>
                        <a:rPr lang="ru-RU" sz="1400" dirty="0" smtClean="0">
                          <a:effectLst/>
                        </a:rPr>
                        <a:t>»,</a:t>
                      </a:r>
                      <a:r>
                        <a:rPr lang="ru-RU" sz="1400" baseline="0" dirty="0" smtClean="0">
                          <a:effectLst/>
                        </a:rPr>
                        <a:t>  </a:t>
                      </a:r>
                      <a:r>
                        <a:rPr lang="ru-RU" sz="1400" dirty="0" smtClean="0">
                          <a:effectLst/>
                        </a:rPr>
                        <a:t>«</a:t>
                      </a:r>
                      <a:r>
                        <a:rPr lang="ru-RU" sz="1400" dirty="0">
                          <a:effectLst/>
                        </a:rPr>
                        <a:t>рыльце</a:t>
                      </a:r>
                      <a:r>
                        <a:rPr lang="ru-RU" sz="1400" dirty="0" smtClean="0">
                          <a:effectLst/>
                        </a:rPr>
                        <a:t>»,</a:t>
                      </a:r>
                      <a:r>
                        <a:rPr lang="ru-RU" sz="1400" baseline="0" dirty="0" smtClean="0">
                          <a:effectLst/>
                        </a:rPr>
                        <a:t>  </a:t>
                      </a:r>
                      <a:r>
                        <a:rPr lang="ru-RU" sz="1400" dirty="0" smtClean="0">
                          <a:effectLst/>
                        </a:rPr>
                        <a:t>«</a:t>
                      </a:r>
                      <a:r>
                        <a:rPr lang="ru-RU" sz="1400" dirty="0">
                          <a:effectLst/>
                        </a:rPr>
                        <a:t>хвостик»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«шубка</a:t>
                      </a:r>
                      <a:r>
                        <a:rPr lang="ru-RU" sz="1400" dirty="0" smtClean="0">
                          <a:effectLst/>
                        </a:rPr>
                        <a:t>»,</a:t>
                      </a:r>
                      <a:r>
                        <a:rPr lang="ru-RU" sz="1400" baseline="0" dirty="0" smtClean="0">
                          <a:effectLst/>
                        </a:rPr>
                        <a:t>  </a:t>
                      </a:r>
                      <a:r>
                        <a:rPr lang="ru-RU" sz="1400" spc="-20" dirty="0" smtClean="0">
                          <a:effectLst/>
                        </a:rPr>
                        <a:t>«</a:t>
                      </a:r>
                      <a:r>
                        <a:rPr lang="ru-RU" sz="1400" spc="-20" dirty="0">
                          <a:effectLst/>
                        </a:rPr>
                        <a:t>ушки на макушке»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938" marR="3693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Милая, ласковая,</a:t>
                      </a:r>
                      <a:endParaRPr lang="ru-RU" sz="14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Нежная,  добрая</a:t>
                      </a:r>
                      <a:endParaRPr lang="ru-RU" sz="14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осторожная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938" marR="36938" marT="0" marB="0"/>
                </a:tc>
              </a:tr>
              <a:tr h="10740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600" dirty="0">
                          <a:effectLst/>
                        </a:rPr>
                        <a:t>2-я часть:</a:t>
                      </a: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200" dirty="0">
                          <a:effectLst/>
                        </a:rPr>
                        <a:t>до слов «белый </a:t>
                      </a:r>
                      <a:r>
                        <a:rPr lang="ru-RU" sz="1200" dirty="0" err="1">
                          <a:effectLst/>
                        </a:rPr>
                        <a:t>галстучек</a:t>
                      </a:r>
                      <a:r>
                        <a:rPr lang="ru-RU" sz="1200" dirty="0">
                          <a:effectLst/>
                        </a:rPr>
                        <a:t>»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938" marR="369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любуется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938" marR="369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-30" dirty="0">
                          <a:effectLst/>
                        </a:rPr>
                        <a:t>«хорошо принаряжена»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«шерсть пушистая, золотистая»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«на груди жилет»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«на шее белый </a:t>
                      </a:r>
                      <a:r>
                        <a:rPr lang="ru-RU" sz="1400" dirty="0" err="1" smtClean="0">
                          <a:effectLst/>
                        </a:rPr>
                        <a:t>галстучек</a:t>
                      </a:r>
                      <a:r>
                        <a:rPr lang="ru-RU" sz="1400" dirty="0" smtClean="0">
                          <a:effectLst/>
                        </a:rPr>
                        <a:t>»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938" marR="369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красивая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нарядная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938" marR="36938" marT="0" marB="0"/>
                </a:tc>
              </a:tr>
              <a:tr h="1119468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600" dirty="0">
                          <a:effectLst/>
                        </a:rPr>
                        <a:t>3-я часть: </a:t>
                      </a:r>
                    </a:p>
                    <a:p>
                      <a:pPr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200" dirty="0">
                          <a:effectLst/>
                        </a:rPr>
                        <a:t>до слов «зубки белые показывает»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938" marR="369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настораживается</a:t>
                      </a:r>
                    </a:p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предостерегает</a:t>
                      </a:r>
                    </a:p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показывает истинные повадки лисы, готовит читателя к реальности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938" marR="369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«ходит тихохонько»</a:t>
                      </a:r>
                    </a:p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«хвост несет бережно»</a:t>
                      </a:r>
                    </a:p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«улыбается»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938" marR="369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хитрая</a:t>
                      </a:r>
                    </a:p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неискренняя</a:t>
                      </a:r>
                    </a:p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лицемерная</a:t>
                      </a:r>
                    </a:p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938" marR="36938" marT="0" marB="0"/>
                </a:tc>
              </a:tr>
              <a:tr h="634797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600" dirty="0">
                          <a:effectLst/>
                        </a:rPr>
                        <a:t>4-я часть:</a:t>
                      </a:r>
                    </a:p>
                    <a:p>
                      <a:pPr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200" dirty="0">
                          <a:effectLst/>
                        </a:rPr>
                        <a:t>до слов «полы выстланы»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938" marR="369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уважает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938" marR="369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«умница»</a:t>
                      </a:r>
                    </a:p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«хозяюшка»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938" marR="3693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Трудолюбивая, запасливая,</a:t>
                      </a:r>
                      <a:r>
                        <a:rPr lang="ru-RU" sz="1400" baseline="0" dirty="0" smtClean="0">
                          <a:effectLst/>
                        </a:rPr>
                        <a:t>  </a:t>
                      </a:r>
                      <a:r>
                        <a:rPr lang="ru-RU" sz="1400" dirty="0" smtClean="0">
                          <a:effectLst/>
                        </a:rPr>
                        <a:t>домовитая</a:t>
                      </a:r>
                      <a:endParaRPr lang="ru-RU" sz="1400" dirty="0">
                        <a:effectLst/>
                      </a:endParaRPr>
                    </a:p>
                    <a:p>
                      <a:pPr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аккуратная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938" marR="36938" marT="0" marB="0"/>
                </a:tc>
              </a:tr>
              <a:tr h="796355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600" dirty="0">
                          <a:effectLst/>
                        </a:rPr>
                        <a:t>5-я часть:</a:t>
                      </a:r>
                    </a:p>
                    <a:p>
                      <a:pPr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>
                          <a:effectLst/>
                        </a:rPr>
                        <a:t>заключительная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938" marR="369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 </a:t>
                      </a:r>
                    </a:p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разоблачает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938" marR="3693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«разбойница</a:t>
                      </a:r>
                      <a:r>
                        <a:rPr lang="ru-RU" sz="1400" dirty="0" smtClean="0">
                          <a:effectLst/>
                        </a:rPr>
                        <a:t>»</a:t>
                      </a:r>
                      <a:r>
                        <a:rPr lang="ru-RU" sz="1400" baseline="0" dirty="0" smtClean="0">
                          <a:effectLst/>
                        </a:rPr>
                        <a:t>  </a:t>
                      </a:r>
                      <a:r>
                        <a:rPr lang="ru-RU" sz="1400" dirty="0" smtClean="0">
                          <a:effectLst/>
                        </a:rPr>
                        <a:t>«</a:t>
                      </a:r>
                      <a:r>
                        <a:rPr lang="ru-RU" sz="1400" dirty="0">
                          <a:effectLst/>
                        </a:rPr>
                        <a:t>любит курочек»</a:t>
                      </a:r>
                    </a:p>
                    <a:p>
                      <a:pPr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«любит уточек</a:t>
                      </a:r>
                      <a:r>
                        <a:rPr lang="ru-RU" sz="1400" dirty="0" smtClean="0">
                          <a:effectLst/>
                        </a:rPr>
                        <a:t>»</a:t>
                      </a:r>
                      <a:r>
                        <a:rPr lang="ru-RU" sz="1400" baseline="0" dirty="0" smtClean="0">
                          <a:effectLst/>
                        </a:rPr>
                        <a:t>  </a:t>
                      </a:r>
                      <a:r>
                        <a:rPr lang="ru-RU" sz="1400" dirty="0" smtClean="0">
                          <a:effectLst/>
                        </a:rPr>
                        <a:t>«</a:t>
                      </a:r>
                      <a:r>
                        <a:rPr lang="ru-RU" sz="1400" dirty="0">
                          <a:effectLst/>
                        </a:rPr>
                        <a:t>свернет шею гусю</a:t>
                      </a:r>
                      <a:r>
                        <a:rPr lang="ru-RU" sz="1400" dirty="0" smtClean="0">
                          <a:effectLst/>
                        </a:rPr>
                        <a:t>»</a:t>
                      </a:r>
                      <a:r>
                        <a:rPr lang="ru-RU" sz="1400" baseline="0" dirty="0" smtClean="0">
                          <a:effectLst/>
                        </a:rPr>
                        <a:t>    </a:t>
                      </a:r>
                      <a:r>
                        <a:rPr lang="ru-RU" sz="1400" spc="-20" dirty="0" smtClean="0">
                          <a:effectLst/>
                        </a:rPr>
                        <a:t>«</a:t>
                      </a:r>
                      <a:r>
                        <a:rPr lang="ru-RU" sz="1400" spc="-20" dirty="0">
                          <a:effectLst/>
                        </a:rPr>
                        <a:t>не помилует»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938" marR="3693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Хищная, </a:t>
                      </a:r>
                      <a:r>
                        <a:rPr lang="ru-RU" sz="1400" baseline="0" dirty="0" smtClean="0">
                          <a:effectLst/>
                        </a:rPr>
                        <a:t> </a:t>
                      </a:r>
                      <a:r>
                        <a:rPr lang="ru-RU" sz="1400" dirty="0" smtClean="0">
                          <a:effectLst/>
                        </a:rPr>
                        <a:t>жестокая,</a:t>
                      </a:r>
                      <a:endParaRPr lang="ru-RU" sz="1400" dirty="0">
                        <a:effectLst/>
                      </a:endParaRPr>
                    </a:p>
                    <a:p>
                      <a:pPr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коварная</a:t>
                      </a:r>
                    </a:p>
                    <a:p>
                      <a:pPr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беспощадная</a:t>
                      </a:r>
                    </a:p>
                    <a:p>
                      <a:pPr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безжалостная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938" marR="36938" marT="0" marB="0"/>
                </a:tc>
              </a:tr>
              <a:tr h="473241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938" marR="369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ненавидит</a:t>
                      </a:r>
                    </a:p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защищает</a:t>
                      </a:r>
                    </a:p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оправдывает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938" marR="369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spc="-2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spc="-20" dirty="0">
                          <a:effectLst/>
                        </a:rPr>
                        <a:t>?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938" marR="369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?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6938" marR="36938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r>
              <a:rPr lang="ru-RU" smtClean="0">
                <a:solidFill>
                  <a:srgbClr val="0070C0"/>
                </a:solidFill>
              </a:rPr>
              <a:t>Подведение  итогов.</a:t>
            </a:r>
          </a:p>
        </p:txBody>
      </p:sp>
      <p:sp>
        <p:nvSpPr>
          <p:cNvPr id="18434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Зачем написана  такая  сказка?  </a:t>
            </a:r>
          </a:p>
          <a:p>
            <a:r>
              <a:rPr lang="ru-RU" smtClean="0"/>
              <a:t>Чему учит  эта  сказка?</a:t>
            </a:r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35600" y="2420938"/>
            <a:ext cx="3429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945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www.100000-knig.ru</a:t>
            </a:r>
            <a:endParaRPr lang="ru-RU" smtClean="0"/>
          </a:p>
          <a:p>
            <a:r>
              <a:rPr lang="en-US" smtClean="0"/>
              <a:t>kotomatrix.ru</a:t>
            </a:r>
            <a:endParaRPr lang="ru-RU" smtClean="0"/>
          </a:p>
          <a:p>
            <a:r>
              <a:rPr lang="en-US" smtClean="0">
                <a:hlinkClick r:id="rId2"/>
              </a:rPr>
              <a:t>www.magazinov.net</a:t>
            </a:r>
            <a:endParaRPr lang="ru-RU" smtClean="0"/>
          </a:p>
          <a:p>
            <a:r>
              <a:rPr lang="en-US" smtClean="0"/>
              <a:t>mvr.wmsite.ru</a:t>
            </a:r>
            <a:endParaRPr lang="ru-RU" smtClean="0"/>
          </a:p>
          <a:p>
            <a:r>
              <a:rPr lang="en-US" smtClean="0"/>
              <a:t>freelance.ru</a:t>
            </a:r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199</Words>
  <Application>Microsoft Office PowerPoint</Application>
  <PresentationFormat>Экран (4:3)</PresentationFormat>
  <Paragraphs>88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Calibri</vt:lpstr>
      <vt:lpstr>Arial</vt:lpstr>
      <vt:lpstr>Times New Roman</vt:lpstr>
      <vt:lpstr>Тема Office</vt:lpstr>
      <vt:lpstr>Константин Ушинский   «Лиса  Патрикеевна»</vt:lpstr>
      <vt:lpstr>Слайд 2</vt:lpstr>
      <vt:lpstr>Загадка.</vt:lpstr>
      <vt:lpstr>Константин Дмитриевич Ушинский</vt:lpstr>
      <vt:lpstr>Слайд 5</vt:lpstr>
      <vt:lpstr>Подведение  итогов.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Константин Ушинский   «Лиса  Патрикеевна»</dc:title>
  <dc:creator>Nikolay</dc:creator>
  <cp:lastModifiedBy>Natalia</cp:lastModifiedBy>
  <cp:revision>12</cp:revision>
  <dcterms:created xsi:type="dcterms:W3CDTF">2012-01-16T16:09:01Z</dcterms:created>
  <dcterms:modified xsi:type="dcterms:W3CDTF">2012-06-09T10:05:58Z</dcterms:modified>
</cp:coreProperties>
</file>