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3" r:id="rId4"/>
    <p:sldId id="267" r:id="rId5"/>
    <p:sldId id="258" r:id="rId6"/>
    <p:sldId id="260" r:id="rId7"/>
    <p:sldId id="262" r:id="rId8"/>
    <p:sldId id="264" r:id="rId9"/>
    <p:sldId id="265" r:id="rId10"/>
    <p:sldId id="271" r:id="rId11"/>
    <p:sldId id="266" r:id="rId12"/>
    <p:sldId id="268" r:id="rId13"/>
    <p:sldId id="269" r:id="rId14"/>
    <p:sldId id="272" r:id="rId15"/>
    <p:sldId id="273" r:id="rId16"/>
    <p:sldId id="270" r:id="rId17"/>
    <p:sldId id="275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1A157AE-94B1-4E03-90ED-1F613ABB97A5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A69510-7905-4D83-B5B6-0631737A8F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846_%D0%B3%D0%BE%D0%B4" TargetMode="External"/><Relationship Id="rId2" Type="http://schemas.openxmlformats.org/officeDocument/2006/relationships/hyperlink" Target="http://ru.wikipedia.org/wiki/1845_%D0%B3%D0%BE%D0%B4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taina.aib.ru/primeti/02/12.htm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-cafe.ru/days/bio/7/058.php" TargetMode="External"/><Relationship Id="rId2" Type="http://schemas.openxmlformats.org/officeDocument/2006/relationships/hyperlink" Target="http://www.ksu.ru/news/medal/lobachv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ученица 3 А класса</a:t>
            </a:r>
          </a:p>
          <a:p>
            <a:r>
              <a:rPr lang="ru-RU" dirty="0" err="1" smtClean="0"/>
              <a:t>Сенаторова</a:t>
            </a:r>
            <a:r>
              <a:rPr lang="ru-RU" dirty="0" smtClean="0"/>
              <a:t> София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Жизнь </a:t>
            </a:r>
            <a:r>
              <a:rPr lang="ru-RU" dirty="0" smtClean="0"/>
              <a:t>Н. И. Лобачевского и его роль в математике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214290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№71»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642939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</a:t>
            </a:r>
            <a:r>
              <a:rPr lang="ru-RU" dirty="0" smtClean="0"/>
              <a:t>.Новокузнецк, 2009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НЕ ОЦЕНИЛИ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Комиссия в составе профессоров И. М. Симонова, А. Я. </a:t>
            </a:r>
            <a:r>
              <a:rPr lang="ru-RU" sz="2800" dirty="0" err="1" smtClean="0"/>
              <a:t>Купфера</a:t>
            </a:r>
            <a:r>
              <a:rPr lang="ru-RU" sz="2800" dirty="0" smtClean="0"/>
              <a:t> и адъюнкта Н. Д. </a:t>
            </a:r>
            <a:r>
              <a:rPr lang="ru-RU" sz="2800" dirty="0" err="1" smtClean="0"/>
              <a:t>Брашмана</a:t>
            </a:r>
            <a:r>
              <a:rPr lang="ru-RU" sz="2800" dirty="0" smtClean="0"/>
              <a:t>, назначенная для рассмотрения «Сжатого изложения», ни другие современники Лобачевского, в том числе выдающийся математик М. В. Остроградский, не смогли по достоинству оценить открытие Лобачевского.</a:t>
            </a:r>
            <a:endParaRPr lang="ru-RU" dirty="0"/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29256" y="1643050"/>
            <a:ext cx="2928958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ОНИ ДАЛИ ДРУГ ДРУГУ СЛОВО , ЧТО БУДУТ ПОДДЕРЖИВАТЬ ВСЕГДА, НО……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Женился Николай Лобачевский поздно, в сорок четыре года, на богатой </a:t>
            </a:r>
            <a:r>
              <a:rPr lang="ru-RU" dirty="0" err="1" smtClean="0"/>
              <a:t>оренбургско-казанской</a:t>
            </a:r>
            <a:r>
              <a:rPr lang="ru-RU" dirty="0" smtClean="0"/>
              <a:t> помещице Варваре Алексеевне Моисеевой. В приданое за женой он получил, между прочим, небольшую деревню Полянки в Спасском уезде Казанской губернии. Впоследствии он купил еще имение Слободку, на самом берегу Волги, в той же губернии. </a:t>
            </a:r>
          </a:p>
          <a:p>
            <a:endParaRPr lang="ru-RU" dirty="0"/>
          </a:p>
        </p:txBody>
      </p:sp>
      <p:pic>
        <p:nvPicPr>
          <p:cNvPr id="5" name="Рисунок 4" descr="bird43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5000636"/>
            <a:ext cx="1181100" cy="1104900"/>
          </a:xfrm>
          <a:prstGeom prst="rect">
            <a:avLst/>
          </a:prstGeom>
        </p:spPr>
      </p:pic>
      <p:pic>
        <p:nvPicPr>
          <p:cNvPr id="7" name="Рисунок 6" descr="bird43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928670"/>
            <a:ext cx="1181100" cy="1104900"/>
          </a:xfrm>
          <a:prstGeom prst="rect">
            <a:avLst/>
          </a:prstGeom>
        </p:spPr>
      </p:pic>
      <p:pic>
        <p:nvPicPr>
          <p:cNvPr id="8" name="Рисунок 7" descr="flowers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5286388"/>
            <a:ext cx="919167" cy="919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artina1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0"/>
            <a:ext cx="8858312" cy="157161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  <a:latin typeface="Ampir Deco" pitchFamily="2" charset="0"/>
              </a:rPr>
              <a:t>СЕМЕЙНАЯ ЖИЗНЬ</a:t>
            </a:r>
            <a:endParaRPr lang="ru-RU" sz="4800" b="1" dirty="0">
              <a:solidFill>
                <a:srgbClr val="00B0F0"/>
              </a:solidFill>
              <a:latin typeface="Ampir Deco" pitchFamily="2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u="sng" dirty="0" smtClean="0"/>
              <a:t>У Николая Ивановича Лобачевского было четыре сына и две дочери. Старший сын, Алексей, любимец отца, очень напоминал его лицом, ростом и телосложением; младший сын страдал какой-то мозговой болезнью, он едва мог говорить и умер на седьмом году. Семейная жизнь Лобачевского принесла ему много горя. Он любил своих детей, глубоко и серьезно о них заботился, но умел сдерживать, свои печали в пределах и не выходил из равновесия. Летом он отдавал свободное время детям и сам учил их математике. В этих занятиях искал он отдохновения. </a:t>
            </a:r>
            <a:endParaRPr lang="ru-RU" dirty="0" smtClean="0"/>
          </a:p>
          <a:p>
            <a:r>
              <a:rPr lang="ru-RU" u="sng" dirty="0" smtClean="0"/>
              <a:t>Он наслаждался природой и с большим удовольствием занимался сельским хозяйством. В имении своем, </a:t>
            </a:r>
            <a:r>
              <a:rPr lang="ru-RU" u="sng" dirty="0" err="1" smtClean="0"/>
              <a:t>Беловолжской</a:t>
            </a:r>
            <a:r>
              <a:rPr lang="ru-RU" u="sng" dirty="0" smtClean="0"/>
              <a:t> Слободке, он развел прекрасный сад и рощу, уцелевшую до сих пор. Сажая кедры, Лобачевский с грустью говорил своим близким, что не дождется их плодов. Предчувствие это сбылось: первые кедровые орехи были сняты в год смерти Лобачевского, когда его уже не было на свете.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ЛУЧШЕЕ В РОССИИ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200" dirty="0" smtClean="0">
                <a:latin typeface="Arial Black" pitchFamily="34" charset="0"/>
              </a:rPr>
              <a:t>Усилиями Лобачевского Казанский университет становится первоклассным, авторитетным и хорошо оснащённым учебным заведением, одним из лучших в России.</a:t>
            </a:r>
          </a:p>
          <a:p>
            <a:r>
              <a:rPr lang="ru-RU" sz="1200" dirty="0" smtClean="0">
                <a:latin typeface="Arial Black" pitchFamily="34" charset="0"/>
              </a:rPr>
              <a:t>20 ноября </a:t>
            </a:r>
            <a:r>
              <a:rPr lang="ru-RU" sz="1200" dirty="0" smtClean="0">
                <a:latin typeface="Arial Black" pitchFamily="34" charset="0"/>
                <a:hlinkClick r:id="rId2" tooltip="1845 год"/>
              </a:rPr>
              <a:t>1845 года</a:t>
            </a:r>
            <a:r>
              <a:rPr lang="ru-RU" sz="1200" dirty="0" smtClean="0">
                <a:latin typeface="Arial Black" pitchFamily="34" charset="0"/>
              </a:rPr>
              <a:t> Лобачевский был в шестой раз утвержден в должности ректора на новое четырёхлетие. Несмотря на это, в </a:t>
            </a:r>
            <a:r>
              <a:rPr lang="ru-RU" sz="1200" dirty="0" smtClean="0">
                <a:latin typeface="Arial Black" pitchFamily="34" charset="0"/>
                <a:hlinkClick r:id="rId3" tooltip="1846 год"/>
              </a:rPr>
              <a:t>1846 году</a:t>
            </a:r>
            <a:r>
              <a:rPr lang="ru-RU" sz="1200" dirty="0" smtClean="0">
                <a:latin typeface="Arial Black" pitchFamily="34" charset="0"/>
              </a:rPr>
              <a:t> Министерство грубо отстраняет Лобачевского от должности ректора и профессорской кафедры (официально — по причине ухудшения здоровья). Формально он получил даже повышение — был назначен помощником попечителя, однако жалованья ему за эту работу не назначили.</a:t>
            </a:r>
            <a:endParaRPr lang="ru-RU" sz="1200" dirty="0">
              <a:latin typeface="Arial Black" pitchFamily="34" charset="0"/>
            </a:endParaRPr>
          </a:p>
        </p:txBody>
      </p:sp>
      <p:pic>
        <p:nvPicPr>
          <p:cNvPr id="5" name="Содержимое 4" descr="lobachevskiy_n_i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214942" y="1714488"/>
            <a:ext cx="3429024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4r4[1]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428604"/>
            <a:ext cx="647700" cy="47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Ampir Deco" pitchFamily="2" charset="0"/>
              </a:rPr>
              <a:t>ГАУСС</a:t>
            </a:r>
            <a:endParaRPr lang="ru-RU" sz="5400" b="1" dirty="0">
              <a:solidFill>
                <a:srgbClr val="0070C0"/>
              </a:solidFill>
              <a:latin typeface="Ampir Deco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Лишь только один человек поддерживал Лобачевского и даже выучил русский язык, чтобы общаться с великим – это «Король математиков» Гаусс, он добился, чтобы Николая Ивановича  избрали членом корреспондентом </a:t>
            </a:r>
            <a:r>
              <a:rPr lang="ru-RU" dirty="0" err="1" smtClean="0"/>
              <a:t>Гёттинского</a:t>
            </a:r>
            <a:r>
              <a:rPr lang="ru-RU" dirty="0" smtClean="0"/>
              <a:t> учёного общества</a:t>
            </a:r>
            <a:r>
              <a:rPr lang="ru-RU" sz="2800" dirty="0" smtClean="0">
                <a:latin typeface="+mj-lt"/>
              </a:rPr>
              <a:t>.</a:t>
            </a:r>
            <a:endParaRPr lang="ru-RU" dirty="0">
              <a:latin typeface="+mj-lt"/>
            </a:endParaRPr>
          </a:p>
        </p:txBody>
      </p:sp>
      <p:pic>
        <p:nvPicPr>
          <p:cNvPr id="5" name="Picture 1" descr="C:\Documents and Settings\kabinet23\Рабочий стол\Гео Лобачевсгого\геометрия\468px-carl_friedrich_gauss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50052" y="2340769"/>
            <a:ext cx="2139696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Ampir Deco" pitchFamily="2" charset="0"/>
              </a:rPr>
              <a:t>ПОСЛЕДОВАТЕЛЬ</a:t>
            </a:r>
            <a:endParaRPr lang="ru-RU" b="1" dirty="0">
              <a:solidFill>
                <a:srgbClr val="00B050"/>
              </a:solidFill>
              <a:latin typeface="Ampir Deco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Ampir Deco" pitchFamily="2" charset="0"/>
              </a:rPr>
              <a:t>Последователем Лобачевского стал молодой венгерский ученый Я. </a:t>
            </a:r>
            <a:r>
              <a:rPr lang="ru-RU" sz="2800" b="1" dirty="0" err="1" smtClean="0">
                <a:solidFill>
                  <a:srgbClr val="7030A0"/>
                </a:solidFill>
                <a:latin typeface="Ampir Deco" pitchFamily="2" charset="0"/>
              </a:rPr>
              <a:t>Больяй</a:t>
            </a:r>
            <a:r>
              <a:rPr lang="ru-RU" sz="2800" b="1" dirty="0" smtClean="0">
                <a:solidFill>
                  <a:srgbClr val="7030A0"/>
                </a:solidFill>
                <a:latin typeface="Ampir Deco" pitchFamily="2" charset="0"/>
              </a:rPr>
              <a:t>.</a:t>
            </a:r>
            <a:endParaRPr lang="ru-RU" sz="2800" b="1" dirty="0">
              <a:solidFill>
                <a:srgbClr val="7030A0"/>
              </a:solidFill>
              <a:latin typeface="Ampir Deco" pitchFamily="2" charset="0"/>
            </a:endParaRPr>
          </a:p>
        </p:txBody>
      </p:sp>
      <p:pic>
        <p:nvPicPr>
          <p:cNvPr id="5" name="Picture 1" descr="C:\Documents and Settings\kabinet23\Рабочий стол\Гео Лобачевсгого\геометрия\263830075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50975" y="2442369"/>
            <a:ext cx="1739900" cy="2540000"/>
          </a:xfrm>
          <a:prstGeom prst="roundRect">
            <a:avLst>
              <a:gd name="adj" fmla="val 1157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book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4214818"/>
            <a:ext cx="1162050" cy="600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И человек родился, чтобы умереть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Лобачевский стал слепнуть, но больше всего его печалило, что у него нет последователей.</a:t>
            </a:r>
          </a:p>
          <a:p>
            <a:r>
              <a:rPr lang="ru-RU" dirty="0" smtClean="0"/>
              <a:t>Умирая, </a:t>
            </a:r>
            <a:r>
              <a:rPr lang="ru-RU" b="1" dirty="0" smtClean="0"/>
              <a:t>Николай Лобачевский</a:t>
            </a:r>
            <a:r>
              <a:rPr lang="ru-RU" dirty="0" smtClean="0"/>
              <a:t> произнес с горечью: «</a:t>
            </a:r>
            <a:r>
              <a:rPr lang="ru-RU" sz="3100" b="1" dirty="0" smtClean="0"/>
              <a:t>И человек родился, чтобы умереть»</a:t>
            </a:r>
            <a:r>
              <a:rPr lang="ru-RU" dirty="0" smtClean="0"/>
              <a:t>. Его не стало </a:t>
            </a:r>
            <a:r>
              <a:rPr lang="ru-RU" dirty="0" smtClean="0">
                <a:hlinkClick r:id="rId2" tooltip="12 февраля народные традиции"/>
              </a:rPr>
              <a:t>12 февраля</a:t>
            </a:r>
            <a:r>
              <a:rPr lang="ru-RU" dirty="0" smtClean="0"/>
              <a:t> 1856 года. </a:t>
            </a:r>
            <a:r>
              <a:rPr lang="ru-RU" i="1" dirty="0" smtClean="0"/>
              <a:t>(</a:t>
            </a:r>
            <a:r>
              <a:rPr lang="ru-RU" i="1" dirty="0" err="1" smtClean="0"/>
              <a:t>Самин</a:t>
            </a:r>
            <a:r>
              <a:rPr lang="ru-RU" i="1" dirty="0" smtClean="0"/>
              <a:t> Д. К. 100 великих ученых. - М.: Вече, 2000)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5" name="Содержимое 4" descr="памятник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2399824"/>
            <a:ext cx="4038600" cy="2625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ПРИЗНАНИЕ ПОСЛЕ СМЕРТИ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Учреждена международная премия (Медаль Лобачевского, 1895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>
                <a:latin typeface="Calibri" pitchFamily="34" charset="0"/>
              </a:rPr>
              <a:t>В Казани открыт памятник ученому (1896).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Picture 7" descr="Юбилейная медаль 1895 годаevsky_medal_18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143248"/>
            <a:ext cx="2357454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C:\Documents and Settings\Никита\Рабочий стол\геометрия\Геометрия Лобачевского — Википедия_files\450px-Памятник_лобачевском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643182"/>
            <a:ext cx="2857520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lekino" pitchFamily="2" charset="0"/>
              </a:rPr>
              <a:t>ЮБИЛЕЙНЫЕ МЕДАЛИ</a:t>
            </a:r>
            <a:endParaRPr lang="ru-RU" sz="4000" b="1" dirty="0">
              <a:solidFill>
                <a:srgbClr val="FF0000"/>
              </a:solidFill>
              <a:latin typeface="Arlekino" pitchFamily="2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200-летие Лобачевского отмечалось в 1992 году. Банком России была выпущена памятная  монета в серии «Выдающиеся личности России».</a:t>
            </a:r>
            <a:br>
              <a:rPr lang="ru-RU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Picture 6" descr="meda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4038600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mpir Deco" pitchFamily="2" charset="0"/>
              </a:rPr>
              <a:t>ИСТОЧНИКИ</a:t>
            </a:r>
            <a:endParaRPr lang="ru-RU" sz="4000" b="1" dirty="0">
              <a:latin typeface="Ampir Deco" pitchFamily="2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Материал для презентации был взят:</a:t>
            </a:r>
          </a:p>
          <a:p>
            <a:r>
              <a:rPr lang="en-US" dirty="0" smtClean="0">
                <a:hlinkClick r:id="rId2"/>
              </a:rPr>
              <a:t>www.ksu.ru/news/medal/lobachv.htm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www.c-cafe.ru/days/bio/7/058.php</a:t>
            </a:r>
            <a:endParaRPr lang="ru-RU" dirty="0" smtClean="0"/>
          </a:p>
          <a:p>
            <a:r>
              <a:rPr lang="en-US" dirty="0" smtClean="0"/>
              <a:t>All-Biography.ru/…/</a:t>
            </a:r>
            <a:r>
              <a:rPr lang="en-US" dirty="0" err="1" smtClean="0"/>
              <a:t>lobachevskij-nikolaj-lobachevsky-nikolai</a:t>
            </a:r>
            <a:endParaRPr lang="ru-RU" dirty="0" smtClean="0"/>
          </a:p>
          <a:p>
            <a:r>
              <a:rPr lang="en-US" dirty="0" smtClean="0"/>
              <a:t>taina.aib.ru/…/nikolaj-lobachevskij.htm</a:t>
            </a:r>
            <a:endParaRPr lang="ru-RU" dirty="0" smtClean="0"/>
          </a:p>
          <a:p>
            <a:r>
              <a:rPr lang="ru-RU" dirty="0" smtClean="0"/>
              <a:t>Биография в картинках </a:t>
            </a:r>
            <a:r>
              <a:rPr lang="en-US" dirty="0" smtClean="0"/>
              <a:t>http://images.yandex.ru/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07154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0070C0"/>
                </a:solidFill>
              </a:rPr>
              <a:t>Николай Иванович Лобачевский родился 1 декабря (20 ноября)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1792 года в Нижнем Новгороде в бедной семье мелкого чиновника.</a:t>
            </a:r>
            <a:br>
              <a:rPr lang="ru-RU" sz="1800" dirty="0" smtClean="0">
                <a:solidFill>
                  <a:srgbClr val="0070C0"/>
                </a:solidFill>
              </a:rPr>
            </a:b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Лобачевский Н.И.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20231" y="1974850"/>
            <a:ext cx="2867025" cy="3676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КАЗАНЬ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Девятилетним мальчиком он был привезен матерью в Казань и ее стараниями устроен вместе с двумя братьями в гимназию на казенное </a:t>
            </a:r>
            <a:r>
              <a:rPr lang="ru-RU" dirty="0" err="1" smtClean="0"/>
              <a:t>содержание,с</a:t>
            </a:r>
            <a:r>
              <a:rPr lang="ru-RU" dirty="0" smtClean="0"/>
              <a:t> этого времени его жизнь и работа протекают в Казани. </a:t>
            </a:r>
          </a:p>
          <a:p>
            <a:endParaRPr lang="ru-RU" dirty="0"/>
          </a:p>
        </p:txBody>
      </p:sp>
      <p:pic>
        <p:nvPicPr>
          <p:cNvPr id="7" name="Содержимое 6" descr="Казанский императорский университет 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440958"/>
            <a:ext cx="4038600" cy="2542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book1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5572140"/>
            <a:ext cx="1000125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  <a:latin typeface="Ampir Deco" pitchFamily="2" charset="0"/>
              </a:rPr>
              <a:t>СТАРШИЙ КЛАСС</a:t>
            </a:r>
            <a:endParaRPr lang="ru-RU" sz="4800" b="1" dirty="0">
              <a:solidFill>
                <a:srgbClr val="00B0F0"/>
              </a:solidFill>
              <a:latin typeface="Ampir Deco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latin typeface="Ampir Deco" pitchFamily="2" charset="0"/>
              </a:rPr>
              <a:t>Когда в 1804 году старший класс Казанской гимназии был преобразован в университет, Лобачевского включили в число студентов по естественнонаучному отделению. Учился юноша блестяще, однако поведение его отмечалось как неудовлетворительное преподавателям не нравилось «мечтательное о себе самомнение, излишнее упорство, </a:t>
            </a:r>
            <a:r>
              <a:rPr lang="ru-RU" b="1" dirty="0" err="1" smtClean="0">
                <a:latin typeface="Ampir Deco" pitchFamily="2" charset="0"/>
              </a:rPr>
              <a:t>вольнодумствие</a:t>
            </a:r>
            <a:r>
              <a:rPr lang="ru-RU" b="1" dirty="0" smtClean="0">
                <a:latin typeface="Ampir Deco" pitchFamily="2" charset="0"/>
              </a:rPr>
              <a:t>». </a:t>
            </a:r>
          </a:p>
          <a:p>
            <a:endParaRPr lang="ru-RU" dirty="0"/>
          </a:p>
        </p:txBody>
      </p:sp>
      <p:pic>
        <p:nvPicPr>
          <p:cNvPr id="4" name="Рисунок 3" descr="people1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586" y="5429264"/>
            <a:ext cx="904875" cy="857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иколай Лобачевски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66"/>
            <a:ext cx="671517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ПЕРЕВОРОТ В ПРЕДСТАВЛЕНИИ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создатель неевклидовой геометрии (</a:t>
            </a:r>
            <a:r>
              <a:rPr lang="ru-RU" dirty="0" err="1" smtClean="0">
                <a:solidFill>
                  <a:srgbClr val="00B0F0"/>
                </a:solidFill>
              </a:rPr>
              <a:t>геометрии</a:t>
            </a:r>
            <a:r>
              <a:rPr lang="ru-RU" dirty="0" smtClean="0">
                <a:solidFill>
                  <a:srgbClr val="00B0F0"/>
                </a:solidFill>
              </a:rPr>
              <a:t> Лобачевского). Ректор Казанского университета (1827-46). Открытие Лобачевского (1826, опубликованное 1829-30), не получившее признания современников, совершило переворот в представлении о природе пространства, в основе которого более 2 тыс. лет лежало учение Евклида, и оказало огромное влияние на развитие математического мышления. Труды по алгебре, математическому анализу, теории вероятностей, механике, физике и астрономии</a:t>
            </a:r>
            <a:r>
              <a:rPr lang="ru-RU" dirty="0" smtClean="0"/>
              <a:t>. </a:t>
            </a:r>
          </a:p>
          <a:p>
            <a:endParaRPr lang="ru-RU" u="sn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r>
              <a:rPr lang="ru-RU" sz="6000" dirty="0" smtClean="0"/>
              <a:t>ЕВКЛИД</a:t>
            </a:r>
            <a:endParaRPr lang="ru-RU" sz="6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sz="2800" b="1" dirty="0" smtClean="0">
                <a:solidFill>
                  <a:srgbClr val="19197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Евклид</a:t>
            </a:r>
            <a:r>
              <a:rPr lang="ru-RU" sz="2800" dirty="0" smtClean="0">
                <a:solidFill>
                  <a:srgbClr val="19197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(</a:t>
            </a:r>
            <a:r>
              <a:rPr lang="ru-RU" sz="2800" dirty="0" err="1" smtClean="0">
                <a:solidFill>
                  <a:srgbClr val="19197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ок</a:t>
            </a:r>
            <a:r>
              <a:rPr lang="ru-RU" sz="2800" dirty="0" smtClean="0">
                <a:solidFill>
                  <a:srgbClr val="19197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 365 </a:t>
            </a:r>
            <a:r>
              <a:rPr lang="ru-RU" sz="2800" dirty="0" smtClean="0">
                <a:solidFill>
                  <a:srgbClr val="191970"/>
                </a:solidFill>
                <a:latin typeface="Calibri"/>
                <a:ea typeface="Times New Roman" pitchFamily="18" charset="0"/>
                <a:cs typeface="Tahoma" pitchFamily="34" charset="0"/>
              </a:rPr>
              <a:t>—</a:t>
            </a:r>
            <a:r>
              <a:rPr lang="ru-RU" sz="2800" dirty="0" smtClean="0">
                <a:solidFill>
                  <a:srgbClr val="19197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300 до н. э.) </a:t>
            </a:r>
            <a:r>
              <a:rPr lang="ru-RU" sz="2800" dirty="0" smtClean="0">
                <a:solidFill>
                  <a:srgbClr val="191970"/>
                </a:solidFill>
                <a:latin typeface="Calibri"/>
                <a:ea typeface="Times New Roman" pitchFamily="18" charset="0"/>
                <a:cs typeface="Tahoma" pitchFamily="34" charset="0"/>
              </a:rPr>
              <a:t>—</a:t>
            </a:r>
            <a:r>
              <a:rPr lang="ru-RU" sz="2800" dirty="0" smtClean="0">
                <a:solidFill>
                  <a:srgbClr val="19197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древнегреческий математик. Работал в Александрии в 3 в. до н. э. Главный труд </a:t>
            </a:r>
            <a:r>
              <a:rPr lang="ru-RU" sz="2800" dirty="0" smtClean="0">
                <a:solidFill>
                  <a:srgbClr val="191970"/>
                </a:solidFill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lang="ru-RU" sz="2800" dirty="0" smtClean="0">
                <a:solidFill>
                  <a:srgbClr val="19197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Начала</a:t>
            </a:r>
            <a:r>
              <a:rPr lang="ru-RU" sz="2800" dirty="0" smtClean="0">
                <a:solidFill>
                  <a:srgbClr val="191970"/>
                </a:solidFill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lang="ru-RU" sz="2800" dirty="0" smtClean="0">
                <a:solidFill>
                  <a:srgbClr val="19197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(15 книг), содержащий основы античной математики, элементарной геометрии, теории чисел, общей теории отношений и метода определения площадей и объемов, включавшего элементы теории пределов, оказал огромное влияние на развитие математики. Работы по астрономии, оптике, теории музыки. </a:t>
            </a:r>
            <a:endParaRPr lang="ru-RU" sz="3600" dirty="0" smtClean="0">
              <a:latin typeface="Arial" pitchFamily="34" charset="0"/>
            </a:endParaRPr>
          </a:p>
          <a:p>
            <a:endParaRPr lang="ru-RU" dirty="0"/>
          </a:p>
        </p:txBody>
      </p:sp>
      <p:pic>
        <p:nvPicPr>
          <p:cNvPr id="5" name="Содержимое 3" descr="Евклид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3429024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547926" cy="4144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Всю жизнь занимался Лобачевский созданной им «воображаемой геометрией»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8" name="Содержимое 7" descr="Воображаемая геометрия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857232"/>
            <a:ext cx="3571900" cy="478634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0007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Aquarelle" pitchFamily="66" charset="-52"/>
              </a:rPr>
              <a:t>НОВОЕ</a:t>
            </a:r>
            <a:endParaRPr lang="ru-RU" sz="5400" b="1" dirty="0">
              <a:solidFill>
                <a:srgbClr val="FF0000"/>
              </a:solidFill>
              <a:latin typeface="Aquarelle" pitchFamily="66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Arthur Gothic" pitchFamily="2" charset="0"/>
              </a:rPr>
              <a:t>Основные теоремы</a:t>
            </a:r>
            <a:br>
              <a:rPr lang="ru-RU" sz="4800" b="1" dirty="0" smtClean="0">
                <a:solidFill>
                  <a:srgbClr val="7030A0"/>
                </a:solidFill>
                <a:latin typeface="Arthur Gothic" pitchFamily="2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Arthur Gothic" pitchFamily="2" charset="0"/>
              </a:rPr>
              <a:t> геометрии Лобачевского</a:t>
            </a:r>
          </a:p>
          <a:p>
            <a:endParaRPr lang="ru-RU" sz="4800" dirty="0">
              <a:solidFill>
                <a:srgbClr val="7030A0"/>
              </a:solidFill>
              <a:latin typeface="Arthur Gothic" pitchFamily="2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В отличие от геометрии Евклида теорема о том, что сумма углов треугольника равна двум прямым углам, здесь оказывается неверной. В геометрии Лобачевского эта сумма меньше 180˚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и может быть неодинакова у различных треугольников. </a:t>
            </a:r>
          </a:p>
          <a:p>
            <a:pPr marL="0"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В плоскости Лобачевского нет подобных треугольников. Любые подобные треугольники будут равными в геометрии Лобачевского. Зато появляется новый признак равенства треугольников по трём углам. </a:t>
            </a:r>
          </a:p>
          <a:p>
            <a:endParaRPr lang="ru-RU" dirty="0"/>
          </a:p>
        </p:txBody>
      </p:sp>
      <p:pic>
        <p:nvPicPr>
          <p:cNvPr id="5" name="Picture 5" descr="учеб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23983">
            <a:off x="1295273" y="3068465"/>
            <a:ext cx="2500330" cy="28516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noFill/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человек падает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2462" y="1"/>
            <a:ext cx="1071538" cy="1214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B050"/>
                </a:solidFill>
                <a:latin typeface="Ampir Deco" pitchFamily="2" charset="0"/>
              </a:rPr>
              <a:t>Его первая работа "О началах геометрии" (1829 - 1830 гг.) была представлена Советом университета в 1832 г. в Академию наук.</a:t>
            </a:r>
            <a:endParaRPr lang="ru-RU" sz="1800" b="1" dirty="0">
              <a:solidFill>
                <a:srgbClr val="00B050"/>
              </a:solidFill>
              <a:latin typeface="Ampir Deco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Лобачевский в своей работе опроверг знаменитый V постулат (в других вариантах 11-тую аксиому) «Начал» Евклида.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Дом ректора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33962" y="2045494"/>
            <a:ext cx="3571875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E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205</TotalTime>
  <Words>913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Жизнь Н. И. Лобачевского и его роль в математике</vt:lpstr>
      <vt:lpstr>     Николай Иванович Лобачевский родился 1 декабря (20 ноября)  1792 года в Нижнем Новгороде в бедной семье мелкого чиновника. </vt:lpstr>
      <vt:lpstr>КАЗАНЬ</vt:lpstr>
      <vt:lpstr>СТАРШИЙ КЛАСС</vt:lpstr>
      <vt:lpstr>ПЕРЕВОРОТ В ПРЕДСТАВЛЕНИИ</vt:lpstr>
      <vt:lpstr>ЕВКЛИД</vt:lpstr>
      <vt:lpstr>Слайд 7</vt:lpstr>
      <vt:lpstr>НОВОЕ</vt:lpstr>
      <vt:lpstr>Его первая работа "О началах геометрии" (1829 - 1830 гг.) была представлена Советом университета в 1832 г. в Академию наук.</vt:lpstr>
      <vt:lpstr>НЕ ОЦЕНИЛИ</vt:lpstr>
      <vt:lpstr>Слайд 11</vt:lpstr>
      <vt:lpstr>СЕМЕЙНАЯ ЖИЗНЬ</vt:lpstr>
      <vt:lpstr>ЛУЧШЕЕ В РОССИИ</vt:lpstr>
      <vt:lpstr>ГАУСС</vt:lpstr>
      <vt:lpstr>ПОСЛЕДОВАТЕЛЬ</vt:lpstr>
      <vt:lpstr>И человек родился, чтобы умереть</vt:lpstr>
      <vt:lpstr>ПРИЗНАНИЕ ПОСЛЕ СМЕРТИ</vt:lpstr>
      <vt:lpstr>ЮБИЛЕЙНЫЕ МЕДАЛИ</vt:lpstr>
      <vt:lpstr>ИСТОЧНИКИ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Иванович Лобачевский</dc:title>
  <dc:creator>Grey Wolf</dc:creator>
  <cp:lastModifiedBy>Grey Wolf</cp:lastModifiedBy>
  <cp:revision>22</cp:revision>
  <dcterms:created xsi:type="dcterms:W3CDTF">2009-12-01T10:30:55Z</dcterms:created>
  <dcterms:modified xsi:type="dcterms:W3CDTF">2009-12-07T14:44:04Z</dcterms:modified>
</cp:coreProperties>
</file>