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6" r:id="rId8"/>
    <p:sldId id="260" r:id="rId9"/>
    <p:sldId id="261" r:id="rId10"/>
    <p:sldId id="262" r:id="rId11"/>
    <p:sldId id="263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33291-7907-433C-A138-9D53106CB44A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7FB939-D17A-45BC-94E6-94D7C8CCB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33291-7907-433C-A138-9D53106CB44A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B939-D17A-45BC-94E6-94D7C8CCB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33291-7907-433C-A138-9D53106CB44A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B939-D17A-45BC-94E6-94D7C8CCB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33291-7907-433C-A138-9D53106CB44A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47FB939-D17A-45BC-94E6-94D7C8CCB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33291-7907-433C-A138-9D53106CB44A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B939-D17A-45BC-94E6-94D7C8CCB8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33291-7907-433C-A138-9D53106CB44A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B939-D17A-45BC-94E6-94D7C8CCB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33291-7907-433C-A138-9D53106CB44A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47FB939-D17A-45BC-94E6-94D7C8CCB8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33291-7907-433C-A138-9D53106CB44A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B939-D17A-45BC-94E6-94D7C8CCB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33291-7907-433C-A138-9D53106CB44A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B939-D17A-45BC-94E6-94D7C8CCB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33291-7907-433C-A138-9D53106CB44A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B939-D17A-45BC-94E6-94D7C8CCB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33291-7907-433C-A138-9D53106CB44A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B939-D17A-45BC-94E6-94D7C8CCB8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3F33291-7907-433C-A138-9D53106CB44A}" type="datetimeFigureOut">
              <a:rPr lang="ru-RU" smtClean="0"/>
              <a:pPr/>
              <a:t>02.05.2012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7FB939-D17A-45BC-94E6-94D7C8CCB8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hyperlink" Target="http://upload.wikimedia.org/wikipedia/en/a/a6/House_of_Lords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2000" b="1" dirty="0" smtClean="0">
                <a:latin typeface="Bookman Old Style" pitchFamily="18" charset="0"/>
              </a:rPr>
              <a:t>                                         выполнила </a:t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>учитель  </a:t>
            </a:r>
            <a:r>
              <a:rPr lang="ru-RU" sz="2000" b="1" dirty="0" err="1" smtClean="0">
                <a:latin typeface="Bookman Old Style" pitchFamily="18" charset="0"/>
              </a:rPr>
              <a:t>мбоу</a:t>
            </a:r>
            <a:r>
              <a:rPr lang="ru-RU" sz="2000" b="1" dirty="0" smtClean="0">
                <a:latin typeface="Bookman Old Style" pitchFamily="18" charset="0"/>
              </a:rPr>
              <a:t> </a:t>
            </a:r>
            <a:r>
              <a:rPr lang="ru-RU" sz="2000" b="1" dirty="0" err="1" smtClean="0">
                <a:latin typeface="Bookman Old Style" pitchFamily="18" charset="0"/>
              </a:rPr>
              <a:t>сош</a:t>
            </a:r>
            <a:r>
              <a:rPr lang="ru-RU" sz="2000" b="1" dirty="0" smtClean="0">
                <a:latin typeface="Bookman Old Style" pitchFamily="18" charset="0"/>
              </a:rPr>
              <a:t> №28 </a:t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>ст. Тамань</a:t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> краснодарского края</a:t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> Романенко Е.Ф.</a:t>
            </a:r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 descr="карта анг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119812" cy="492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4272677"/>
            <a:ext cx="3347864" cy="258532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Political System</a:t>
            </a:r>
          </a:p>
          <a:p>
            <a:pPr algn="ctr"/>
            <a:r>
              <a:rPr lang="en-US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of the UK.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4" descr="фф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0"/>
            <a:ext cx="3563888" cy="3204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Two Houses.</a:t>
            </a:r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latin typeface="Calisto MT" pitchFamily="18" charset="0"/>
              </a:rPr>
              <a:t>The House of Commons.</a:t>
            </a:r>
          </a:p>
          <a:p>
            <a:r>
              <a:rPr lang="en-US" sz="2000" b="1" dirty="0" smtClean="0">
                <a:latin typeface="Calisto MT" pitchFamily="18" charset="0"/>
              </a:rPr>
              <a:t>The members are elected by people over 18.</a:t>
            </a:r>
          </a:p>
          <a:p>
            <a:r>
              <a:rPr lang="en-US" sz="2000" b="1" dirty="0" smtClean="0">
                <a:latin typeface="Calisto MT" pitchFamily="18" charset="0"/>
              </a:rPr>
              <a:t>They make laws.</a:t>
            </a:r>
            <a:endParaRPr lang="ru-RU" sz="2000" b="1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343400" cy="47244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Calisto MT" pitchFamily="18" charset="0"/>
              </a:rPr>
              <a:t>The House of Lords.</a:t>
            </a:r>
          </a:p>
          <a:p>
            <a:r>
              <a:rPr lang="en-US" sz="2000" b="1" dirty="0" smtClean="0">
                <a:latin typeface="Calisto MT" pitchFamily="18" charset="0"/>
              </a:rPr>
              <a:t>Examines and discusses bills from the lower House. The members are not elected.</a:t>
            </a:r>
            <a:endParaRPr lang="ru-RU" sz="2000" b="1" dirty="0"/>
          </a:p>
        </p:txBody>
      </p:sp>
      <p:pic>
        <p:nvPicPr>
          <p:cNvPr id="5" name="Рисунок 4" descr="imagesCARH4ON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286124"/>
            <a:ext cx="2786082" cy="2714644"/>
          </a:xfrm>
          <a:prstGeom prst="rect">
            <a:avLst/>
          </a:prstGeom>
        </p:spPr>
      </p:pic>
      <p:pic>
        <p:nvPicPr>
          <p:cNvPr id="6" name="Рисунок 5" descr="imagesCAWSD04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142852"/>
            <a:ext cx="2286016" cy="1500198"/>
          </a:xfrm>
          <a:prstGeom prst="rect">
            <a:avLst/>
          </a:prstGeom>
        </p:spPr>
      </p:pic>
      <p:pic>
        <p:nvPicPr>
          <p:cNvPr id="7" name="Picture 5" descr="Image:House of Lord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3214686"/>
            <a:ext cx="2860697" cy="285752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428628"/>
          </a:xfrm>
        </p:spPr>
        <p:txBody>
          <a:bodyPr>
            <a:noAutofit/>
          </a:bodyPr>
          <a:lstStyle/>
          <a:p>
            <a:r>
              <a:rPr lang="en-US" sz="2000" dirty="0" smtClean="0"/>
              <a:t>So,</a:t>
            </a:r>
            <a:endParaRPr lang="ru-RU" sz="2000" dirty="0"/>
          </a:p>
        </p:txBody>
      </p:sp>
      <p:pic>
        <p:nvPicPr>
          <p:cNvPr id="6" name="Содержимое 5" descr="imagesCA8OQJ3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0"/>
            <a:ext cx="1428760" cy="1785950"/>
          </a:xfrm>
        </p:spPr>
      </p:pic>
      <p:sp>
        <p:nvSpPr>
          <p:cNvPr id="7" name="TextBox 6"/>
          <p:cNvSpPr txBox="1"/>
          <p:nvPr/>
        </p:nvSpPr>
        <p:spPr>
          <a:xfrm>
            <a:off x="2786050" y="142852"/>
            <a:ext cx="15531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C00000"/>
                </a:solidFill>
              </a:rPr>
              <a:t>The Queen,</a:t>
            </a:r>
          </a:p>
          <a:p>
            <a:r>
              <a:rPr lang="en-US" b="1" dirty="0" smtClean="0"/>
              <a:t>the head of the UK</a:t>
            </a:r>
            <a:endParaRPr lang="ru-RU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3035289" y="1535893"/>
            <a:ext cx="1072364" cy="79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00364" y="1214422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appoints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500298" y="2143116"/>
            <a:ext cx="2884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C00000"/>
                </a:solidFill>
              </a:rPr>
              <a:t>The Prime Minister.</a:t>
            </a:r>
          </a:p>
          <a:p>
            <a:r>
              <a:rPr lang="en-US" b="1" dirty="0" smtClean="0"/>
              <a:t>the head of the government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428860" y="3286124"/>
            <a:ext cx="2548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 Cabinet of ministers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571736" y="278605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chooses</a:t>
            </a:r>
            <a:endParaRPr lang="ru-RU" b="1" dirty="0"/>
          </a:p>
        </p:txBody>
      </p:sp>
      <p:sp>
        <p:nvSpPr>
          <p:cNvPr id="20" name="Правая фигурная скобка 19"/>
          <p:cNvSpPr/>
          <p:nvPr/>
        </p:nvSpPr>
        <p:spPr>
          <a:xfrm>
            <a:off x="5429256" y="2143116"/>
            <a:ext cx="571504" cy="1485904"/>
          </a:xfrm>
          <a:prstGeom prst="rightBrace">
            <a:avLst/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156176" y="2636912"/>
            <a:ext cx="1994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are responsible to </a:t>
            </a:r>
            <a:endParaRPr lang="ru-RU" b="1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3929058" y="4500570"/>
            <a:ext cx="571504" cy="42862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Выгнутая вправо стрелка 24"/>
          <p:cNvSpPr/>
          <p:nvPr/>
        </p:nvSpPr>
        <p:spPr>
          <a:xfrm>
            <a:off x="7358082" y="3429000"/>
            <a:ext cx="945834" cy="192882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29058" y="4857760"/>
            <a:ext cx="2507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 House of Commons</a:t>
            </a:r>
            <a:endParaRPr lang="ru-RU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857488" y="4143380"/>
            <a:ext cx="1658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C00000"/>
                </a:solidFill>
              </a:rPr>
              <a:t>The Parliament</a:t>
            </a:r>
            <a:endParaRPr lang="ru-RU" b="1" u="sng" dirty="0">
              <a:solidFill>
                <a:srgbClr val="C00000"/>
              </a:solidFill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 rot="10800000" flipV="1">
            <a:off x="3000364" y="4500570"/>
            <a:ext cx="571504" cy="42862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428728" y="4857760"/>
            <a:ext cx="2066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 House of Lords</a:t>
            </a:r>
            <a:endParaRPr lang="ru-RU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286116" y="6286520"/>
            <a:ext cx="90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C00000"/>
                </a:solidFill>
              </a:rPr>
              <a:t>People 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41" name="Выгнутая вниз стрелка 40"/>
          <p:cNvSpPr/>
          <p:nvPr/>
        </p:nvSpPr>
        <p:spPr>
          <a:xfrm rot="19206137">
            <a:off x="5000628" y="5857892"/>
            <a:ext cx="1216152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214810" y="628652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elect</a:t>
            </a:r>
            <a:endParaRPr lang="ru-RU" b="1" dirty="0"/>
          </a:p>
        </p:txBody>
      </p:sp>
      <p:sp>
        <p:nvSpPr>
          <p:cNvPr id="44" name="Левая фигурная скобка 43"/>
          <p:cNvSpPr/>
          <p:nvPr/>
        </p:nvSpPr>
        <p:spPr>
          <a:xfrm>
            <a:off x="1857356" y="2214554"/>
            <a:ext cx="428628" cy="1343028"/>
          </a:xfrm>
          <a:prstGeom prst="leftBrac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0" y="1916832"/>
            <a:ext cx="21002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dobe Garamond Pro Bold" pitchFamily="18" charset="0"/>
              </a:rPr>
              <a:t>Executive branch</a:t>
            </a:r>
            <a:endParaRPr lang="ru-RU" sz="2000" b="1" dirty="0"/>
          </a:p>
        </p:txBody>
      </p:sp>
      <p:sp>
        <p:nvSpPr>
          <p:cNvPr id="46" name="Левая фигурная скобка 45"/>
          <p:cNvSpPr/>
          <p:nvPr/>
        </p:nvSpPr>
        <p:spPr>
          <a:xfrm>
            <a:off x="1187624" y="4293096"/>
            <a:ext cx="500066" cy="1357322"/>
          </a:xfrm>
          <a:prstGeom prst="leftBrac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0" y="4500570"/>
            <a:ext cx="13644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dobe Garamond Pro Bold" pitchFamily="18" charset="0"/>
              </a:rPr>
              <a:t>Legislative</a:t>
            </a:r>
          </a:p>
          <a:p>
            <a:r>
              <a:rPr lang="en-US" sz="2000" b="1" dirty="0" smtClean="0">
                <a:latin typeface="Adobe Garamond Pro Bold" pitchFamily="18" charset="0"/>
              </a:rPr>
              <a:t>branch</a:t>
            </a:r>
            <a:endParaRPr lang="ru-RU" sz="2000" b="1" dirty="0"/>
          </a:p>
        </p:txBody>
      </p:sp>
      <p:sp>
        <p:nvSpPr>
          <p:cNvPr id="63" name="Выгнутая влево стрелка 62"/>
          <p:cNvSpPr/>
          <p:nvPr/>
        </p:nvSpPr>
        <p:spPr>
          <a:xfrm>
            <a:off x="2214546" y="2500306"/>
            <a:ext cx="285752" cy="85896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3568" y="2780928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includes</a:t>
            </a:r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79512" y="5517232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consists of</a:t>
            </a:r>
            <a:endParaRPr lang="ru-RU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6804248" y="188640"/>
            <a:ext cx="16866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Constitutional</a:t>
            </a:r>
          </a:p>
          <a:p>
            <a:r>
              <a:rPr lang="en-US" sz="2000" b="1" dirty="0" smtClean="0"/>
              <a:t>monarchy </a:t>
            </a:r>
            <a:endParaRPr lang="ru-RU" sz="2000" b="1" dirty="0"/>
          </a:p>
        </p:txBody>
      </p:sp>
      <p:pic>
        <p:nvPicPr>
          <p:cNvPr id="33" name="Рисунок 32" descr="давид камеро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16632"/>
            <a:ext cx="2019300" cy="1666875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Conclusion.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Calisto MT" pitchFamily="18" charset="0"/>
              </a:rPr>
              <a:t>Was it difficult to speak over the scheme?</a:t>
            </a:r>
          </a:p>
          <a:p>
            <a:r>
              <a:rPr lang="en-US" b="1" dirty="0" smtClean="0">
                <a:latin typeface="Calisto MT" pitchFamily="18" charset="0"/>
              </a:rPr>
              <a:t>What was the easiest task for you?</a:t>
            </a:r>
          </a:p>
          <a:p>
            <a:r>
              <a:rPr lang="en-US" b="1" dirty="0" smtClean="0">
                <a:latin typeface="Calisto MT" pitchFamily="18" charset="0"/>
              </a:rPr>
              <a:t>Is the political system of the UK similar to the Russian one?</a:t>
            </a:r>
            <a:endParaRPr lang="ru-RU" b="1" dirty="0"/>
          </a:p>
        </p:txBody>
      </p:sp>
      <p:pic>
        <p:nvPicPr>
          <p:cNvPr id="4" name="Рисунок 3" descr="2 елизавет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3933056"/>
            <a:ext cx="3619500" cy="261937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Bookman Old Style" pitchFamily="18" charset="0"/>
              </a:rPr>
              <a:t>Thank you for your hard work!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Your marks are …</a:t>
            </a:r>
          </a:p>
          <a:p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Your homework is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№1 1)2),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</a:rPr>
              <a:t>p. 44.</a:t>
            </a:r>
            <a:endParaRPr lang="ru-RU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Рисунок 3" descr="королевск семь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3068960"/>
            <a:ext cx="4123978" cy="309597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itchFamily="18" charset="0"/>
              </a:rPr>
              <a:t>Phonetic drill.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Arno Pro Smbd Caption" pitchFamily="18" charset="0"/>
              </a:rPr>
              <a:t>Read after me.</a:t>
            </a:r>
          </a:p>
          <a:p>
            <a:endParaRPr lang="en-US" b="1" i="1" dirty="0" smtClean="0">
              <a:latin typeface="Arno Pro Smbd Caption" pitchFamily="18" charset="0"/>
            </a:endParaRPr>
          </a:p>
          <a:p>
            <a:endParaRPr lang="en-US" b="1" i="1" dirty="0" smtClean="0">
              <a:latin typeface="Arno Pro Smbd Caption" pitchFamily="18" charset="0"/>
            </a:endParaRPr>
          </a:p>
          <a:p>
            <a:r>
              <a:rPr lang="en-US" b="1" i="1" dirty="0" smtClean="0">
                <a:latin typeface="Arno Pro Smbd Caption" pitchFamily="18" charset="0"/>
              </a:rPr>
              <a:t>reign, rule, represent, sign, bill, participate, charity, funds, concern, royal, guard, apartments,  Buckingham palace,</a:t>
            </a:r>
            <a:r>
              <a:rPr lang="en-US" b="1" i="1" dirty="0" smtClean="0">
                <a:latin typeface="Arno Pro" pitchFamily="18" charset="0"/>
              </a:rPr>
              <a:t> government, the Prime Minister, leader, party, elections, coordinate, department, officially, appoint. </a:t>
            </a:r>
            <a:endParaRPr lang="ru-RU" b="1" i="1" dirty="0" smtClean="0"/>
          </a:p>
          <a:p>
            <a:endParaRPr lang="ru-RU" dirty="0"/>
          </a:p>
        </p:txBody>
      </p:sp>
      <p:pic>
        <p:nvPicPr>
          <p:cNvPr id="5" name="Рисунок 4" descr="iCAKNMYQ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332656"/>
            <a:ext cx="2688299" cy="201622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Speech drill.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184576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onstantia" pitchFamily="18" charset="0"/>
              </a:rPr>
              <a:t>Answer my questions.</a:t>
            </a:r>
          </a:p>
          <a:p>
            <a:r>
              <a:rPr lang="en-US" b="1" i="1" dirty="0" smtClean="0">
                <a:latin typeface="Constantia" pitchFamily="18" charset="0"/>
              </a:rPr>
              <a:t>1. Who is the head of the UK?</a:t>
            </a:r>
          </a:p>
          <a:p>
            <a:r>
              <a:rPr lang="en-US" b="1" i="1" dirty="0" smtClean="0">
                <a:latin typeface="Constantia" pitchFamily="18" charset="0"/>
              </a:rPr>
              <a:t>2. Who is the head of the government?</a:t>
            </a:r>
          </a:p>
          <a:p>
            <a:r>
              <a:rPr lang="en-US" b="1" i="1" dirty="0" smtClean="0">
                <a:latin typeface="Constantia" pitchFamily="18" charset="0"/>
              </a:rPr>
              <a:t>3. What houses does the parliament consist of? </a:t>
            </a:r>
          </a:p>
          <a:p>
            <a:r>
              <a:rPr lang="en-US" b="1" i="1" dirty="0" smtClean="0">
                <a:latin typeface="Constantia" pitchFamily="18" charset="0"/>
              </a:rPr>
              <a:t>4. Who chooses the members of the House of Commons?</a:t>
            </a:r>
          </a:p>
          <a:p>
            <a:r>
              <a:rPr lang="en-US" b="1" i="1" dirty="0" smtClean="0">
                <a:latin typeface="Constantia" pitchFamily="18" charset="0"/>
              </a:rPr>
              <a:t>5. Who chooses the members of the House of Lords?</a:t>
            </a:r>
            <a:endParaRPr lang="ru-RU" b="1" i="1" dirty="0">
              <a:latin typeface="Constantia" pitchFamily="18" charset="0"/>
            </a:endParaRPr>
          </a:p>
        </p:txBody>
      </p:sp>
      <p:pic>
        <p:nvPicPr>
          <p:cNvPr id="5" name="Рисунок 4" descr="iCA3IHDY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188640"/>
            <a:ext cx="2361862" cy="172819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68072" cy="110676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latin typeface="Adobe Garamond Pro Bold" pitchFamily="18" charset="0"/>
              </a:rPr>
              <a:t>The Queen is the official head of the state.             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imagesCA7XNXT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96752"/>
            <a:ext cx="2571768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 descr="imagesCAGN6JZ4.jpg"/>
          <p:cNvPicPr>
            <a:picLocks noChangeAspect="1"/>
          </p:cNvPicPr>
          <p:nvPr/>
        </p:nvPicPr>
        <p:blipFill>
          <a:blip r:embed="rId3" cstate="print">
            <a:lum contrast="10000"/>
          </a:blip>
          <a:stretch>
            <a:fillRect/>
          </a:stretch>
        </p:blipFill>
        <p:spPr>
          <a:xfrm>
            <a:off x="3143240" y="1571612"/>
            <a:ext cx="2571768" cy="3357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agesCALWD0O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1268760"/>
            <a:ext cx="2643206" cy="35004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1" name="TextBox 10"/>
          <p:cNvSpPr txBox="1"/>
          <p:nvPr/>
        </p:nvSpPr>
        <p:spPr>
          <a:xfrm>
            <a:off x="142844" y="5072074"/>
            <a:ext cx="853368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Arno Pro Smbd Caption" pitchFamily="18" charset="0"/>
              </a:rPr>
              <a:t>She reigns, but doesn’t rule. She represents the country, </a:t>
            </a:r>
          </a:p>
          <a:p>
            <a:r>
              <a:rPr lang="en-US" sz="2800" b="1" i="1" dirty="0" smtClean="0">
                <a:latin typeface="Arno Pro Smbd Caption" pitchFamily="18" charset="0"/>
              </a:rPr>
              <a:t>signs bills, participates in different charity funds.</a:t>
            </a:r>
            <a:endParaRPr lang="ru-RU" sz="2800" b="1" dirty="0" smtClean="0"/>
          </a:p>
          <a:p>
            <a:endParaRPr lang="ru-RU" b="1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agesCASR8BX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472" y="1500174"/>
            <a:ext cx="4000528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pPr algn="l"/>
            <a:endParaRPr lang="ru-RU" sz="2800" b="1" i="1" dirty="0">
              <a:solidFill>
                <a:schemeClr val="accent3">
                  <a:lumMod val="75000"/>
                </a:schemeClr>
              </a:solidFill>
              <a:latin typeface="Arno Pro Smbd Captio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686800" cy="5911873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latin typeface="Arno Pro Smbd Caption" pitchFamily="18" charset="0"/>
              </a:rPr>
              <a:t>Her Majesty is “an old tradition”. But the most British really love her and are vividly interested in everything concerning her family.</a:t>
            </a:r>
          </a:p>
        </p:txBody>
      </p:sp>
      <p:pic>
        <p:nvPicPr>
          <p:cNvPr id="5" name="Рисунок 4" descr="imagesCAMW8VG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70" y="3571852"/>
            <a:ext cx="3714776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agesCAW86LEJ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5575" y="4286256"/>
            <a:ext cx="2638425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magesCA0XBJE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857364"/>
            <a:ext cx="2000264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imagesCA0GCMMZ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4381500"/>
            <a:ext cx="1847850" cy="2476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b="1" i="1" dirty="0" smtClean="0">
                <a:latin typeface="Arno Pro Smbd Caption" pitchFamily="18" charset="0"/>
              </a:rPr>
              <a:t>Thousands of people come to London to watch her coming out, changing the royal guard, visit her </a:t>
            </a:r>
            <a:r>
              <a:rPr lang="ru-RU" sz="2000" b="1" i="1" dirty="0" smtClean="0">
                <a:latin typeface="Arno Pro Smbd Caption" pitchFamily="18" charset="0"/>
              </a:rPr>
              <a:t> </a:t>
            </a:r>
            <a:r>
              <a:rPr lang="en-US" sz="2000" b="1" i="1" dirty="0" smtClean="0">
                <a:latin typeface="Arno Pro Smbd Caption" pitchFamily="18" charset="0"/>
              </a:rPr>
              <a:t>apartments in Buckingham palace.</a:t>
            </a:r>
            <a:r>
              <a:rPr lang="ru-RU" sz="2400" b="1" i="1" dirty="0" smtClean="0">
                <a:latin typeface="Arno Pro Smbd Caption" pitchFamily="18" charset="0"/>
              </a:rPr>
              <a:t/>
            </a:r>
            <a:br>
              <a:rPr lang="ru-RU" sz="2400" b="1" i="1" dirty="0" smtClean="0">
                <a:latin typeface="Arno Pro Smbd Caption" pitchFamily="18" charset="0"/>
              </a:rPr>
            </a:br>
            <a:endParaRPr lang="ru-RU" sz="2400" dirty="0"/>
          </a:p>
        </p:txBody>
      </p:sp>
      <p:pic>
        <p:nvPicPr>
          <p:cNvPr id="4" name="Содержимое 3" descr="imagesCAETQR8B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142844" y="1357298"/>
            <a:ext cx="3357586" cy="3071834"/>
          </a:xfrm>
          <a:prstGeom prst="rect">
            <a:avLst/>
          </a:prstGeom>
        </p:spPr>
      </p:pic>
      <p:pic>
        <p:nvPicPr>
          <p:cNvPr id="5" name="Picture 2" descr="бакингемс дворец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1357298"/>
            <a:ext cx="514353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21-lond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3857625"/>
            <a:ext cx="392905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Рисунки\рамки детские\x_407618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2551837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latin typeface="Georgia" pitchFamily="18" charset="0"/>
              </a:rPr>
              <a:t>I can jump I can run</a:t>
            </a:r>
            <a:br>
              <a:rPr lang="en-US" sz="2800" b="1" dirty="0" smtClean="0">
                <a:latin typeface="Georgia" pitchFamily="18" charset="0"/>
              </a:rPr>
            </a:br>
            <a:r>
              <a:rPr lang="en-US" sz="2800" b="1" dirty="0" smtClean="0">
                <a:latin typeface="Georgia" pitchFamily="18" charset="0"/>
              </a:rPr>
              <a:t>I can sing I can dance</a:t>
            </a:r>
            <a:br>
              <a:rPr lang="en-US" sz="2800" b="1" dirty="0" smtClean="0">
                <a:latin typeface="Georgia" pitchFamily="18" charset="0"/>
              </a:rPr>
            </a:br>
            <a:r>
              <a:rPr lang="en-US" sz="2800" b="1" dirty="0" smtClean="0">
                <a:latin typeface="Georgia" pitchFamily="18" charset="0"/>
              </a:rPr>
              <a:t>I can swim I can’t fly</a:t>
            </a:r>
            <a:br>
              <a:rPr lang="en-US" sz="2800" b="1" dirty="0" smtClean="0">
                <a:latin typeface="Georgia" pitchFamily="18" charset="0"/>
              </a:rPr>
            </a:br>
            <a:r>
              <a:rPr lang="en-US" sz="2800" b="1" dirty="0" smtClean="0">
                <a:latin typeface="Georgia" pitchFamily="18" charset="0"/>
              </a:rPr>
              <a:t>I can climb and say good bye.</a:t>
            </a:r>
            <a:br>
              <a:rPr lang="en-US" sz="2800" b="1" dirty="0" smtClean="0">
                <a:latin typeface="Georgia" pitchFamily="18" charset="0"/>
              </a:rPr>
            </a:br>
            <a:r>
              <a:rPr lang="en-US" sz="2800" b="1" dirty="0" smtClean="0">
                <a:latin typeface="Georgia" pitchFamily="18" charset="0"/>
              </a:rPr>
              <a:t/>
            </a:r>
            <a:br>
              <a:rPr lang="en-US" sz="2800" b="1" dirty="0" smtClean="0">
                <a:latin typeface="Georgia" pitchFamily="18" charset="0"/>
              </a:rPr>
            </a:br>
            <a:endParaRPr lang="ru-RU" sz="28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executive branch.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Arno Pro" pitchFamily="18" charset="0"/>
              </a:rPr>
              <a:t>The government.</a:t>
            </a:r>
          </a:p>
          <a:p>
            <a:endParaRPr lang="en-US" b="1" dirty="0" smtClean="0">
              <a:latin typeface="Arno Pro" pitchFamily="18" charset="0"/>
            </a:endParaRPr>
          </a:p>
          <a:p>
            <a:r>
              <a:rPr lang="en-US" sz="2800" b="1" dirty="0" smtClean="0">
                <a:latin typeface="Arno Pro" pitchFamily="18" charset="0"/>
              </a:rPr>
              <a:t>The Prime Minister, the leader of the party that has won at the elections. He/she chooses the cabinet of ministers, coordinates government departments. Any Prime Minister lives on Downing St.,10. And is officially appointed by the Queen.</a:t>
            </a:r>
            <a:endParaRPr lang="ru-RU" sz="2800" b="1" dirty="0">
              <a:latin typeface="Arno Pro" pitchFamily="18" charset="0"/>
            </a:endParaRPr>
          </a:p>
        </p:txBody>
      </p:sp>
      <p:pic>
        <p:nvPicPr>
          <p:cNvPr id="5" name="Рисунок 4" descr="imagesCAPPMRP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4643446"/>
            <a:ext cx="2643206" cy="2214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agesCA1GY1T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0"/>
            <a:ext cx="2886078" cy="2214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0" y="6072206"/>
            <a:ext cx="8991600" cy="785794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</a:pPr>
            <a:endParaRPr lang="en-US" sz="2400" b="1" dirty="0" smtClean="0">
              <a:latin typeface="Adobe Caslon Pro Bold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en-US" sz="2800" b="1" dirty="0" smtClean="0">
                <a:latin typeface="Adobe Caslon Pro Bold" pitchFamily="18" charset="0"/>
              </a:rPr>
              <a:t>The legislative branch - Parliament.</a:t>
            </a:r>
            <a:endParaRPr lang="ru-RU" sz="2800" b="1" dirty="0"/>
          </a:p>
        </p:txBody>
      </p:sp>
      <p:pic>
        <p:nvPicPr>
          <p:cNvPr id="7177" name="Picture 9" descr="50834_1024_7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7150"/>
            <a:ext cx="7950200" cy="5962650"/>
          </a:xfrm>
          <a:prstGeom prst="rect">
            <a:avLst/>
          </a:prstGeom>
          <a:noFill/>
        </p:spPr>
      </p:pic>
      <p:pic>
        <p:nvPicPr>
          <p:cNvPr id="7178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26525" y="-457200"/>
            <a:ext cx="233363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400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61" fill="hold"/>
                                        <p:tgtEl>
                                          <p:spTgt spid="71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375</TotalTime>
  <Words>411</Words>
  <Application>Microsoft Office PowerPoint</Application>
  <PresentationFormat>Экран (4:3)</PresentationFormat>
  <Paragraphs>61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                                         выполнила  учитель  мбоу сош №28  ст. Тамань  краснодарского края  Романенко Е.Ф.</vt:lpstr>
      <vt:lpstr>Phonetic drill.</vt:lpstr>
      <vt:lpstr>Speech drill.</vt:lpstr>
      <vt:lpstr>The Queen is the official head of the state.              </vt:lpstr>
      <vt:lpstr>Слайд 5</vt:lpstr>
      <vt:lpstr>Thousands of people come to London to watch her coming out, changing the royal guard, visit her  apartments in Buckingham palace. </vt:lpstr>
      <vt:lpstr>Слайд 7</vt:lpstr>
      <vt:lpstr>The executive branch.</vt:lpstr>
      <vt:lpstr>Слайд 9</vt:lpstr>
      <vt:lpstr>Two Houses.</vt:lpstr>
      <vt:lpstr>So,</vt:lpstr>
      <vt:lpstr>Conclusion.</vt:lpstr>
      <vt:lpstr>Thank you for your hard work!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Леонид</dc:creator>
  <cp:lastModifiedBy>Учитель</cp:lastModifiedBy>
  <cp:revision>42</cp:revision>
  <dcterms:created xsi:type="dcterms:W3CDTF">2010-10-23T14:52:40Z</dcterms:created>
  <dcterms:modified xsi:type="dcterms:W3CDTF">2012-05-02T06:15:40Z</dcterms:modified>
</cp:coreProperties>
</file>