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72" r:id="rId4"/>
    <p:sldId id="275" r:id="rId5"/>
    <p:sldId id="265" r:id="rId6"/>
    <p:sldId id="266" r:id="rId7"/>
    <p:sldId id="276" r:id="rId8"/>
    <p:sldId id="277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6666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16" autoAdjust="0"/>
  </p:normalViewPr>
  <p:slideViewPr>
    <p:cSldViewPr>
      <p:cViewPr>
        <p:scale>
          <a:sx n="77" d="100"/>
          <a:sy n="77" d="100"/>
        </p:scale>
        <p:origin x="-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explosion val="1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Лист1!$A$1:$A$2</c:f>
              <c:strCache>
                <c:ptCount val="2"/>
                <c:pt idx="0">
                  <c:v>Обычные пользователи</c:v>
                </c:pt>
                <c:pt idx="1">
                  <c:v>Интернет-зависимые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72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8452700412204913"/>
          <c:y val="0.28615554193522874"/>
          <c:w val="0.49964498246633565"/>
          <c:h val="0.424238845144356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48C0E-11C6-434B-B98B-F9456D6801A6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2D5E6-590C-45B3-94D6-2CC0E5202E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07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8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259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59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151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152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54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155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6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6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6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6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6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6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156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6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6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7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15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7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7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79AD926-3A15-4A31-8677-68573D212ADD}" type="datetimeFigureOut">
              <a:rPr lang="ru-RU" smtClean="0"/>
              <a:pPr/>
              <a:t>11.06.2012</a:t>
            </a:fld>
            <a:endParaRPr lang="ru-RU"/>
          </a:p>
        </p:txBody>
      </p:sp>
      <p:sp>
        <p:nvSpPr>
          <p:cNvPr id="2157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7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EEBEB1C-CBC5-4A9C-B3CF-55B805FE4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79513" y="2405674"/>
            <a:ext cx="8938958" cy="913656"/>
          </a:xfrm>
        </p:spPr>
        <p:txBody>
          <a:bodyPr/>
          <a:lstStyle/>
          <a:p>
            <a:r>
              <a:rPr lang="ru-RU" sz="2400" dirty="0" smtClean="0"/>
              <a:t>Интернет-зависимость – проблема 21 века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5530" y="666562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Попадая в его сети, пропадаешь навсегда.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0" name="Picture 3" descr="C:\Documents and Settings\Дом\Мои документы\Мои рисунки\и 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092732"/>
            <a:ext cx="2448272" cy="2034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одзаголовок 2"/>
          <p:cNvSpPr txBox="1">
            <a:spLocks/>
          </p:cNvSpPr>
          <p:nvPr/>
        </p:nvSpPr>
        <p:spPr bwMode="auto">
          <a:xfrm>
            <a:off x="4546470" y="5127091"/>
            <a:ext cx="4279644" cy="91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algn="l"/>
            <a:r>
              <a:rPr lang="ru-RU" sz="2000" b="1" dirty="0" smtClean="0"/>
              <a:t>Работу выполнила:</a:t>
            </a:r>
          </a:p>
          <a:p>
            <a:pPr algn="l"/>
            <a:r>
              <a:rPr lang="ru-RU" sz="2000" i="1" dirty="0" err="1" smtClean="0"/>
              <a:t>Гранкина</a:t>
            </a:r>
            <a:r>
              <a:rPr lang="ru-RU" sz="2000" i="1" dirty="0" smtClean="0"/>
              <a:t> Анастасия </a:t>
            </a:r>
          </a:p>
          <a:p>
            <a:pPr algn="l"/>
            <a:r>
              <a:rPr lang="ru-RU" sz="2000" i="1" dirty="0" smtClean="0"/>
              <a:t>10 </a:t>
            </a:r>
            <a:r>
              <a:rPr lang="ru-RU" sz="2000" i="1" dirty="0"/>
              <a:t>«А» </a:t>
            </a:r>
            <a:r>
              <a:rPr lang="ru-RU" sz="2000" i="1" dirty="0" smtClean="0"/>
              <a:t>класс МБОУ </a:t>
            </a:r>
            <a:r>
              <a:rPr lang="ru-RU" sz="2000" i="1" dirty="0"/>
              <a:t>«СОШ №35»</a:t>
            </a:r>
          </a:p>
          <a:p>
            <a:pPr algn="l"/>
            <a:r>
              <a:rPr lang="ru-RU" sz="2000" b="1" dirty="0" smtClean="0"/>
              <a:t>Руководитель:</a:t>
            </a:r>
            <a:r>
              <a:rPr lang="ru-RU" sz="2000" dirty="0" smtClean="0"/>
              <a:t> </a:t>
            </a:r>
            <a:r>
              <a:rPr lang="ru-RU" sz="2000" i="1" dirty="0" err="1" smtClean="0"/>
              <a:t>Умбеталиева</a:t>
            </a:r>
            <a:r>
              <a:rPr lang="ru-RU" sz="2000" i="1" dirty="0" smtClean="0"/>
              <a:t> Г.Т. </a:t>
            </a:r>
          </a:p>
          <a:p>
            <a:pPr algn="l"/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20084"/>
            <a:ext cx="3985091" cy="280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99063"/>
            <a:ext cx="9144000" cy="2592289"/>
          </a:xfrm>
        </p:spPr>
        <p:txBody>
          <a:bodyPr/>
          <a:lstStyle/>
          <a:p>
            <a:pPr>
              <a:buClr>
                <a:srgbClr val="FFFF00"/>
              </a:buClr>
              <a:buFont typeface="Courier New" pitchFamily="49" charset="0"/>
              <a:buChar char="o"/>
            </a:pPr>
            <a:endParaRPr lang="ru-RU" sz="1800" dirty="0" smtClean="0"/>
          </a:p>
          <a:p>
            <a:pPr>
              <a:buClr>
                <a:srgbClr val="FFFF00"/>
              </a:buClr>
              <a:buNone/>
            </a:pPr>
            <a:r>
              <a:rPr lang="ru-RU" sz="2000" dirty="0" smtClean="0"/>
              <a:t>     </a:t>
            </a:r>
            <a:r>
              <a:rPr lang="ru-RU" sz="2000" b="1" dirty="0" err="1" smtClean="0">
                <a:solidFill>
                  <a:srgbClr val="FFFF00"/>
                </a:solidFill>
              </a:rPr>
              <a:t>Интерне́т-зави́симость</a:t>
            </a:r>
            <a:r>
              <a:rPr lang="ru-RU" sz="2000" b="1" dirty="0" smtClean="0">
                <a:solidFill>
                  <a:srgbClr val="FFFF00"/>
                </a:solidFill>
              </a:rPr>
              <a:t> </a:t>
            </a:r>
            <a:r>
              <a:rPr lang="ru-RU" sz="2000" dirty="0" smtClean="0">
                <a:solidFill>
                  <a:srgbClr val="FFFF00"/>
                </a:solidFill>
              </a:rPr>
              <a:t>или </a:t>
            </a:r>
            <a:r>
              <a:rPr lang="ru-RU" sz="2000" b="1" dirty="0" err="1" smtClean="0">
                <a:solidFill>
                  <a:srgbClr val="FFFF00"/>
                </a:solidFill>
              </a:rPr>
              <a:t>Интерне́т-адди́кция</a:t>
            </a:r>
            <a:r>
              <a:rPr lang="ru-RU" sz="2000" dirty="0" smtClean="0">
                <a:solidFill>
                  <a:srgbClr val="FFFF00"/>
                </a:solidFill>
              </a:rPr>
              <a:t> — навязчивое желание подключиться к Интернету и болезненная неспособность вовремя отключиться от Интернета. В медицине появился очень образный термин Netaholic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030" name="Picture 6" descr="Картинка 27 из 5249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472824"/>
            <a:ext cx="3456384" cy="233975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Picture 2" descr="Картинка 12 из 2182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28139">
            <a:off x="173813" y="3803691"/>
            <a:ext cx="2106224" cy="148004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Интернет-зависимость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45" y="1196752"/>
            <a:ext cx="8568952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1" indent="0">
              <a:lnSpc>
                <a:spcPct val="98000"/>
              </a:lnSpc>
              <a:spcAft>
                <a:spcPct val="0"/>
              </a:spcAft>
              <a:buSzPct val="45000"/>
              <a:tabLst>
                <a:tab pos="430213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  <a:tab pos="9413875" algn="l"/>
              </a:tabLst>
            </a:pPr>
            <a:r>
              <a:rPr lang="en-GB" sz="2400" dirty="0" err="1"/>
              <a:t>Нехимическая</a:t>
            </a:r>
            <a:r>
              <a:rPr lang="en-GB" sz="2400" dirty="0"/>
              <a:t> </a:t>
            </a:r>
            <a:r>
              <a:rPr lang="en-GB" sz="2400" dirty="0" err="1"/>
              <a:t>зависимость</a:t>
            </a:r>
            <a:r>
              <a:rPr lang="en-GB" sz="2400" dirty="0"/>
              <a:t> </a:t>
            </a:r>
            <a:r>
              <a:rPr lang="en-GB" sz="2400" dirty="0" err="1"/>
              <a:t>от</a:t>
            </a:r>
            <a:r>
              <a:rPr lang="en-GB" sz="2400" dirty="0"/>
              <a:t> </a:t>
            </a:r>
            <a:r>
              <a:rPr lang="en-GB" sz="2400" dirty="0" err="1"/>
              <a:t>пользования</a:t>
            </a:r>
            <a:r>
              <a:rPr lang="en-GB" sz="2400" dirty="0"/>
              <a:t> </a:t>
            </a:r>
            <a:r>
              <a:rPr lang="en-GB" sz="2400" dirty="0" err="1"/>
              <a:t>интернетом</a:t>
            </a:r>
            <a:r>
              <a:rPr lang="en-GB" sz="2400" dirty="0"/>
              <a:t> </a:t>
            </a:r>
            <a:endParaRPr lang="ru-RU" sz="2400" dirty="0"/>
          </a:p>
        </p:txBody>
      </p:sp>
      <p:pic>
        <p:nvPicPr>
          <p:cNvPr id="10" name="Picture 6" descr="Картинка 13 из 1522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79206">
            <a:off x="6652739" y="3580535"/>
            <a:ext cx="2097873" cy="152463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4" descr="Картинка 41 из 41168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3292">
            <a:off x="6100970" y="5103320"/>
            <a:ext cx="1800200" cy="152159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2" name="Picture 8" descr="Картинка 56 из 7220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2690" y="5244178"/>
            <a:ext cx="2518732" cy="141678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Симптомы Интернет-зависимости</a:t>
            </a:r>
            <a:endParaRPr lang="ru-RU" dirty="0"/>
          </a:p>
        </p:txBody>
      </p:sp>
      <p:sp>
        <p:nvSpPr>
          <p:cNvPr id="4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-252536" y="1484784"/>
            <a:ext cx="9388444" cy="280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"/>
            </a:pPr>
            <a:r>
              <a:rPr lang="en-GB" sz="1800" dirty="0" err="1">
                <a:solidFill>
                  <a:srgbClr val="E6E6FF"/>
                </a:solidFill>
                <a:effectLst/>
              </a:rPr>
              <a:t>Навязчивое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желание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проверить</a:t>
            </a:r>
            <a:r>
              <a:rPr lang="en-GB" sz="1800" dirty="0">
                <a:solidFill>
                  <a:srgbClr val="E6E6FF"/>
                </a:solidFill>
                <a:effectLst/>
              </a:rPr>
              <a:t> 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электронную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почту</a:t>
            </a:r>
            <a:endParaRPr lang="en-GB" sz="1800" dirty="0">
              <a:solidFill>
                <a:srgbClr val="E6E6FF"/>
              </a:solidFill>
              <a:effectLst/>
            </a:endParaRPr>
          </a:p>
          <a:p>
            <a:pPr lvl="1">
              <a:buFont typeface="Wingdings" pitchFamily="2" charset="2"/>
              <a:buChar char=""/>
            </a:pPr>
            <a:r>
              <a:rPr lang="en-GB" sz="1800" dirty="0" err="1">
                <a:solidFill>
                  <a:srgbClr val="E6E6FF"/>
                </a:solidFill>
                <a:effectLst/>
              </a:rPr>
              <a:t>Постоянное</a:t>
            </a:r>
            <a:r>
              <a:rPr lang="en-GB" sz="1800" dirty="0">
                <a:solidFill>
                  <a:srgbClr val="E6E6FF"/>
                </a:solidFill>
                <a:effectLst/>
              </a:rPr>
              <a:t> о</a:t>
            </a:r>
            <a:r>
              <a:rPr lang="ru-RU" sz="1800" dirty="0">
                <a:solidFill>
                  <a:srgbClr val="E6E6FF"/>
                </a:solidFill>
                <a:effectLst/>
              </a:rPr>
              <a:t>ж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идание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следующего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выхода</a:t>
            </a:r>
            <a:r>
              <a:rPr lang="en-GB" sz="1800" dirty="0">
                <a:solidFill>
                  <a:srgbClr val="E6E6FF"/>
                </a:solidFill>
                <a:effectLst/>
              </a:rPr>
              <a:t> в </a:t>
            </a:r>
            <a:r>
              <a:rPr lang="en-GB" sz="1800" dirty="0" err="1" smtClean="0">
                <a:solidFill>
                  <a:srgbClr val="E6E6FF"/>
                </a:solidFill>
                <a:effectLst/>
              </a:rPr>
              <a:t>интернет</a:t>
            </a:r>
            <a:endParaRPr lang="ru-RU" sz="1800" dirty="0" smtClean="0">
              <a:solidFill>
                <a:srgbClr val="E6E6FF"/>
              </a:solidFill>
              <a:effectLst/>
            </a:endParaRPr>
          </a:p>
          <a:p>
            <a:pPr lvl="1">
              <a:buFont typeface="Wingdings" pitchFamily="2" charset="2"/>
              <a:buChar char=""/>
            </a:pPr>
            <a:r>
              <a:rPr lang="en-GB" sz="1800" dirty="0" err="1">
                <a:effectLst/>
              </a:rPr>
              <a:t>Жалобы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окружающих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на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то</a:t>
            </a:r>
            <a:r>
              <a:rPr lang="en-GB" sz="1800" dirty="0">
                <a:effectLst/>
              </a:rPr>
              <a:t>, </a:t>
            </a:r>
            <a:r>
              <a:rPr lang="en-GB" sz="1800" dirty="0" err="1">
                <a:effectLst/>
              </a:rPr>
              <a:t>что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человек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проводит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слишком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много</a:t>
            </a:r>
            <a:r>
              <a:rPr lang="en-GB" sz="1800" dirty="0">
                <a:effectLst/>
              </a:rPr>
              <a:t> </a:t>
            </a:r>
            <a:r>
              <a:rPr lang="en-GB" sz="1800" dirty="0" err="1">
                <a:effectLst/>
              </a:rPr>
              <a:t>времени</a:t>
            </a:r>
            <a:r>
              <a:rPr lang="en-GB" sz="1800" dirty="0">
                <a:effectLst/>
              </a:rPr>
              <a:t> в </a:t>
            </a:r>
            <a:r>
              <a:rPr lang="en-GB" sz="1800" dirty="0" err="1" smtClean="0">
                <a:effectLst/>
              </a:rPr>
              <a:t>интернете</a:t>
            </a:r>
            <a:endParaRPr lang="ru-RU" sz="1800" dirty="0" smtClean="0">
              <a:effectLst/>
            </a:endParaRPr>
          </a:p>
          <a:p>
            <a:pPr lvl="1">
              <a:buFont typeface="Wingdings" pitchFamily="2" charset="2"/>
              <a:buChar char=""/>
            </a:pPr>
            <a:r>
              <a:rPr lang="en-GB" sz="1800" dirty="0" err="1">
                <a:solidFill>
                  <a:srgbClr val="E6E6FF"/>
                </a:solidFill>
                <a:effectLst/>
              </a:rPr>
              <a:t>Жалобы</a:t>
            </a:r>
            <a:r>
              <a:rPr lang="en-GB" sz="1800" dirty="0">
                <a:solidFill>
                  <a:srgbClr val="E6E6FF"/>
                </a:solidFill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окружающих</a:t>
            </a:r>
            <a:r>
              <a:rPr lang="en-GB" sz="1800" dirty="0">
                <a:solidFill>
                  <a:srgbClr val="E6E6FF"/>
                </a:solidFill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на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то</a:t>
            </a:r>
            <a:r>
              <a:rPr lang="en-GB" sz="1800" dirty="0">
                <a:solidFill>
                  <a:srgbClr val="E6E6FF"/>
                </a:solidFill>
                <a:effectLst/>
              </a:rPr>
              <a:t>,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что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человек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тратит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слишком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много</a:t>
            </a:r>
            <a:r>
              <a:rPr lang="ru-RU" sz="1800" dirty="0">
                <a:solidFill>
                  <a:srgbClr val="E6E6FF"/>
                </a:solidFill>
                <a:effectLst/>
              </a:rPr>
              <a:t> 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денег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на</a:t>
            </a:r>
            <a:r>
              <a:rPr lang="en-GB" sz="1800" dirty="0">
                <a:solidFill>
                  <a:srgbClr val="E6E6FF"/>
                </a:solidFill>
                <a:effectLst/>
              </a:rPr>
              <a:t> </a:t>
            </a:r>
            <a:r>
              <a:rPr lang="en-GB" sz="1800" dirty="0" err="1">
                <a:solidFill>
                  <a:srgbClr val="E6E6FF"/>
                </a:solidFill>
                <a:effectLst/>
              </a:rPr>
              <a:t>интернет</a:t>
            </a:r>
            <a:endParaRPr lang="ru-RU" sz="2400" dirty="0">
              <a:effectLst/>
            </a:endParaRPr>
          </a:p>
          <a:p>
            <a:pPr lvl="1">
              <a:buFont typeface="Wingdings" pitchFamily="2" charset="2"/>
              <a:buChar char=""/>
            </a:pPr>
            <a:endParaRPr lang="en-GB" sz="2400" dirty="0">
              <a:effectLst/>
            </a:endParaRPr>
          </a:p>
          <a:p>
            <a:pPr lvl="1">
              <a:buFont typeface="Wingdings" pitchFamily="2" charset="2"/>
              <a:buChar char=""/>
            </a:pPr>
            <a:endParaRPr lang="ru-RU" sz="2400" dirty="0">
              <a:effectLst/>
            </a:endParaRPr>
          </a:p>
        </p:txBody>
      </p:sp>
      <p:pic>
        <p:nvPicPr>
          <p:cNvPr id="7" name="Picture 4" descr="Интернет-кризи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692696"/>
            <a:ext cx="1512168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-8092" y="3212976"/>
            <a:ext cx="9144000" cy="118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pPr>
              <a:lnSpc>
                <a:spcPct val="98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Физиологические</a:t>
            </a:r>
            <a:r>
              <a:rPr lang="en-GB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GB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симптомы</a:t>
            </a:r>
            <a:r>
              <a:rPr lang="en-GB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2400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</a:t>
            </a:r>
            <a:r>
              <a:rPr lang="en-GB" sz="2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нтернет-зависимости</a:t>
            </a:r>
            <a:endParaRPr lang="en-GB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77908" y="4152109"/>
            <a:ext cx="4572000" cy="22642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98000"/>
              </a:lnSpc>
              <a:buClr>
                <a:srgbClr val="000000"/>
              </a:buClr>
              <a:buFont typeface="Arial" pitchFamily="34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 err="1"/>
              <a:t>Сухость</a:t>
            </a:r>
            <a:r>
              <a:rPr lang="en-GB" dirty="0"/>
              <a:t> в </a:t>
            </a:r>
            <a:r>
              <a:rPr lang="en-GB" dirty="0" err="1"/>
              <a:t>глазах</a:t>
            </a:r>
            <a:endParaRPr lang="ru-RU" dirty="0"/>
          </a:p>
          <a:p>
            <a:pPr marL="285750" indent="-285750" algn="just">
              <a:lnSpc>
                <a:spcPct val="98000"/>
              </a:lnSpc>
              <a:buClr>
                <a:srgbClr val="000000"/>
              </a:buClr>
              <a:buFont typeface="Arial" pitchFamily="34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 err="1"/>
              <a:t>Головные</a:t>
            </a:r>
            <a:r>
              <a:rPr lang="en-GB" dirty="0"/>
              <a:t> </a:t>
            </a:r>
            <a:r>
              <a:rPr lang="en-GB" dirty="0" err="1"/>
              <a:t>боли</a:t>
            </a:r>
            <a:r>
              <a:rPr lang="en-GB" dirty="0"/>
              <a:t> </a:t>
            </a:r>
            <a:r>
              <a:rPr lang="en-GB" dirty="0" err="1"/>
              <a:t>по</a:t>
            </a:r>
            <a:r>
              <a:rPr lang="en-GB" dirty="0"/>
              <a:t> </a:t>
            </a:r>
            <a:r>
              <a:rPr lang="en-GB" dirty="0" err="1"/>
              <a:t>типу</a:t>
            </a:r>
            <a:r>
              <a:rPr lang="en-GB" dirty="0"/>
              <a:t> </a:t>
            </a:r>
            <a:r>
              <a:rPr lang="en-GB" dirty="0" err="1"/>
              <a:t>мигрени</a:t>
            </a:r>
            <a:endParaRPr lang="ru-RU" dirty="0"/>
          </a:p>
          <a:p>
            <a:pPr marL="285750" indent="-285750" algn="just">
              <a:lnSpc>
                <a:spcPct val="98000"/>
              </a:lnSpc>
              <a:buClr>
                <a:srgbClr val="000000"/>
              </a:buClr>
              <a:buFont typeface="Arial" pitchFamily="34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 err="1"/>
              <a:t>Боли</a:t>
            </a:r>
            <a:r>
              <a:rPr lang="en-GB" dirty="0"/>
              <a:t> в </a:t>
            </a:r>
            <a:r>
              <a:rPr lang="en-GB" dirty="0" err="1"/>
              <a:t>спине</a:t>
            </a:r>
            <a:endParaRPr lang="ru-RU" dirty="0"/>
          </a:p>
          <a:p>
            <a:pPr marL="285750" indent="-285750">
              <a:lnSpc>
                <a:spcPct val="98000"/>
              </a:lnSpc>
              <a:buClr>
                <a:srgbClr val="000000"/>
              </a:buClr>
              <a:buFont typeface="Arial" pitchFamily="34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 err="1"/>
              <a:t>Нерегулярное</a:t>
            </a:r>
            <a:r>
              <a:rPr lang="en-GB" dirty="0"/>
              <a:t> </a:t>
            </a:r>
            <a:r>
              <a:rPr lang="en-GB" dirty="0" err="1"/>
              <a:t>питание</a:t>
            </a:r>
            <a:r>
              <a:rPr lang="en-GB" dirty="0"/>
              <a:t>, </a:t>
            </a:r>
            <a:r>
              <a:rPr lang="en-GB" dirty="0" err="1"/>
              <a:t>пропуск</a:t>
            </a:r>
            <a:r>
              <a:rPr lang="en-GB" dirty="0"/>
              <a:t> </a:t>
            </a:r>
            <a:r>
              <a:rPr lang="en-GB" dirty="0" err="1"/>
              <a:t>приемов</a:t>
            </a:r>
            <a:r>
              <a:rPr lang="en-GB" dirty="0"/>
              <a:t> </a:t>
            </a:r>
            <a:r>
              <a:rPr lang="en-GB" dirty="0" err="1"/>
              <a:t>пищи</a:t>
            </a:r>
            <a:endParaRPr lang="ru-RU" dirty="0"/>
          </a:p>
          <a:p>
            <a:pPr marL="285750" indent="-285750" algn="just">
              <a:lnSpc>
                <a:spcPct val="98000"/>
              </a:lnSpc>
              <a:buClr>
                <a:srgbClr val="000000"/>
              </a:buClr>
              <a:buFont typeface="Arial" pitchFamily="34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 err="1"/>
              <a:t>Пренебрежение</a:t>
            </a:r>
            <a:r>
              <a:rPr lang="en-GB" dirty="0"/>
              <a:t> </a:t>
            </a:r>
            <a:r>
              <a:rPr lang="en-GB" dirty="0" err="1"/>
              <a:t>личной</a:t>
            </a:r>
            <a:r>
              <a:rPr lang="en-GB" dirty="0"/>
              <a:t> </a:t>
            </a:r>
            <a:r>
              <a:rPr lang="en-GB" dirty="0" err="1"/>
              <a:t>гигиеной</a:t>
            </a:r>
            <a:endParaRPr lang="ru-RU" dirty="0"/>
          </a:p>
          <a:p>
            <a:pPr marL="285750" indent="-285750" algn="just">
              <a:lnSpc>
                <a:spcPct val="98000"/>
              </a:lnSpc>
              <a:buClr>
                <a:srgbClr val="000000"/>
              </a:buClr>
              <a:buFont typeface="Arial" pitchFamily="34" charset="0"/>
              <a:buChar char="•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dirty="0" err="1"/>
              <a:t>Расстройства</a:t>
            </a:r>
            <a:r>
              <a:rPr lang="en-GB" dirty="0"/>
              <a:t> </a:t>
            </a:r>
            <a:r>
              <a:rPr lang="en-GB" dirty="0" err="1"/>
              <a:t>сна</a:t>
            </a:r>
            <a:r>
              <a:rPr lang="en-GB" dirty="0"/>
              <a:t>, </a:t>
            </a:r>
            <a:r>
              <a:rPr lang="en-GB" dirty="0" err="1"/>
              <a:t>изменение</a:t>
            </a:r>
            <a:r>
              <a:rPr lang="en-GB" dirty="0"/>
              <a:t> </a:t>
            </a:r>
            <a:r>
              <a:rPr lang="en-GB" dirty="0" err="1"/>
              <a:t>режима</a:t>
            </a:r>
            <a:r>
              <a:rPr lang="en-GB" dirty="0"/>
              <a:t> </a:t>
            </a:r>
            <a:r>
              <a:rPr lang="en-GB" dirty="0" err="1"/>
              <a:t>сна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396780"/>
            <a:ext cx="1343471" cy="1720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542947"/>
            <a:ext cx="1876113" cy="1330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443018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rgbClr val="6666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708920"/>
            <a:ext cx="5050046" cy="3280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Психологические симптомы Интернет-зависимости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1700808"/>
            <a:ext cx="8676457" cy="4525963"/>
          </a:xfrm>
        </p:spPr>
        <p:txBody>
          <a:bodyPr/>
          <a:lstStyle/>
          <a:p>
            <a:pPr marL="0" indent="0">
              <a:lnSpc>
                <a:spcPct val="98000"/>
              </a:lnSpc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dirty="0" err="1">
                <a:effectLst/>
              </a:rPr>
              <a:t>Хорошее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самочувствие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или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эйфория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за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компьютером</a:t>
            </a:r>
            <a:endParaRPr lang="en-GB" sz="2000" dirty="0">
              <a:effectLst/>
            </a:endParaRPr>
          </a:p>
          <a:p>
            <a:pPr marL="0" indent="0">
              <a:lnSpc>
                <a:spcPct val="97000"/>
              </a:lnSpc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dirty="0" err="1">
                <a:effectLst/>
              </a:rPr>
              <a:t>Невозможность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остановиться</a:t>
            </a:r>
            <a:endParaRPr lang="en-GB" sz="2000" dirty="0">
              <a:effectLst/>
            </a:endParaRPr>
          </a:p>
          <a:p>
            <a:pPr marL="0" indent="0">
              <a:lnSpc>
                <a:spcPct val="97000"/>
              </a:lnSpc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dirty="0" err="1">
                <a:effectLst/>
              </a:rPr>
              <a:t>Увеличение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количества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времени</a:t>
            </a:r>
            <a:r>
              <a:rPr lang="en-GB" sz="2000" dirty="0">
                <a:effectLst/>
              </a:rPr>
              <a:t>, </a:t>
            </a:r>
            <a:r>
              <a:rPr lang="en-GB" sz="2000" dirty="0" err="1">
                <a:effectLst/>
              </a:rPr>
              <a:t>проводимого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за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компьютером</a:t>
            </a:r>
            <a:endParaRPr lang="en-GB" sz="2000" dirty="0">
              <a:effectLst/>
            </a:endParaRPr>
          </a:p>
          <a:p>
            <a:pPr marL="0" indent="0">
              <a:lnSpc>
                <a:spcPct val="97000"/>
              </a:lnSpc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dirty="0" err="1">
                <a:effectLst/>
              </a:rPr>
              <a:t>Пренебрежение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семьей</a:t>
            </a:r>
            <a:r>
              <a:rPr lang="en-GB" sz="2000" dirty="0">
                <a:effectLst/>
              </a:rPr>
              <a:t> и </a:t>
            </a:r>
            <a:r>
              <a:rPr lang="en-GB" sz="2000" dirty="0" err="1">
                <a:effectLst/>
              </a:rPr>
              <a:t>друзьями</a:t>
            </a:r>
            <a:endParaRPr lang="en-GB" sz="2000" dirty="0">
              <a:effectLst/>
            </a:endParaRPr>
          </a:p>
          <a:p>
            <a:pPr marL="0" indent="0">
              <a:lnSpc>
                <a:spcPct val="97000"/>
              </a:lnSpc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dirty="0" err="1">
                <a:effectLst/>
              </a:rPr>
              <a:t>Проблемы</a:t>
            </a:r>
            <a:r>
              <a:rPr lang="en-GB" sz="2000" dirty="0">
                <a:effectLst/>
              </a:rPr>
              <a:t> с </a:t>
            </a:r>
            <a:r>
              <a:rPr lang="en-GB" sz="2000" dirty="0" err="1">
                <a:effectLst/>
              </a:rPr>
              <a:t>работой</a:t>
            </a:r>
            <a:r>
              <a:rPr lang="en-GB" sz="2000" dirty="0">
                <a:effectLst/>
              </a:rPr>
              <a:t> </a:t>
            </a:r>
            <a:r>
              <a:rPr lang="en-GB" sz="2000" dirty="0" err="1">
                <a:effectLst/>
              </a:rPr>
              <a:t>или</a:t>
            </a:r>
            <a:r>
              <a:rPr lang="en-GB" sz="2000" dirty="0">
                <a:effectLst/>
              </a:rPr>
              <a:t> </a:t>
            </a:r>
            <a:r>
              <a:rPr lang="en-GB" sz="2000" dirty="0" err="1" smtClean="0">
                <a:effectLst/>
              </a:rPr>
              <a:t>учебой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5517232"/>
            <a:ext cx="27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Интернет – творение разума против психики?</a:t>
            </a:r>
            <a:endParaRPr lang="ru-RU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8" name="Picture 4" descr="http://cs5533.vkontakte.ru/u14416072/148387986/x_1b1e07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2808312" cy="217206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26214" y="5877272"/>
            <a:ext cx="1602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4">
                    <a:lumMod val="10000"/>
                  </a:schemeClr>
                </a:solidFill>
              </a:rPr>
              <a:t>Саша Фокин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4293096"/>
            <a:ext cx="2771800" cy="646331"/>
          </a:xfrm>
          <a:prstGeom prst="rect">
            <a:avLst/>
          </a:prstGeom>
          <a:ln w="19050">
            <a:solidFill>
              <a:schemeClr val="tx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66FF"/>
                </a:solidFill>
              </a:rPr>
              <a:t>Исповедь </a:t>
            </a:r>
          </a:p>
          <a:p>
            <a:pPr algn="ctr"/>
            <a:r>
              <a:rPr lang="ru-RU" b="1" dirty="0">
                <a:solidFill>
                  <a:srgbClr val="FF66FF"/>
                </a:solidFill>
              </a:rPr>
              <a:t>И</a:t>
            </a:r>
            <a:r>
              <a:rPr lang="ru-RU" b="1" dirty="0" smtClean="0">
                <a:solidFill>
                  <a:srgbClr val="FF66FF"/>
                </a:solidFill>
              </a:rPr>
              <a:t>нтернет-зависимого</a:t>
            </a:r>
            <a:endParaRPr lang="ru-RU" b="1" dirty="0">
              <a:solidFill>
                <a:srgbClr val="FF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732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icción a internet, tes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02045" y="882041"/>
            <a:ext cx="1656184" cy="113412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2" descr="Adicción a internet, tes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836968"/>
            <a:ext cx="2169707" cy="3267441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17216"/>
            <a:ext cx="6804248" cy="488600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</a:t>
            </a:r>
            <a:endParaRPr lang="ru-RU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FFFF00"/>
                </a:solidFill>
              </a:rPr>
              <a:t>      </a:t>
            </a:r>
            <a:r>
              <a:rPr lang="ru-RU" sz="2000" b="1" dirty="0" smtClean="0"/>
              <a:t>В современной психиатрии еще детально не изучены </a:t>
            </a:r>
            <a:r>
              <a:rPr lang="ru-RU" sz="2000" b="1" dirty="0"/>
              <a:t>И</a:t>
            </a:r>
            <a:r>
              <a:rPr lang="ru-RU" sz="2000" b="1" dirty="0" smtClean="0"/>
              <a:t>нтернет-психозы и неврозы. Хотя не очень приятная тенденция наметилась. У чрезмерно озабоченных, а порой и зомбированных Интернетом людей, как правило, жизнь обедняется. </a:t>
            </a:r>
            <a:r>
              <a:rPr lang="ru-RU" sz="1800" b="1" dirty="0" smtClean="0">
                <a:solidFill>
                  <a:srgbClr val="FFFF00"/>
                </a:solidFill>
              </a:rPr>
              <a:t>      </a:t>
            </a:r>
            <a:endParaRPr lang="ru-RU" sz="16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     </a:t>
            </a:r>
            <a:r>
              <a:rPr lang="ru-RU" sz="1600" dirty="0" smtClean="0"/>
              <a:t>      </a:t>
            </a:r>
          </a:p>
          <a:p>
            <a:pPr>
              <a:buNone/>
            </a:pPr>
            <a:r>
              <a:rPr lang="ru-RU" sz="1600" dirty="0" smtClean="0"/>
              <a:t>      </a:t>
            </a:r>
            <a:r>
              <a:rPr lang="ru-RU" sz="2000" b="1" dirty="0" smtClean="0"/>
              <a:t>Таким образом, Интернет-зависимость часто делает из людей моральных </a:t>
            </a:r>
            <a:r>
              <a:rPr lang="ru-RU" sz="2000" b="1" dirty="0" err="1" smtClean="0"/>
              <a:t>недоадаптантов</a:t>
            </a:r>
            <a:r>
              <a:rPr lang="ru-RU" sz="2000" b="1" dirty="0" smtClean="0"/>
              <a:t>, с искалеченной психикой и не способных уже жить в человеческом обществе, не принимающем их.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5" name="Picture 2" descr="Картинка 88 из 52490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82041"/>
            <a:ext cx="1152128" cy="92780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0" y="188640"/>
            <a:ext cx="91440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Влияние Интернет-зависимости на психику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2.bp.blogspot.com/-TffpS7HMyzE/Tz6eR3AS9II/AAAAAAAAAKI/VOfKJW5jtLo/s400/online_d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869160"/>
            <a:ext cx="2592288" cy="169038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7"/>
            <a:ext cx="8748464" cy="4248471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      </a:t>
            </a:r>
            <a:r>
              <a:rPr lang="ru-RU" sz="1600" b="1" dirty="0" smtClean="0"/>
              <a:t>Доктор Янг в 1996 году разработала краткий тест, с помощью которого можно определить степень зависимости от Интернета:</a:t>
            </a:r>
          </a:p>
          <a:p>
            <a:pPr>
              <a:buNone/>
            </a:pPr>
            <a:endParaRPr lang="ru-RU" sz="1600" dirty="0" smtClean="0"/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Чувствуете ли Вы себя озабоченным Интернетом (думаете ли Вы о предыдущих </a:t>
            </a:r>
            <a:r>
              <a:rPr lang="ru-RU" sz="1400" dirty="0" err="1" smtClean="0"/>
              <a:t>он-лайн</a:t>
            </a:r>
            <a:r>
              <a:rPr lang="ru-RU" sz="1400" dirty="0" smtClean="0"/>
              <a:t> сеансах и предвкушаете ли последующие)?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Ощущаете и Вы потребность в увеличении времени, проведенного в Сети?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Были ли у Вас безуспешные попытки контролировать, ограничить или прекратить использование Интернета?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Чувствуете ли Вы себя усталым, угнетенным или раздраженным при попытках ограничить или прекратить пользование Интернетом?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Находитесь ли Вы </a:t>
            </a:r>
            <a:r>
              <a:rPr lang="ru-RU" sz="1400" dirty="0" err="1" smtClean="0"/>
              <a:t>он-лайн</a:t>
            </a:r>
            <a:r>
              <a:rPr lang="ru-RU" sz="1400" dirty="0" smtClean="0"/>
              <a:t> больше, чем предполагали?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Были ли у Вас случаи, когда Вы рисковали получить проблемы в работе, учебе или в личной жизни из-за Интернета?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Случалось ли Вам лгать членам семьи, врачам или другим людям чтобы скрыть время пребывания в Сети?</a:t>
            </a:r>
          </a:p>
          <a:p>
            <a:pPr>
              <a:buClr>
                <a:srgbClr val="FFFF00"/>
              </a:buClr>
              <a:buFont typeface="+mj-lt"/>
              <a:buAutoNum type="arabicPeriod"/>
            </a:pPr>
            <a:r>
              <a:rPr lang="ru-RU" sz="1400" dirty="0" smtClean="0"/>
              <a:t>Используете ли Вы Интернет для того, чтобы уйти от проблем или от дурного настроения (например, от чувства беспомощности, виновности, раздраженности или депрессии)?</a:t>
            </a:r>
          </a:p>
          <a:p>
            <a:pPr>
              <a:buNone/>
            </a:pPr>
            <a:r>
              <a:rPr lang="ru-RU" sz="1600" dirty="0" smtClean="0"/>
              <a:t>      </a:t>
            </a:r>
          </a:p>
          <a:p>
            <a:pPr>
              <a:buNone/>
            </a:pPr>
            <a:r>
              <a:rPr lang="ru-RU" sz="1600" dirty="0" smtClean="0"/>
              <a:t>      </a:t>
            </a:r>
            <a:r>
              <a:rPr lang="ru-RU" sz="1600" b="1" dirty="0" smtClean="0"/>
              <a:t>Пациент считается </a:t>
            </a:r>
            <a:r>
              <a:rPr lang="ru-RU" sz="1600" b="1" dirty="0"/>
              <a:t>И</a:t>
            </a:r>
            <a:r>
              <a:rPr lang="ru-RU" sz="1600" b="1" dirty="0" smtClean="0"/>
              <a:t>нтернет-зависимым в случае пяти или более     положительных ответов на эти вопросы.</a:t>
            </a:r>
          </a:p>
          <a:p>
            <a:endParaRPr lang="ru-RU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вы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r>
              <a:rPr lang="en-GB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нтернет-зависим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ы?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2476871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effectLst/>
              </a:rPr>
              <a:t> </a:t>
            </a:r>
            <a:r>
              <a:rPr lang="ru-RU" sz="2400" b="1" dirty="0" smtClean="0">
                <a:effectLst/>
              </a:rPr>
              <a:t>ИТОГИ: </a:t>
            </a:r>
          </a:p>
          <a:p>
            <a:pPr algn="ctr">
              <a:buNone/>
            </a:pPr>
            <a:r>
              <a:rPr lang="ru-RU" sz="2400" b="1" dirty="0" smtClean="0">
                <a:effectLst/>
              </a:rPr>
              <a:t>социологическое </a:t>
            </a:r>
            <a:r>
              <a:rPr lang="ru-RU" sz="2400" b="1" dirty="0">
                <a:effectLst/>
              </a:rPr>
              <a:t>исследование </a:t>
            </a:r>
            <a:r>
              <a:rPr lang="ru-RU" sz="2400" b="1" dirty="0" smtClean="0">
                <a:effectLst/>
              </a:rPr>
              <a:t>показало</a:t>
            </a:r>
            <a:endParaRPr lang="ru-RU" sz="2400" b="1" dirty="0">
              <a:effectLst/>
            </a:endParaRPr>
          </a:p>
          <a:p>
            <a:r>
              <a:rPr lang="ru-RU" sz="1800" dirty="0" smtClean="0">
                <a:effectLst/>
              </a:rPr>
              <a:t>72 человека </a:t>
            </a:r>
            <a:r>
              <a:rPr lang="ru-RU" sz="1800" dirty="0">
                <a:effectLst/>
              </a:rPr>
              <a:t>относятся к группе «обычных пользователей </a:t>
            </a:r>
            <a:r>
              <a:rPr lang="ru-RU" sz="1800" dirty="0" smtClean="0">
                <a:effectLst/>
              </a:rPr>
              <a:t>Интернета» они </a:t>
            </a:r>
            <a:r>
              <a:rPr lang="ru-RU" sz="1800" dirty="0">
                <a:effectLst/>
              </a:rPr>
              <a:t>могут путешествовать по сети сколь угодно долго, т.к. умеют контролировать </a:t>
            </a:r>
            <a:r>
              <a:rPr lang="ru-RU" sz="1800" dirty="0" smtClean="0">
                <a:effectLst/>
              </a:rPr>
              <a:t>себя.</a:t>
            </a:r>
          </a:p>
          <a:p>
            <a:r>
              <a:rPr lang="ru-RU" sz="1800" dirty="0" smtClean="0">
                <a:effectLst/>
              </a:rPr>
              <a:t>33 человека </a:t>
            </a:r>
            <a:r>
              <a:rPr lang="ru-RU" sz="1800" dirty="0">
                <a:effectLst/>
              </a:rPr>
              <a:t>уже имеют некоторые проблемы, связанные с чрезмерным увлечением </a:t>
            </a:r>
            <a:r>
              <a:rPr lang="ru-RU" sz="1800" dirty="0" smtClean="0">
                <a:effectLst/>
              </a:rPr>
              <a:t>Интернетом, и </a:t>
            </a:r>
            <a:r>
              <a:rPr lang="ru-RU" sz="1800" dirty="0">
                <a:effectLst/>
              </a:rPr>
              <a:t>если не обратить внимание на эти проблемы  сейчас, то в дальнейшем эти проблемы могут заполнить всю их жизнь</a:t>
            </a:r>
            <a:r>
              <a:rPr lang="ru-RU" sz="1800" dirty="0" smtClean="0">
                <a:effectLst/>
              </a:rPr>
              <a:t>.</a:t>
            </a:r>
            <a:endParaRPr lang="ru-RU" sz="2400" dirty="0"/>
          </a:p>
        </p:txBody>
      </p:sp>
      <p:sp>
        <p:nvSpPr>
          <p:cNvPr id="4" name="Заголовок 5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398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Результаты социологического исследования</a:t>
            </a:r>
            <a:endParaRPr lang="ru-RU" dirty="0"/>
          </a:p>
        </p:txBody>
      </p:sp>
      <p:sp>
        <p:nvSpPr>
          <p:cNvPr id="5" name="Text Box 80"/>
          <p:cNvSpPr txBox="1">
            <a:spLocks noChangeArrowheads="1"/>
          </p:cNvSpPr>
          <p:nvPr/>
        </p:nvSpPr>
        <p:spPr bwMode="auto">
          <a:xfrm>
            <a:off x="23458" y="1412776"/>
            <a:ext cx="8353425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99"/>
                </a:solidFill>
              </a:rPr>
              <a:t>Место проведения:</a:t>
            </a:r>
            <a:r>
              <a:rPr lang="ru-RU" dirty="0"/>
              <a:t> </a:t>
            </a:r>
            <a:r>
              <a:rPr lang="ru-RU" dirty="0" smtClean="0"/>
              <a:t>МБОУ г. Астрахани «СОШ №35»</a:t>
            </a:r>
            <a:endParaRPr lang="ru-RU" dirty="0"/>
          </a:p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FFFF99"/>
                </a:solidFill>
              </a:rPr>
              <a:t>Количество </a:t>
            </a:r>
            <a:r>
              <a:rPr lang="ru-RU" dirty="0">
                <a:solidFill>
                  <a:srgbClr val="FFFF99"/>
                </a:solidFill>
              </a:rPr>
              <a:t>участников:</a:t>
            </a:r>
            <a:r>
              <a:rPr lang="ru-RU" dirty="0"/>
              <a:t> </a:t>
            </a:r>
            <a:r>
              <a:rPr lang="ru-RU" dirty="0" smtClean="0"/>
              <a:t>105 человек </a:t>
            </a:r>
            <a:endParaRPr lang="ru-RU" dirty="0"/>
          </a:p>
          <a:p>
            <a:pPr>
              <a:spcBef>
                <a:spcPct val="50000"/>
              </a:spcBef>
            </a:pPr>
            <a:r>
              <a:rPr lang="ru-RU" dirty="0">
                <a:solidFill>
                  <a:srgbClr val="FFFF99"/>
                </a:solidFill>
              </a:rPr>
              <a:t>Время </a:t>
            </a:r>
            <a:r>
              <a:rPr lang="ru-RU" dirty="0" smtClean="0">
                <a:solidFill>
                  <a:srgbClr val="FFFF99"/>
                </a:solidFill>
              </a:rPr>
              <a:t>проведения: </a:t>
            </a:r>
            <a:r>
              <a:rPr lang="ru-RU" dirty="0" smtClean="0"/>
              <a:t>март 2012 </a:t>
            </a:r>
            <a:r>
              <a:rPr lang="ru-RU" dirty="0"/>
              <a:t>года</a:t>
            </a:r>
            <a:endParaRPr lang="ru-RU" dirty="0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757547328"/>
              </p:ext>
            </p:extLst>
          </p:nvPr>
        </p:nvGraphicFramePr>
        <p:xfrm>
          <a:off x="-324544" y="4747117"/>
          <a:ext cx="6048672" cy="202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210197"/>
            <a:ext cx="1940000" cy="1455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013176"/>
            <a:ext cx="1988004" cy="149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81708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8" descr="Картинка 7 из 5218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4518" y="4611305"/>
            <a:ext cx="2880320" cy="18935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4" name="Picture 4" descr="Картинка 17 из 9619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64" y="4611305"/>
            <a:ext cx="2232248" cy="167418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2" name="Picture 2" descr="Картинка 4 из 9619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488" y="332656"/>
            <a:ext cx="1800200" cy="167904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26" name="Picture 6" descr="Картинка 16 из 9619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64188" y="174311"/>
            <a:ext cx="2660981" cy="19957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64" y="1600200"/>
            <a:ext cx="8676336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</a:t>
            </a:r>
            <a:r>
              <a:rPr lang="ru-RU" sz="2400" dirty="0" smtClean="0"/>
              <a:t>Самый простой и доступный способ решения зависимости — это приобретение другой зависимости. Любовь к здоровому образу жизни, общение с живой природой, творческие прикладные увлечения, такие как рисование, как правило, выводят человека из зависимости.</a:t>
            </a:r>
            <a:endParaRPr lang="ru-RU" sz="2400" dirty="0"/>
          </a:p>
        </p:txBody>
      </p:sp>
      <p:pic>
        <p:nvPicPr>
          <p:cNvPr id="30730" name="Picture 10" descr="Картинка 4 из 4251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5756" y="4163671"/>
            <a:ext cx="2520280" cy="146683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32" name="Picture 12" descr="Картинка 34 из 2083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001" y="3992502"/>
            <a:ext cx="1800200" cy="150689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34" name="Picture 14" descr="Картинка 21 из 8923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5108625"/>
            <a:ext cx="2232248" cy="145244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549521" y="476672"/>
            <a:ext cx="5508914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9pPr>
          </a:lstStyle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Пути решения проблемы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61224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http://900igr.net/datai/informatika/Zavisimost-ot-igr/0015-028-Zavisimost-ot-ig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7881" y="4077072"/>
            <a:ext cx="3024335" cy="237626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8" name="Picture 10" descr="Картинка 162 из 5223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0917"/>
            <a:ext cx="2315749" cy="173681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2297" y="1628800"/>
            <a:ext cx="8229600" cy="442535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    </a:t>
            </a:r>
            <a:r>
              <a:rPr lang="ru-RU" sz="2400" b="1" dirty="0">
                <a:effectLst/>
              </a:rPr>
              <a:t>Проблема Интернета не будет настолько глобальной, если каждый из нас станет следить прежде всего за собой. Это даже вселяет радость, когда понимаешь, что ты можешь своими силами, хоть и немного, но все же улучшить этот мир. </a:t>
            </a:r>
          </a:p>
        </p:txBody>
      </p:sp>
      <p:pic>
        <p:nvPicPr>
          <p:cNvPr id="2062" name="Picture 14" descr="Интернет-зависимость - бич современного поколения. Фото с сайта www.sostav.u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53229"/>
            <a:ext cx="2286000" cy="17145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64" name="Picture 16" descr="Картинка 26 из 7308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93095"/>
            <a:ext cx="3456384" cy="244827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9" name="Заголовок 5"/>
          <p:cNvSpPr>
            <a:spLocks noGrp="1"/>
          </p:cNvSpPr>
          <p:nvPr>
            <p:ph type="title"/>
          </p:nvPr>
        </p:nvSpPr>
        <p:spPr>
          <a:xfrm>
            <a:off x="0" y="277813"/>
            <a:ext cx="8686800" cy="11398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Заключение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1488</TotalTime>
  <Words>551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Презентация PowerPoint</vt:lpstr>
      <vt:lpstr>Интернет-зависимость</vt:lpstr>
      <vt:lpstr>Симптомы Интернет-зависимости</vt:lpstr>
      <vt:lpstr>Психологические симптомы Интернет-зависимости</vt:lpstr>
      <vt:lpstr>Презентация PowerPoint</vt:lpstr>
      <vt:lpstr>А вы Интернет-зависимы?</vt:lpstr>
      <vt:lpstr>Результаты социологического исследования</vt:lpstr>
      <vt:lpstr>  </vt:lpstr>
      <vt:lpstr>Заключение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Интернет-зависимость – проблема современного общества </dc:title>
  <dc:creator>ADMIN</dc:creator>
  <cp:lastModifiedBy>Умбеталиев Радмир</cp:lastModifiedBy>
  <cp:revision>155</cp:revision>
  <dcterms:created xsi:type="dcterms:W3CDTF">2012-03-16T08:13:08Z</dcterms:created>
  <dcterms:modified xsi:type="dcterms:W3CDTF">2012-06-11T10:58:25Z</dcterms:modified>
</cp:coreProperties>
</file>