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59" r:id="rId6"/>
    <p:sldId id="265" r:id="rId7"/>
    <p:sldId id="262" r:id="rId8"/>
    <p:sldId id="260" r:id="rId9"/>
    <p:sldId id="273" r:id="rId10"/>
    <p:sldId id="270" r:id="rId11"/>
    <p:sldId id="267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4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9BA06-7F68-40D0-ABB9-FEE592BB3F1A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C2E05-5B00-489D-A2C1-AB836CD5E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A0F70-1B28-4C77-8468-A059D226640D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DF4E6-3042-4F56-B1D2-4956CF3F6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ircl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D53AA-270D-470A-A756-0B704E15C204}" type="datetimeFigureOut">
              <a:rPr lang="ru-RU" smtClean="0"/>
              <a:pPr/>
              <a:t>25.05.2009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44584-2E51-44CE-A055-122D0FF8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hyperlink" Target="file:///C:\Documents%20and%20Settings\)(&#1040;&#1050;&#1045;&#1056;\&#1052;&#1086;&#1080;%20&#1076;&#1086;&#1082;&#1091;&#1084;&#1077;&#1085;&#1090;&#1099;\&#1082;&#1086;&#1087;&#1080;&#1103;%20&#1084;&#1086;&#1080;&#1093;%20&#1076;&#1086;&#1082;&#1086;&#1074;%20&#1089;&#1086;%20&#1096;&#1082;&#1086;&#1083;&#1100;&#1085;&#1086;&#1075;&#1086;%20&#1082;&#1086;&#1084;&#1087;&#1072;\&#1074;&#1086;&#1089;&#1087;&#1080;&#1090;&#1072;&#1090;&#1077;&#1083;&#1100;&#1085;&#1072;&#1103;%20&#1088;&#1072;&#1073;&#1086;&#1090;&#1072;\&#1048;&#1089;&#1090;&#1086;&#1088;&#1080;&#1103;%20&#1090;&#1088;&#1072;&#1076;&#1080;&#1094;&#1080;&#1086;&#1085;&#1085;&#1086;&#1081;%20&#1088;&#1091;&#1089;&#1089;&#1082;&#1086;&#1081;%20&#1082;&#1091;&#1083;&#1100;&#1090;&#1091;&#1088;&#1099;\562285\&#1055;&#1077;&#1090;&#1088;%20&#1080;%20&#1060;&#1077;&#1074;&#1088;&#1086;&#1085;&#1080;&#1103;.ppt" TargetMode="Externa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hyperlink" Target="file:///C:\Documents%20and%20Settings\)(&#1040;&#1050;&#1045;&#1056;\&#1052;&#1086;&#1080;%20&#1076;&#1086;&#1082;&#1091;&#1084;&#1077;&#1085;&#1090;&#1099;\&#1082;&#1086;&#1087;&#1080;&#1103;%20&#1084;&#1086;&#1080;&#1093;%20&#1076;&#1086;&#1082;&#1086;&#1074;%20&#1089;&#1086;%20&#1096;&#1082;&#1086;&#1083;&#1100;&#1085;&#1086;&#1075;&#1086;%20&#1082;&#1086;&#1084;&#1087;&#1072;\&#1074;&#1086;&#1089;&#1087;&#1080;&#1090;&#1072;&#1090;&#1077;&#1083;&#1100;&#1085;&#1072;&#1103;%20&#1088;&#1072;&#1073;&#1086;&#1090;&#1072;\&#1048;&#1089;&#1090;&#1086;&#1088;&#1080;&#1103;%20&#1090;&#1088;&#1072;&#1076;&#1080;&#1094;&#1080;&#1086;&#1085;&#1085;&#1086;&#1081;%20&#1088;&#1091;&#1089;&#1089;&#1082;&#1086;&#1081;%20&#1082;&#1091;&#1083;&#1100;&#1090;&#1091;&#1088;&#1099;\&#1089;&#1083;&#1072;&#1074;&#1103;&#1085;&#1089;&#1082;&#1072;&#1103;%20&#1087;&#1080;&#1089;&#1100;&#1084;&#1077;&#1085;&#1085;&#1086;&#1089;&#1090;&#1100;\&#1057;&#1083;&#1072;&#1074;&#1103;&#1085;&#1089;&#1082;&#1072;&#1103;%20&#1087;&#1080;&#1089;&#1100;&#1084;&#1077;&#1085;&#1085;&#1086;&#1089;&#1090;&#1100;.pp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)(@KER\&#1052;&#1086;&#1080;%20&#1076;&#1086;&#1082;&#1091;&#1084;&#1077;&#1085;&#1090;&#1099;\&#1082;&#1086;&#1087;&#1080;&#1103;%20&#1084;&#1086;&#1080;&#1093;%20&#1076;&#1086;&#1082;&#1086;&#1074;%20&#1089;&#1086;%20&#1096;&#1082;&#1086;&#1083;&#1100;&#1085;&#1086;&#1075;&#1086;%20&#1082;&#1086;&#1084;&#1087;&#1072;\&#1074;&#1086;&#1089;&#1087;&#1080;&#1090;&#1072;&#1090;&#1077;&#1083;&#1100;&#1085;&#1072;&#1103;%20&#1088;&#1072;&#1073;&#1086;&#1090;&#1072;\&#1048;&#1089;&#1090;&#1086;&#1088;&#1080;&#1103;%20&#1090;&#1088;&#1072;&#1076;&#1080;&#1094;&#1080;&#1086;&#1085;&#1085;&#1086;&#1081;%20&#1088;&#1091;&#1089;&#1089;&#1082;&#1086;&#1081;%20&#1082;&#1091;&#1083;&#1100;&#1090;&#1091;&#1088;&#1099;\&#1055;&#1088;&#1086;&#1075;&#1088;&#1072;&#1084;&#1084;&#1072;%20&#1092;&#1072;&#1082;&#1091;&#1083;&#1100;&#1090;&#1072;&#1090;&#1080;&#1074;&#1072;%20&#1054;&#1089;&#1085;&#1086;&#1074;&#1099;%20&#1090;&#1088;&#1072;&#1076;&#1080;&#1094;&#1080;&#1086;&#1085;&#1085;&#1086;&#1081;%20&#1082;&#1091;&#1083;&#1100;&#1090;&#1091;&#1088;&#1099;\&#1071;&#1079;&#1099;&#1095;&#1077;&#1089;&#1090;&#1074;&#1086;%20&#1074;%20&#1078;&#1080;&#1079;&#1085;&#1080;%20&#1089;&#1083;&#1072;&#1074;&#1103;&#1085;.docx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hyperlink" Target="file:///C:\Documents%20and%20Settings\)(@KER\&#1052;&#1086;&#1080;%20&#1076;&#1086;&#1082;&#1091;&#1084;&#1077;&#1085;&#1090;&#1099;\&#1082;&#1086;&#1087;&#1080;&#1103;%20&#1084;&#1086;&#1080;&#1093;%20&#1076;&#1086;&#1082;&#1086;&#1074;%20&#1089;&#1086;%20&#1096;&#1082;&#1086;&#1083;&#1100;&#1085;&#1086;&#1075;&#1086;%20&#1082;&#1086;&#1084;&#1087;&#1072;\&#1074;&#1086;&#1089;&#1087;&#1080;&#1090;&#1072;&#1090;&#1077;&#1083;&#1100;&#1085;&#1072;&#1103;%20&#1088;&#1072;&#1073;&#1086;&#1090;&#1072;\&#1048;&#1089;&#1090;&#1086;&#1088;&#1080;&#1103;%20&#1090;&#1088;&#1072;&#1076;&#1080;&#1094;&#1080;&#1086;&#1085;&#1085;&#1086;&#1081;%20&#1088;&#1091;&#1089;&#1089;&#1082;&#1086;&#1081;%20&#1082;&#1091;&#1083;&#1100;&#1090;&#1091;&#1088;&#1099;\&#1055;&#1088;&#1086;&#1075;&#1088;&#1072;&#1084;&#1084;&#1072;%20&#1092;&#1072;&#1082;&#1091;&#1083;&#1100;&#1090;&#1072;&#1090;&#1080;&#1074;&#1072;%20&#1054;&#1089;&#1085;&#1086;&#1074;&#1099;%20&#1090;&#1088;&#1072;&#1076;&#1080;&#1094;&#1080;&#1086;&#1085;&#1085;&#1086;&#1081;%20&#1082;&#1091;&#1083;&#1100;&#1090;&#1091;&#1088;&#1099;\&#1055;&#1072;&#1089;&#1093;&#1072;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42976" y="642918"/>
            <a:ext cx="7715272" cy="324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Программа факультатива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«Основы 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традиционной русской 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культуры»</a:t>
            </a:r>
            <a:endParaRPr kumimoji="0" lang="ru-RU" sz="1100" b="0" i="1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929330"/>
            <a:ext cx="7429584" cy="1343028"/>
          </a:xfrm>
        </p:spPr>
        <p:txBody>
          <a:bodyPr>
            <a:noAutofit/>
          </a:bodyPr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Р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азработана учителем  русского  языка  и  литературы   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Ковыловой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Г.В.</a:t>
            </a:r>
            <a:endParaRPr lang="ru-RU" sz="1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МОУ 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Краснооктябрьская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СОШ    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</a:rPr>
              <a:t>Гусь- Хрустального  района  Владимирской области.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3880" cy="17859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Христианин А.С.Пушкин  и христианская культура.</a:t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28860" y="4929198"/>
            <a:ext cx="3931920" cy="792162"/>
          </a:xfrm>
        </p:spPr>
        <p:txBody>
          <a:bodyPr>
            <a:normAutofit/>
          </a:bodyPr>
          <a:lstStyle/>
          <a:p>
            <a:pPr algn="ctr"/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Урок- познание.</a:t>
            </a:r>
            <a:endParaRPr lang="ru-RU" sz="2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29190" y="4929198"/>
            <a:ext cx="3931920" cy="792162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10" name="Содержимое 9" descr="S5000268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52963" y="1718468"/>
            <a:ext cx="3930650" cy="2947988"/>
          </a:xfrm>
        </p:spPr>
      </p:pic>
      <p:pic>
        <p:nvPicPr>
          <p:cNvPr id="9" name="Содержимое 8" descr="S5000274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08013" y="1718468"/>
            <a:ext cx="3930650" cy="2947988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12.jpg"/>
          <p:cNvPicPr>
            <a:picLocks noChangeAspect="1"/>
          </p:cNvPicPr>
          <p:nvPr/>
        </p:nvPicPr>
        <p:blipFill>
          <a:blip r:embed="rId2"/>
          <a:srcRect l="5315"/>
          <a:stretch>
            <a:fillRect/>
          </a:stretch>
        </p:blipFill>
        <p:spPr>
          <a:xfrm>
            <a:off x="5143504" y="2143116"/>
            <a:ext cx="3250324" cy="2857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петра и февронии Муром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500174"/>
            <a:ext cx="3571900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05156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Повесть о Петре и </a:t>
            </a:r>
            <a:r>
              <a:rPr lang="ru-RU" sz="2800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Февронии</a:t>
            </a:r>
            <a:r>
              <a:rPr lang="ru-RU" sz="2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Муромских</a:t>
            </a:r>
            <a:endParaRPr lang="ru-RU" sz="2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571612"/>
            <a:ext cx="3931920" cy="4389120"/>
          </a:xfr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lnSpc>
                <a:spcPct val="150000"/>
              </a:lnSpc>
            </a:pPr>
            <a:r>
              <a:rPr lang="ru-R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Урок- экскурсия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Муромский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Свято-Троицкий женский монастырь 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Содержимое 5" descr="троицкий женский монастырь в муроме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t="4500"/>
          <a:stretch>
            <a:fillRect/>
          </a:stretch>
        </p:blipFill>
        <p:spPr>
          <a:xfrm>
            <a:off x="4643438" y="1428736"/>
            <a:ext cx="3786214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фильм 4">
            <a:hlinkClick r:id="rId5" action="ppaction://hlinkpres?slideindex=1&amp;slidetitle=ПЕТР И ФЕВРОНИЯ МУРОМСКИЕ" highlightClick="1"/>
          </p:cNvPr>
          <p:cNvSpPr/>
          <p:nvPr/>
        </p:nvSpPr>
        <p:spPr>
          <a:xfrm>
            <a:off x="7786710" y="5857892"/>
            <a:ext cx="428628" cy="50006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50003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929066"/>
            <a:ext cx="3786447" cy="3212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11813" t="28350" r="9450"/>
          <a:stretch>
            <a:fillRect/>
          </a:stretch>
        </p:blipFill>
        <p:spPr bwMode="auto">
          <a:xfrm>
            <a:off x="857224" y="1000108"/>
            <a:ext cx="291393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6248" y="1487299"/>
            <a:ext cx="3929090" cy="41395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003">
            <a:schemeClr val="lt2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Слава	    	  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Вам, братья,  славян  просветители,</a:t>
            </a:r>
            <a:endParaRPr lang="ru-RU" sz="1600" dirty="0">
              <a:ln>
                <a:solidFill>
                  <a:srgbClr val="C00000"/>
                </a:solidFill>
              </a:ln>
              <a:solidFill>
                <a:schemeClr val="tx1"/>
              </a:solidFill>
              <a:latin typeface="AGReverance" pitchFamily="2" charset="0"/>
            </a:endParaRPr>
          </a:p>
          <a:p>
            <a:pPr algn="just" eaLnBrk="0" hangingPunct="0">
              <a:buNone/>
              <a:defRPr/>
            </a:pP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Церкви   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	Славянской   	  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святые  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	отцы!</a:t>
            </a:r>
          </a:p>
          <a:p>
            <a:pPr algn="just" eaLnBrk="0" hangingPunct="0">
              <a:buNone/>
              <a:defRPr/>
            </a:pP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Слава   	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rgbClr val="800000"/>
                </a:solidFill>
                <a:latin typeface="AGReverance" pitchFamily="2" charset="0"/>
                <a:ea typeface="Times New Roman" pitchFamily="18" charset="0"/>
              </a:rPr>
              <a:t>Вам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,  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	правды  	Христовой  	учители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, </a:t>
            </a:r>
            <a:endParaRPr lang="ru-RU" sz="1600" dirty="0">
              <a:ln>
                <a:solidFill>
                  <a:srgbClr val="C00000"/>
                </a:solidFill>
              </a:ln>
              <a:solidFill>
                <a:schemeClr val="tx1"/>
              </a:solidFill>
              <a:latin typeface="AGReverance" pitchFamily="2" charset="0"/>
            </a:endParaRPr>
          </a:p>
          <a:p>
            <a:pPr algn="just" eaLnBrk="0" hangingPunct="0">
              <a:buNone/>
              <a:defRPr/>
            </a:pP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Слава	  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Вам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!	   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Грамоты  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	нашей	  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творцы!</a:t>
            </a:r>
            <a:endParaRPr lang="ru-RU" sz="1600" dirty="0">
              <a:ln>
                <a:solidFill>
                  <a:srgbClr val="C00000"/>
                </a:solidFill>
              </a:ln>
              <a:solidFill>
                <a:schemeClr val="tx1"/>
              </a:solidFill>
              <a:latin typeface="AGReverance" pitchFamily="2" charset="0"/>
            </a:endParaRPr>
          </a:p>
          <a:p>
            <a:pPr algn="just" eaLnBrk="0" hangingPunct="0">
              <a:buNone/>
              <a:defRPr/>
            </a:pP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Будьте  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    	ж         	славянству  звеном	  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единения,</a:t>
            </a:r>
            <a:endParaRPr lang="ru-RU" sz="1600" dirty="0">
              <a:ln>
                <a:solidFill>
                  <a:srgbClr val="C00000"/>
                </a:solidFill>
              </a:ln>
              <a:solidFill>
                <a:schemeClr val="tx1"/>
              </a:solidFill>
              <a:latin typeface="AGReverance" pitchFamily="2" charset="0"/>
            </a:endParaRPr>
          </a:p>
          <a:p>
            <a:pPr algn="just" eaLnBrk="0" hangingPunct="0">
              <a:buNone/>
              <a:defRPr/>
            </a:pP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Братья  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	святые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:  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	</a:t>
            </a:r>
            <a:r>
              <a:rPr lang="ru-RU" sz="1600" dirty="0" err="1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Мефодий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,	  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Кирилл!</a:t>
            </a:r>
            <a:endParaRPr lang="ru-RU" sz="1600" dirty="0">
              <a:ln>
                <a:solidFill>
                  <a:srgbClr val="C00000"/>
                </a:solidFill>
              </a:ln>
              <a:solidFill>
                <a:schemeClr val="tx1"/>
              </a:solidFill>
              <a:latin typeface="AGReverance" pitchFamily="2" charset="0"/>
            </a:endParaRPr>
          </a:p>
          <a:p>
            <a:pPr algn="just" eaLnBrk="0" hangingPunct="0">
              <a:buNone/>
              <a:defRPr/>
            </a:pP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Да  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	осенит      	его  	дух  	примирения</a:t>
            </a:r>
            <a:endParaRPr lang="ru-RU" sz="1600" dirty="0">
              <a:ln>
                <a:solidFill>
                  <a:srgbClr val="C00000"/>
                </a:solidFill>
              </a:ln>
              <a:solidFill>
                <a:schemeClr val="tx1"/>
              </a:solidFill>
              <a:latin typeface="AGReverance" pitchFamily="2" charset="0"/>
            </a:endParaRPr>
          </a:p>
          <a:p>
            <a:pPr algn="just" eaLnBrk="0" hangingPunct="0">
              <a:buNone/>
              <a:defRPr/>
            </a:pP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Вашей	  </a:t>
            </a:r>
            <a:r>
              <a:rPr lang="ru-RU" sz="1600" dirty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молитвой  </a:t>
            </a:r>
            <a:r>
              <a:rPr lang="ru-RU" sz="160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	пред Господом</a:t>
            </a:r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chemeClr val="tx1"/>
                </a:solidFill>
                <a:latin typeface="AGReverance" pitchFamily="2" charset="0"/>
                <a:ea typeface="Times New Roman" pitchFamily="18" charset="0"/>
              </a:rPr>
              <a:t>	   сил!</a:t>
            </a:r>
            <a:endParaRPr lang="ru-RU" sz="1600" dirty="0">
              <a:ln>
                <a:solidFill>
                  <a:srgbClr val="C00000"/>
                </a:solidFill>
              </a:ln>
              <a:solidFill>
                <a:schemeClr val="tx1"/>
              </a:solidFill>
              <a:latin typeface="AGReverance" pitchFamily="2" charset="0"/>
            </a:endParaRPr>
          </a:p>
        </p:txBody>
      </p:sp>
      <p:sp>
        <p:nvSpPr>
          <p:cNvPr id="9" name="Заголовок 8"/>
          <p:cNvSpPr txBox="1">
            <a:spLocks noGrp="1"/>
          </p:cNvSpPr>
          <p:nvPr>
            <p:ph type="title"/>
          </p:nvPr>
        </p:nvSpPr>
        <p:spPr>
          <a:xfrm>
            <a:off x="142844" y="0"/>
            <a:ext cx="8786874" cy="1357298"/>
          </a:xfrm>
          <a:prstGeom prst="rect">
            <a:avLst/>
          </a:prstGeom>
          <a:noFill/>
        </p:spPr>
        <p:txBody>
          <a:bodyPr wrap="none">
            <a:prstTxWarp prst="textDe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9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osaNovaSh" pitchFamily="82" charset="-52"/>
              </a:rPr>
              <a:t> День славянской письменности и</a:t>
            </a:r>
            <a:br>
              <a:rPr lang="ru-RU" sz="59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osaNovaSh" pitchFamily="82" charset="-52"/>
              </a:rPr>
            </a:br>
            <a:r>
              <a:rPr lang="ru-RU" sz="595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_BosaNovaSh" pitchFamily="82" charset="-52"/>
              </a:rPr>
              <a:t>культуры.   		</a:t>
            </a:r>
            <a:endParaRPr lang="ru-RU" sz="2400" dirty="0">
              <a:solidFill>
                <a:srgbClr val="C00000"/>
              </a:solidFill>
              <a:latin typeface="a_BosaNovaSh" pitchFamily="82" charset="-52"/>
            </a:endParaRPr>
          </a:p>
        </p:txBody>
      </p:sp>
      <p:sp>
        <p:nvSpPr>
          <p:cNvPr id="10" name="Управляющая кнопка: сведения 9">
            <a:hlinkClick r:id="rId4" action="ppaction://hlinkpres?slideindex=1&amp;slidetitle=День Славянской письменности  и культуры " highlightClick="1"/>
          </p:cNvPr>
          <p:cNvSpPr/>
          <p:nvPr/>
        </p:nvSpPr>
        <p:spPr>
          <a:xfrm>
            <a:off x="8429652" y="6357958"/>
            <a:ext cx="500066" cy="35719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30352"/>
            <a:ext cx="8429684" cy="518466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>
                <a:latin typeface="+mj-lt"/>
              </a:rPr>
              <a:t>                Программа </a:t>
            </a:r>
            <a:r>
              <a:rPr lang="ru-RU" sz="1800" dirty="0">
                <a:latin typeface="+mj-lt"/>
              </a:rPr>
              <a:t>факультативного курса "Основы  традиционной (</a:t>
            </a:r>
            <a:r>
              <a:rPr lang="ru-RU" sz="1800" dirty="0" smtClean="0">
                <a:latin typeface="+mj-lt"/>
              </a:rPr>
              <a:t>православной) русской  культуры" — один из возможных вариантов ознакомления </a:t>
            </a:r>
            <a:r>
              <a:rPr lang="ru-RU" sz="1800" dirty="0">
                <a:latin typeface="+mj-lt"/>
              </a:rPr>
              <a:t>учащихся с основами христианства, а также  изучения ярких </a:t>
            </a:r>
            <a:r>
              <a:rPr lang="ru-RU" sz="1800" dirty="0" smtClean="0">
                <a:latin typeface="+mj-lt"/>
              </a:rPr>
              <a:t>примеров  древнерусской  литературы </a:t>
            </a:r>
            <a:r>
              <a:rPr lang="ru-RU" sz="1800" dirty="0">
                <a:latin typeface="+mj-lt"/>
              </a:rPr>
              <a:t>и архитектуры в среднем звене общеобразовательной  школы. </a:t>
            </a:r>
            <a:endParaRPr lang="ru-RU" sz="1800" dirty="0" smtClean="0">
              <a:latin typeface="+mj-lt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b="1" u="sng" dirty="0" smtClean="0">
                <a:solidFill>
                  <a:srgbClr val="FF0000"/>
                </a:solidFill>
                <a:latin typeface="+mj-lt"/>
              </a:rPr>
              <a:t>Цель</a:t>
            </a:r>
            <a:r>
              <a:rPr lang="ru-RU" sz="1800" b="1" dirty="0" smtClean="0">
                <a:solidFill>
                  <a:srgbClr val="FF0000"/>
                </a:solidFill>
                <a:latin typeface="+mj-lt"/>
              </a:rPr>
              <a:t>:</a:t>
            </a:r>
            <a:r>
              <a:rPr lang="ru-RU" sz="1800" dirty="0" smtClean="0">
                <a:latin typeface="+mj-lt"/>
              </a:rPr>
              <a:t> </a:t>
            </a:r>
            <a:r>
              <a:rPr lang="ru-RU" sz="1800" dirty="0" smtClean="0">
                <a:latin typeface="+mj-lt"/>
                <a:ea typeface="Calibri" pitchFamily="34" charset="0"/>
                <a:cs typeface="Times New Roman" pitchFamily="18" charset="0"/>
              </a:rPr>
              <a:t>воспитание духовно- нравственной личности ребенка через    	приобщение к </a:t>
            </a:r>
            <a:r>
              <a:rPr lang="ru-RU" sz="1800" dirty="0" err="1" smtClean="0">
                <a:latin typeface="+mj-lt"/>
                <a:ea typeface="Calibri" pitchFamily="34" charset="0"/>
                <a:cs typeface="Times New Roman" pitchFamily="18" charset="0"/>
              </a:rPr>
              <a:t>историко</a:t>
            </a:r>
            <a:r>
              <a:rPr lang="ru-RU" sz="1800" dirty="0" smtClean="0">
                <a:latin typeface="+mj-lt"/>
                <a:ea typeface="Calibri" pitchFamily="34" charset="0"/>
                <a:cs typeface="Times New Roman" pitchFamily="18" charset="0"/>
              </a:rPr>
              <a:t>- культурному наследию, основанному на 	русской православной традиции.</a:t>
            </a:r>
            <a:endParaRPr lang="ru-RU" sz="1800" dirty="0" smtClean="0">
              <a:latin typeface="+mj-lt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b="1" u="sng" dirty="0" smtClean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Задачи</a:t>
            </a:r>
            <a:r>
              <a:rPr lang="ru-RU" sz="1800" b="1" u="sng" dirty="0" smtClean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:</a:t>
            </a:r>
            <a:r>
              <a:rPr lang="ru-RU" sz="1800" u="sng" dirty="0" smtClean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endParaRPr lang="ru-RU" sz="1800" dirty="0" smtClean="0">
              <a:latin typeface="+mj-lt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dirty="0" smtClean="0">
                <a:latin typeface="+mj-lt"/>
                <a:ea typeface="Calibri" pitchFamily="34" charset="0"/>
                <a:cs typeface="Times New Roman" pitchFamily="18" charset="0"/>
              </a:rPr>
              <a:t>	- ознакомление детей с  русской православной историей, культурой, 	искусством, традицией и верой русского народа;</a:t>
            </a:r>
            <a:endParaRPr lang="ru-RU" sz="1800" dirty="0" smtClean="0">
              <a:latin typeface="+mj-lt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dirty="0" smtClean="0">
                <a:latin typeface="+mj-lt"/>
                <a:ea typeface="Calibri" pitchFamily="34" charset="0"/>
                <a:cs typeface="Times New Roman" pitchFamily="18" charset="0"/>
              </a:rPr>
              <a:t>	- Ознакомление детей с жизнью и подвигом досточтимых людей 	земли русской;</a:t>
            </a:r>
            <a:endParaRPr lang="ru-RU" sz="1800" dirty="0" smtClean="0">
              <a:latin typeface="+mj-lt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dirty="0" smtClean="0">
                <a:latin typeface="+mj-lt"/>
                <a:ea typeface="Calibri" pitchFamily="34" charset="0"/>
                <a:cs typeface="Times New Roman" pitchFamily="18" charset="0"/>
              </a:rPr>
              <a:t>	- вырастить детей духовно, душевно и телесно здоровыми;</a:t>
            </a:r>
            <a:endParaRPr lang="ru-RU" sz="1800" dirty="0" smtClean="0">
              <a:latin typeface="+mj-lt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dirty="0" smtClean="0">
                <a:latin typeface="+mj-lt"/>
                <a:ea typeface="Calibri" pitchFamily="34" charset="0"/>
                <a:cs typeface="Times New Roman" pitchFamily="18" charset="0"/>
              </a:rPr>
              <a:t>	- раскрыть духовные и физические дарования детей;</a:t>
            </a:r>
            <a:endParaRPr lang="ru-RU" sz="1800" dirty="0" smtClean="0">
              <a:latin typeface="+mj-lt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dirty="0" smtClean="0">
                <a:latin typeface="+mj-lt"/>
                <a:ea typeface="Calibri" pitchFamily="34" charset="0"/>
                <a:cs typeface="Times New Roman" pitchFamily="18" charset="0"/>
              </a:rPr>
              <a:t>	-  формирование гражданского самосознания;</a:t>
            </a:r>
            <a:endParaRPr lang="ru-RU" sz="1800" dirty="0" smtClean="0">
              <a:latin typeface="+mj-lt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800" dirty="0" smtClean="0">
                <a:latin typeface="+mj-lt"/>
                <a:ea typeface="Calibri" pitchFamily="34" charset="0"/>
                <a:cs typeface="Times New Roman" pitchFamily="18" charset="0"/>
              </a:rPr>
              <a:t>	- взрастить любовь к своему земному Отечеству- России и к своему 	народу.</a:t>
            </a:r>
            <a:endParaRPr lang="ru-RU" sz="1800" dirty="0" smtClean="0">
              <a:latin typeface="+mj-lt"/>
            </a:endParaRPr>
          </a:p>
          <a:p>
            <a:pPr algn="just"/>
            <a:endParaRPr lang="ru-RU" sz="1800" dirty="0">
              <a:latin typeface="+mj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20002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Основы христианства.</a:t>
            </a:r>
            <a:br>
              <a:rPr lang="ru-RU" sz="2800" dirty="0" smtClean="0"/>
            </a:br>
            <a:r>
              <a:rPr lang="ru-RU" sz="2800" dirty="0" smtClean="0"/>
              <a:t>(знакомство с Библией)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43570" y="1428736"/>
            <a:ext cx="2928958" cy="478634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None/>
            </a:pPr>
            <a:endParaRPr lang="ru-RU" sz="1200" b="1" dirty="0" smtClean="0">
              <a:ln/>
              <a:solidFill>
                <a:schemeClr val="accent3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Рождение Иисуса.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Детство Иисуса.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Крещение. 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Учение Христа.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Вход Господень в Иерусалим.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На пасхальной вечере.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Голгофа.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Смерть Христа.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Вознесение.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 Просмотр фильма «Иисус Христос»</a:t>
            </a:r>
          </a:p>
          <a:p>
            <a:pPr>
              <a:lnSpc>
                <a:spcPct val="150000"/>
              </a:lnSpc>
              <a:buNone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 </a:t>
            </a:r>
          </a:p>
          <a:p>
            <a:endParaRPr lang="ru-RU" sz="12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Picture 6" descr="2669_11044052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4394200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71604" y="1571612"/>
            <a:ext cx="6500858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Содержание программы.</a:t>
            </a:r>
            <a:endParaRPr lang="ru-RU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5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500"/>
                            </p:stCondLst>
                            <p:childTnLst>
                              <p:par>
                                <p:cTn id="8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vetoslav-Roerich_10003"/>
          <p:cNvPicPr>
            <a:picLocks noChangeAspect="1" noChangeArrowheads="1"/>
          </p:cNvPicPr>
          <p:nvPr/>
        </p:nvPicPr>
        <p:blipFill>
          <a:blip r:embed="rId2">
            <a:lum bright="18000"/>
          </a:blip>
          <a:srcRect l="2835" t="7820" r="15118" b="20853"/>
          <a:stretch>
            <a:fillRect/>
          </a:stretch>
        </p:blipFill>
        <p:spPr>
          <a:xfrm>
            <a:off x="0" y="285728"/>
            <a:ext cx="8854958" cy="633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«Моя жизнь сегодня».</a:t>
            </a:r>
            <a:br>
              <a:rPr lang="ru-RU" dirty="0" smtClean="0"/>
            </a:br>
            <a:r>
              <a:rPr lang="ru-RU" dirty="0" smtClean="0"/>
              <a:t>(знакомство с Евангелием)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3000396" cy="507209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25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Прогрессирующая жизнь. Лестница христианского возрастания.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Возрастание в мудрости. Мудрость дает жизнь.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Как приобрести знание.</a:t>
            </a:r>
          </a:p>
          <a:p>
            <a:pPr>
              <a:lnSpc>
                <a:spcPct val="120000"/>
              </a:lnSpc>
              <a:buNone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 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Мудрое поведение.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Природа-это ключ к сокровищам Божьего слова. Красота природы.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Здоровая жизнь. «Бог сотворил человека правым».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Чистота. Физические упражнения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Трудолюбие.  Питательная диета.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Отдых.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Добрые дела и приятная речь укрепляют здоровье.</a:t>
            </a:r>
          </a:p>
          <a:p>
            <a:pPr>
              <a:lnSpc>
                <a:spcPct val="120000"/>
              </a:lnSpc>
              <a:buNone/>
            </a:pPr>
            <a:r>
              <a:rPr lang="ru-RU" sz="5600" b="1" dirty="0" smtClean="0">
                <a:ln/>
                <a:solidFill>
                  <a:schemeClr val="accent3"/>
                </a:solidFill>
              </a:rPr>
              <a:t> </a:t>
            </a:r>
          </a:p>
          <a:p>
            <a:pPr>
              <a:buFont typeface="Wingdings" pitchFamily="2" charset="2"/>
              <a:buChar char="v"/>
            </a:pP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78592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Духовная литература.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000108"/>
            <a:ext cx="4069080" cy="550072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400" b="1" dirty="0" smtClean="0">
                <a:ln/>
                <a:solidFill>
                  <a:schemeClr val="accent3"/>
                </a:solidFill>
              </a:rPr>
              <a:t>«Повесть временных лет»-художествен</a:t>
            </a:r>
          </a:p>
          <a:p>
            <a:pPr algn="just">
              <a:buNone/>
            </a:pPr>
            <a:r>
              <a:rPr lang="ru-RU" sz="1400" b="1" dirty="0" smtClean="0">
                <a:ln/>
                <a:solidFill>
                  <a:schemeClr val="accent3"/>
                </a:solidFill>
              </a:rPr>
              <a:t>     </a:t>
            </a:r>
            <a:r>
              <a:rPr lang="ru-RU" sz="1400" b="1" dirty="0" err="1" smtClean="0">
                <a:ln/>
                <a:solidFill>
                  <a:schemeClr val="accent3"/>
                </a:solidFill>
              </a:rPr>
              <a:t>ная</a:t>
            </a:r>
            <a:r>
              <a:rPr lang="ru-RU" sz="1400" b="1" dirty="0" smtClean="0">
                <a:ln/>
                <a:solidFill>
                  <a:schemeClr val="accent3"/>
                </a:solidFill>
              </a:rPr>
              <a:t>, литературно  изложенная история Древней Руси.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b="1" dirty="0" smtClean="0">
                <a:ln/>
                <a:solidFill>
                  <a:schemeClr val="accent3"/>
                </a:solidFill>
              </a:rPr>
              <a:t>«Повесть о Петре и </a:t>
            </a:r>
            <a:r>
              <a:rPr lang="ru-RU" sz="1400" b="1" dirty="0" err="1" smtClean="0">
                <a:ln/>
                <a:solidFill>
                  <a:schemeClr val="accent3"/>
                </a:solidFill>
              </a:rPr>
              <a:t>Февронии</a:t>
            </a:r>
            <a:r>
              <a:rPr lang="ru-RU" sz="1400" b="1" dirty="0" smtClean="0">
                <a:ln/>
                <a:solidFill>
                  <a:schemeClr val="accent3"/>
                </a:solidFill>
              </a:rPr>
              <a:t> Муромских»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b="1" dirty="0" smtClean="0">
                <a:ln/>
                <a:solidFill>
                  <a:schemeClr val="accent3"/>
                </a:solidFill>
              </a:rPr>
              <a:t>«Повесть о Тверском </a:t>
            </a:r>
            <a:r>
              <a:rPr lang="ru-RU" sz="1400" b="1" dirty="0" err="1" smtClean="0">
                <a:ln/>
                <a:solidFill>
                  <a:schemeClr val="accent3"/>
                </a:solidFill>
              </a:rPr>
              <a:t>Отрочем</a:t>
            </a:r>
            <a:r>
              <a:rPr lang="ru-RU" sz="1400" b="1" dirty="0" smtClean="0">
                <a:ln/>
                <a:solidFill>
                  <a:schemeClr val="accent3"/>
                </a:solidFill>
              </a:rPr>
              <a:t> монастыре».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b="1" dirty="0" smtClean="0">
                <a:ln/>
                <a:solidFill>
                  <a:schemeClr val="accent3"/>
                </a:solidFill>
              </a:rPr>
              <a:t>«Моление Даниила Заточника».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b="1" dirty="0" smtClean="0">
                <a:ln/>
                <a:solidFill>
                  <a:schemeClr val="accent3"/>
                </a:solidFill>
              </a:rPr>
              <a:t>«Повесть о Шемякином суде».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b="1" dirty="0" smtClean="0">
                <a:ln/>
                <a:solidFill>
                  <a:schemeClr val="accent3"/>
                </a:solidFill>
              </a:rPr>
              <a:t>Христианские мотивы в лирике русских поэтов.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b="1" dirty="0" smtClean="0">
                <a:ln/>
                <a:solidFill>
                  <a:schemeClr val="accent3"/>
                </a:solidFill>
              </a:rPr>
              <a:t>(А.Н.Плещеев. «После чтения газет», М.Ю.Лермонтов «Молитва»,Ф.И.Тютчев «Наш век»,К.М.Фофанов «Отче наш».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b="1" dirty="0" smtClean="0">
                <a:ln/>
                <a:solidFill>
                  <a:schemeClr val="accent3"/>
                </a:solidFill>
              </a:rPr>
              <a:t>Заключительный урок на тему:</a:t>
            </a:r>
          </a:p>
          <a:p>
            <a:pPr algn="just">
              <a:buNone/>
            </a:pPr>
            <a:r>
              <a:rPr lang="ru-RU" sz="1400" b="1" dirty="0" smtClean="0">
                <a:ln/>
                <a:solidFill>
                  <a:schemeClr val="accent3"/>
                </a:solidFill>
              </a:rPr>
              <a:t>    «Гуманистические идеалы русской традиционной (православной) культуры. Внимание к человеку, сочувствие его бедам, сознание ценности его личных достоинств (красоты, ума, верности, доброты»</a:t>
            </a:r>
          </a:p>
          <a:p>
            <a:pPr algn="just"/>
            <a:endParaRPr lang="ru-RU" sz="1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Picture 8" descr="нестор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14876" y="928670"/>
            <a:ext cx="3890961" cy="54999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1" descr="0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235825" y="3983038"/>
            <a:ext cx="1728788" cy="2874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3357586" cy="1051560"/>
          </a:xfrm>
        </p:spPr>
        <p:txBody>
          <a:bodyPr/>
          <a:lstStyle/>
          <a:p>
            <a:r>
              <a:rPr lang="ru-RU" dirty="0" smtClean="0"/>
              <a:t>Экскурсии.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4071966" cy="242889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>
            <a:normAutofit fontScale="925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Экскурсия в Спас – Преображенский     монастырь г. Мурома, </a:t>
            </a:r>
            <a:r>
              <a:rPr lang="ru-RU" sz="1600" b="1" dirty="0" err="1" smtClean="0">
                <a:ln/>
                <a:solidFill>
                  <a:schemeClr val="accent3"/>
                </a:solidFill>
              </a:rPr>
              <a:t>с.Цикуль</a:t>
            </a:r>
            <a:r>
              <a:rPr lang="ru-RU" sz="1600" b="1" dirty="0" smtClean="0">
                <a:ln/>
                <a:solidFill>
                  <a:schemeClr val="accent3"/>
                </a:solidFill>
              </a:rPr>
              <a:t>, </a:t>
            </a:r>
          </a:p>
          <a:p>
            <a:pPr algn="just">
              <a:buNone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    с. Пятница Гусь-Хрустального района.</a:t>
            </a:r>
          </a:p>
          <a:p>
            <a:pPr>
              <a:buNone/>
            </a:pPr>
            <a:endParaRPr lang="ru-RU" sz="1600" b="1" dirty="0" smtClean="0">
              <a:ln/>
              <a:solidFill>
                <a:schemeClr val="accent3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n/>
                <a:solidFill>
                  <a:schemeClr val="accent3"/>
                </a:solidFill>
              </a:rPr>
              <a:t>Путешествие в Дивеево.</a:t>
            </a:r>
          </a:p>
          <a:p>
            <a:pPr>
              <a:buNone/>
            </a:pPr>
            <a:endParaRPr lang="ru-RU" sz="1600" b="1" dirty="0" smtClean="0">
              <a:ln/>
              <a:solidFill>
                <a:schemeClr val="accent3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1500" b="1" dirty="0" smtClean="0">
                <a:ln/>
                <a:solidFill>
                  <a:schemeClr val="accent3"/>
                </a:solidFill>
              </a:rPr>
              <a:t>Посещение  </a:t>
            </a:r>
            <a:r>
              <a:rPr lang="ru-RU" sz="1500" b="1" dirty="0" err="1" smtClean="0">
                <a:ln/>
                <a:solidFill>
                  <a:schemeClr val="accent3"/>
                </a:solidFill>
              </a:rPr>
              <a:t>Владимиро</a:t>
            </a:r>
            <a:r>
              <a:rPr lang="ru-RU" sz="1500" b="1" dirty="0" smtClean="0">
                <a:ln/>
                <a:solidFill>
                  <a:schemeClr val="accent3"/>
                </a:solidFill>
              </a:rPr>
              <a:t>- Суздальского</a:t>
            </a:r>
          </a:p>
          <a:p>
            <a:pPr>
              <a:buNone/>
            </a:pPr>
            <a:r>
              <a:rPr lang="ru-RU" sz="1500" b="1" dirty="0" smtClean="0">
                <a:ln/>
                <a:solidFill>
                  <a:schemeClr val="accent3"/>
                </a:solidFill>
              </a:rPr>
              <a:t>      музея- заповедника, Кремля  г. Рязани.</a:t>
            </a:r>
          </a:p>
          <a:p>
            <a:pPr>
              <a:buNone/>
            </a:pPr>
            <a:endParaRPr lang="ru-RU" sz="1400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sz="18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8" name="Picture 2" descr="C:\Documents and Settings\)(АКЕР\Мои документы\копия моих доков со школьного компа\воспитательная работа\История традиционной русской культуры\МУРОМ\Муром\муром богоявлен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57166"/>
            <a:ext cx="4857744" cy="3238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:\Ковылова Г.В\МУРОМ\Муром\муром боголюбово кидекш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429000"/>
            <a:ext cx="8786874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Прогнозируемые результаты.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183880" cy="41879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None/>
            </a:pPr>
            <a:r>
              <a:rPr lang="ru-RU" u="sng" dirty="0" smtClean="0"/>
              <a:t>Дети должны знать: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- основы христианства;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-  происхождение некоторых православных праздников.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Эмоционально воспринимать и осмысливать художественный текст.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v"/>
            </a:pPr>
            <a:r>
              <a:rPr lang="ru-RU" u="sng" dirty="0" smtClean="0"/>
              <a:t>Уметь</a:t>
            </a:r>
            <a:r>
              <a:rPr lang="ru-RU" dirty="0" smtClean="0"/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    - понимать духовную литературу;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    - провести анализ текста;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Познакомиться с некоторыми архитектурными памятниками Древней Руси.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572428" cy="105156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785926"/>
            <a:ext cx="7498104" cy="293237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0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Методическое сопровождение программы.</a:t>
            </a:r>
            <a:endParaRPr lang="ru-RU" sz="4000" b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8" descr="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-142900"/>
            <a:ext cx="8358246" cy="58579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183880" cy="105156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Православные праздники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5715016"/>
            <a:ext cx="1714512" cy="792162"/>
          </a:xfr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Беседа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6314" y="5715016"/>
            <a:ext cx="3931920" cy="792162"/>
          </a:xfr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600" dirty="0" smtClean="0"/>
              <a:t>Беседа с использованием православного сайта </a:t>
            </a:r>
            <a:r>
              <a:rPr lang="ru-RU" sz="1600" dirty="0" err="1" smtClean="0"/>
              <a:t>ИНТЕРНЕТа</a:t>
            </a: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8596" y="2428868"/>
            <a:ext cx="4071966" cy="3071834"/>
          </a:xfr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200" b="1" u="sng" dirty="0" smtClean="0">
                <a:solidFill>
                  <a:schemeClr val="accent2">
                    <a:lumMod val="75000"/>
                  </a:schemeClr>
                </a:solidFill>
              </a:rPr>
              <a:t>Вводный</a:t>
            </a:r>
            <a:r>
              <a:rPr lang="ru-RU" sz="2000" b="1" u="sng" dirty="0" smtClean="0">
                <a:solidFill>
                  <a:schemeClr val="accent2">
                    <a:lumMod val="75000"/>
                  </a:schemeClr>
                </a:solidFill>
              </a:rPr>
              <a:t> урок </a:t>
            </a:r>
          </a:p>
          <a:p>
            <a:pPr algn="just">
              <a:buNone/>
            </a:pPr>
            <a:r>
              <a:rPr lang="ru-RU" sz="2000" b="1" u="sng" dirty="0" smtClean="0">
                <a:solidFill>
                  <a:schemeClr val="accent2">
                    <a:lumMod val="75000"/>
                  </a:schemeClr>
                </a:solidFill>
              </a:rPr>
              <a:t>Тема: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«Язычество в жизни славян: прошлое   и  настоящее»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</a:t>
            </a:r>
            <a:endParaRPr lang="ru-RU" sz="20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«Языческое происхождение календарных праздников осенне-зимнего и весенне-летнего циклов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786314" y="2428868"/>
            <a:ext cx="3797775" cy="3071834"/>
          </a:xfr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000" b="1" u="sng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Пасхальной вечере.</a:t>
            </a:r>
          </a:p>
          <a:p>
            <a:pPr marL="342900" indent="-342900" algn="just">
              <a:lnSpc>
                <a:spcPct val="150000"/>
              </a:lnSpc>
              <a:buNone/>
            </a:pPr>
            <a:r>
              <a:rPr lang="ru-RU" sz="1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1.Древняя Русь в великие дни.</a:t>
            </a:r>
          </a:p>
          <a:p>
            <a:pPr marL="342900" lvl="0" indent="-342900" algn="just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2.Пасха в старой Москве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 .</a:t>
            </a:r>
            <a:endParaRPr lang="ru-RU" sz="1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indent="-342900" algn="just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3.Светлое   Христово  </a:t>
            </a:r>
            <a:r>
              <a:rPr lang="ru-RU" sz="1800" b="1" dirty="0" err="1" smtClean="0">
                <a:solidFill>
                  <a:schemeClr val="accent2">
                    <a:lumMod val="75000"/>
                  </a:schemeClr>
                </a:solidFill>
              </a:rPr>
              <a:t>Воскресе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</a:p>
          <a:p>
            <a:pPr marL="342900" indent="-342900" algn="just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    </a:t>
            </a:r>
            <a:r>
              <a:rPr lang="ru-RU" sz="1800" b="1" dirty="0" err="1" smtClean="0">
                <a:solidFill>
                  <a:schemeClr val="accent2">
                    <a:lumMod val="75000"/>
                  </a:schemeClr>
                </a:solidFill>
              </a:rPr>
              <a:t>ние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1655 года.</a:t>
            </a:r>
            <a:endParaRPr lang="ru-RU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just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4.Пасха.	Глава из книги Ивана</a:t>
            </a:r>
          </a:p>
          <a:p>
            <a:pPr lvl="0" algn="just"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 Шмелева "Лето Господне"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algn="just">
              <a:buNone/>
            </a:pPr>
            <a:endParaRPr lang="ru-RU" sz="1800" b="1" dirty="0" smtClean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>
              <a:buNone/>
            </a:pPr>
            <a:endParaRPr lang="ru-RU" sz="18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Управляющая кнопка: документ 10">
            <a:hlinkClick r:id="rId3" action="ppaction://hlinkfile" highlightClick="1"/>
          </p:cNvPr>
          <p:cNvSpPr/>
          <p:nvPr/>
        </p:nvSpPr>
        <p:spPr>
          <a:xfrm>
            <a:off x="2357422" y="6143644"/>
            <a:ext cx="285752" cy="35719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окумент 14">
            <a:hlinkClick r:id="rId4" action="ppaction://hlinkfile" highlightClick="1"/>
          </p:cNvPr>
          <p:cNvSpPr/>
          <p:nvPr/>
        </p:nvSpPr>
        <p:spPr>
          <a:xfrm>
            <a:off x="8286776" y="6143644"/>
            <a:ext cx="428628" cy="35719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1" uiExpand="1" build="p" animBg="1"/>
      <p:bldP spid="10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2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</TotalTime>
  <Words>356</Words>
  <Application>Microsoft Office PowerPoint</Application>
  <PresentationFormat>Экран (4:3)</PresentationFormat>
  <Paragraphs>107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Аспект</vt:lpstr>
      <vt:lpstr>Тема Office</vt:lpstr>
      <vt:lpstr>Слайд 1</vt:lpstr>
      <vt:lpstr>Слайд 2</vt:lpstr>
      <vt:lpstr>Основы христианства. (знакомство с Библией)   </vt:lpstr>
      <vt:lpstr>«Моя жизнь сегодня». (знакомство с Евангелием) </vt:lpstr>
      <vt:lpstr>Духовная литература. </vt:lpstr>
      <vt:lpstr>Экскурсии.</vt:lpstr>
      <vt:lpstr>Прогнозируемые результаты. </vt:lpstr>
      <vt:lpstr>Слайд 8</vt:lpstr>
      <vt:lpstr>Православные праздники</vt:lpstr>
      <vt:lpstr>Христианин А.С.Пушкин  и христианская культура. </vt:lpstr>
      <vt:lpstr>Повесть о Петре и Февронии Муромских</vt:lpstr>
      <vt:lpstr> День славянской письменности и культуры. 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)(AKER</dc:creator>
  <cp:lastModifiedBy>)(@ker</cp:lastModifiedBy>
  <cp:revision>85</cp:revision>
  <dcterms:created xsi:type="dcterms:W3CDTF">2008-05-14T15:39:26Z</dcterms:created>
  <dcterms:modified xsi:type="dcterms:W3CDTF">2009-05-25T17:52:19Z</dcterms:modified>
</cp:coreProperties>
</file>