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B2612-BBF2-4964-ABF0-96E97FCB7A50}" type="datetimeFigureOut">
              <a:rPr lang="ru-RU" smtClean="0"/>
              <a:pPr/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1B779-78B7-424C-9D66-6555CCCD57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презентация\spb_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643"/>
            <a:ext cx="9144000" cy="6874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олнце 4"/>
          <p:cNvSpPr/>
          <p:nvPr/>
        </p:nvSpPr>
        <p:spPr>
          <a:xfrm>
            <a:off x="4357686" y="0"/>
            <a:ext cx="4786314" cy="2128822"/>
          </a:xfrm>
          <a:prstGeom prst="sun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«Литературная гостиная»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235743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(досуг)</a:t>
            </a:r>
            <a:endParaRPr lang="ru-RU" sz="2400" dirty="0"/>
          </a:p>
        </p:txBody>
      </p:sp>
      <p:sp>
        <p:nvSpPr>
          <p:cNvPr id="7" name="Багетная рамка 6"/>
          <p:cNvSpPr/>
          <p:nvPr/>
        </p:nvSpPr>
        <p:spPr>
          <a:xfrm>
            <a:off x="357158" y="285728"/>
            <a:ext cx="3714776" cy="1756796"/>
          </a:xfrm>
          <a:prstGeom prst="beve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Вос-ль</a:t>
            </a:r>
            <a:r>
              <a:rPr lang="ru-RU" dirty="0" smtClean="0"/>
              <a:t>: Черкасова С. А.</a:t>
            </a:r>
          </a:p>
          <a:p>
            <a:pPr algn="ctr"/>
            <a:r>
              <a:rPr lang="ru-RU" dirty="0" smtClean="0"/>
              <a:t>ГБДОУ №28</a:t>
            </a:r>
          </a:p>
          <a:p>
            <a:pPr algn="ctr"/>
            <a:r>
              <a:rPr lang="ru-RU" dirty="0" smtClean="0"/>
              <a:t>В.О. района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Санкт-Петербург\DSC01803.JPG"/>
          <p:cNvPicPr>
            <a:picLocks noChangeAspect="1" noChangeArrowheads="1"/>
          </p:cNvPicPr>
          <p:nvPr/>
        </p:nvPicPr>
        <p:blipFill>
          <a:blip r:embed="rId2" cstate="print"/>
          <a:srcRect l="2803" t="2803" r="-1402" b="5606"/>
          <a:stretch>
            <a:fillRect/>
          </a:stretch>
        </p:blipFill>
        <p:spPr bwMode="auto">
          <a:xfrm rot="5400000">
            <a:off x="129790" y="941724"/>
            <a:ext cx="3381717" cy="23554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Пользователь\Desktop\Санкт-Петербург\DSC01808.JPG"/>
          <p:cNvPicPr>
            <a:picLocks noChangeAspect="1" noChangeArrowheads="1"/>
          </p:cNvPicPr>
          <p:nvPr/>
        </p:nvPicPr>
        <p:blipFill>
          <a:blip r:embed="rId3" cstate="print"/>
          <a:srcRect l="3007" t="5012" r="2256" b="4010"/>
          <a:stretch>
            <a:fillRect/>
          </a:stretch>
        </p:blipFill>
        <p:spPr bwMode="auto">
          <a:xfrm>
            <a:off x="4000496" y="500042"/>
            <a:ext cx="4536067" cy="3266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00034" y="4429132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М. Борисова «Красавица Нева»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4357694"/>
            <a:ext cx="5572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«Собору огромному равного нет…»</a:t>
            </a:r>
            <a:endParaRPr lang="ru-RU" sz="2400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1571604" y="3929066"/>
            <a:ext cx="642942" cy="500066"/>
          </a:xfrm>
          <a:prstGeom prst="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14414" y="5572140"/>
            <a:ext cx="6143668" cy="64633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--  Ознакомить родителей с одним из методов запоминания стихотворения</a:t>
            </a:r>
            <a:endParaRPr lang="ru-RU" dirty="0"/>
          </a:p>
        </p:txBody>
      </p:sp>
      <p:cxnSp>
        <p:nvCxnSpPr>
          <p:cNvPr id="10" name="Прямая со стрелкой 9"/>
          <p:cNvCxnSpPr>
            <a:endCxn id="7" idx="0"/>
          </p:cNvCxnSpPr>
          <p:nvPr/>
        </p:nvCxnSpPr>
        <p:spPr>
          <a:xfrm>
            <a:off x="2071670" y="3857628"/>
            <a:ext cx="2214578" cy="1714512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верх 12"/>
          <p:cNvSpPr/>
          <p:nvPr/>
        </p:nvSpPr>
        <p:spPr>
          <a:xfrm>
            <a:off x="6072198" y="3786190"/>
            <a:ext cx="500066" cy="642942"/>
          </a:xfrm>
          <a:prstGeom prst="up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857232"/>
            <a:ext cx="6500858" cy="52322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Дидактическая игра «Узнай и назови»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Мнемотехнический тренинг по запоминанию картинок.</a:t>
            </a:r>
          </a:p>
          <a:p>
            <a:pPr algn="ctr"/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Пользователь\Desktop\анимация\презентация\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1537345" cy="10434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28" name="Picture 4" descr="C:\Users\Пользователь\Desktop\анимация\презентация\kaz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500306"/>
            <a:ext cx="1538288" cy="11430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29" name="Picture 5" descr="C:\Users\Пользователь\Desktop\анимация\презентация\p_b_nutricia1_26.06.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500306"/>
            <a:ext cx="1571636" cy="117872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0" name="Picture 6" descr="C:\Users\Пользователь\Desktop\анимация\презентация\isaak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166" y="4643445"/>
            <a:ext cx="2000265" cy="15001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1" name="Picture 7" descr="C:\Users\Пользователь\Desktop\анимация\презентация\vsadnik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214554"/>
            <a:ext cx="1311602" cy="192882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2" name="Picture 8" descr="C:\Users\Пользователь\Desktop\анимация\презентация\ps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4714884"/>
            <a:ext cx="1762137" cy="132160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3" name="Picture 9" descr="C:\Users\Пользователь\Desktop\анимация\презентация\spb_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4643446"/>
            <a:ext cx="1837019" cy="135732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034" name="Picture 10" descr="C:\Users\Пользователь\Desktop\анимация\презентация\dvorcovay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58082" y="4572008"/>
            <a:ext cx="1033462" cy="15382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Черкасова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1176" y="2285992"/>
            <a:ext cx="6092658" cy="4186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571736" y="857232"/>
            <a:ext cx="4714908" cy="369332"/>
          </a:xfrm>
          <a:prstGeom prst="rect">
            <a:avLst/>
          </a:prstGeom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«Петербургский вальс».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785794"/>
            <a:ext cx="6072230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Задания для детей и родителей: 1.</a:t>
            </a:r>
            <a:r>
              <a:rPr lang="ru-RU" sz="2800" dirty="0" smtClean="0">
                <a:solidFill>
                  <a:srgbClr val="0070C0"/>
                </a:solidFill>
              </a:rPr>
              <a:t>«Соедини линиями».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928802"/>
            <a:ext cx="68580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Дом                                                          собор</a:t>
            </a:r>
          </a:p>
          <a:p>
            <a:r>
              <a:rPr lang="ru-RU" sz="2400" dirty="0" err="1" smtClean="0"/>
              <a:t>Елисеевский</a:t>
            </a:r>
            <a:r>
              <a:rPr lang="ru-RU" sz="2400" dirty="0" smtClean="0"/>
              <a:t>                                           театр</a:t>
            </a:r>
          </a:p>
          <a:p>
            <a:r>
              <a:rPr lang="ru-RU" sz="2400" dirty="0" smtClean="0"/>
              <a:t>Александринский                                 книги</a:t>
            </a:r>
          </a:p>
          <a:p>
            <a:r>
              <a:rPr lang="ru-RU" sz="2400" dirty="0" smtClean="0"/>
              <a:t>Гостиный                                                 мост</a:t>
            </a:r>
          </a:p>
          <a:p>
            <a:r>
              <a:rPr lang="ru-RU" sz="2400" dirty="0" smtClean="0"/>
              <a:t>Казанский                                               двор</a:t>
            </a:r>
          </a:p>
          <a:p>
            <a:r>
              <a:rPr lang="ru-RU" sz="2400" dirty="0" smtClean="0"/>
              <a:t>Аничков                                                   магазин</a:t>
            </a:r>
          </a:p>
          <a:p>
            <a:r>
              <a:rPr lang="ru-RU" sz="2400" dirty="0" smtClean="0"/>
              <a:t>-----------------------------------------------------------------</a:t>
            </a:r>
          </a:p>
          <a:p>
            <a:r>
              <a:rPr lang="ru-RU" sz="2400" dirty="0" smtClean="0"/>
              <a:t>Главного штаба                                      двор</a:t>
            </a:r>
          </a:p>
          <a:p>
            <a:r>
              <a:rPr lang="ru-RU" sz="2400" dirty="0" smtClean="0"/>
              <a:t>Дворцовая                                              мост</a:t>
            </a:r>
          </a:p>
          <a:p>
            <a:r>
              <a:rPr lang="ru-RU" sz="2400" dirty="0" smtClean="0"/>
              <a:t>Дворцовый                                             дворец</a:t>
            </a:r>
          </a:p>
          <a:p>
            <a:r>
              <a:rPr lang="ru-RU" sz="2400" dirty="0" smtClean="0"/>
              <a:t>Зимний                                                    колонна</a:t>
            </a:r>
          </a:p>
          <a:p>
            <a:r>
              <a:rPr lang="ru-RU" sz="2400" dirty="0" smtClean="0"/>
              <a:t>Александровская                                  площадь</a:t>
            </a:r>
          </a:p>
          <a:p>
            <a:r>
              <a:rPr lang="ru-RU" sz="2400" dirty="0" smtClean="0"/>
              <a:t>Гостиный                                                 </a:t>
            </a:r>
            <a:r>
              <a:rPr lang="ru-RU" dirty="0" smtClean="0"/>
              <a:t>арка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500042"/>
            <a:ext cx="6786610" cy="58477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2. </a:t>
            </a:r>
            <a:r>
              <a:rPr lang="ru-RU" sz="2400" dirty="0" smtClean="0">
                <a:solidFill>
                  <a:srgbClr val="00B050"/>
                </a:solidFill>
              </a:rPr>
              <a:t>задание</a:t>
            </a:r>
            <a:r>
              <a:rPr lang="ru-RU" sz="2400" dirty="0" smtClean="0">
                <a:solidFill>
                  <a:srgbClr val="0070C0"/>
                </a:solidFill>
              </a:rPr>
              <a:t>. «Впиши отгадку в клетки»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357298"/>
            <a:ext cx="75724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Для детей.</a:t>
            </a:r>
          </a:p>
          <a:p>
            <a:r>
              <a:rPr lang="ru-RU" dirty="0" smtClean="0"/>
              <a:t>На одной из площадок Летнего сада установлен  памятник великому баснописцу. Впиши его имя в клетки.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2500306"/>
          <a:ext cx="609600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28662" y="3571876"/>
            <a:ext cx="6929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Для родителей.</a:t>
            </a:r>
          </a:p>
          <a:p>
            <a:r>
              <a:rPr lang="ru-RU" dirty="0" smtClean="0"/>
              <a:t>Одна из красивейших аллей    Летнего сада названа именем петербургского зодчего. Впиши его  имя.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5072074"/>
          <a:ext cx="5119700" cy="64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3940"/>
                <a:gridCol w="1023940"/>
                <a:gridCol w="1023940"/>
                <a:gridCol w="1023940"/>
                <a:gridCol w="1023940"/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85728"/>
            <a:ext cx="5643602" cy="584775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3</a:t>
            </a:r>
            <a:r>
              <a:rPr lang="ru-RU" sz="3200" dirty="0" smtClean="0">
                <a:solidFill>
                  <a:srgbClr val="7030A0"/>
                </a:solidFill>
              </a:rPr>
              <a:t>. </a:t>
            </a:r>
            <a:r>
              <a:rPr lang="ru-RU" sz="2400" dirty="0" smtClean="0">
                <a:solidFill>
                  <a:srgbClr val="7030A0"/>
                </a:solidFill>
              </a:rPr>
              <a:t>задание.   «Разгадай ребус»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214423"/>
            <a:ext cx="79296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Разгадай ребус и узнай имя архитектора. Впиши это имя в клетки</a:t>
            </a:r>
          </a:p>
          <a:p>
            <a:pPr marL="342900" indent="-342900"/>
            <a:r>
              <a:rPr lang="ru-RU" sz="2000" dirty="0" smtClean="0"/>
              <a:t>        Убрать две первые буквы от слова </a:t>
            </a:r>
            <a:r>
              <a:rPr lang="ru-RU" sz="2000" b="1" dirty="0" smtClean="0">
                <a:solidFill>
                  <a:srgbClr val="FF0000"/>
                </a:solidFill>
              </a:rPr>
              <a:t>«РОЗА», Х</a:t>
            </a:r>
            <a:r>
              <a:rPr lang="ru-RU" sz="2000" b="1" dirty="0" smtClean="0"/>
              <a:t>,  </a:t>
            </a:r>
            <a:r>
              <a:rPr lang="ru-RU" sz="2000" dirty="0" smtClean="0"/>
              <a:t>убрать первую букву в слове </a:t>
            </a:r>
            <a:r>
              <a:rPr lang="ru-RU" sz="2000" b="1" dirty="0" smtClean="0">
                <a:solidFill>
                  <a:srgbClr val="FF0000"/>
                </a:solidFill>
              </a:rPr>
              <a:t>«ШАР</a:t>
            </a:r>
            <a:r>
              <a:rPr lang="ru-RU" sz="2000" b="1" dirty="0" smtClean="0"/>
              <a:t>», убрать первую и последнюю буквы в слове </a:t>
            </a:r>
            <a:r>
              <a:rPr lang="ru-RU" sz="2000" b="1" dirty="0" smtClean="0">
                <a:solidFill>
                  <a:srgbClr val="FF0000"/>
                </a:solidFill>
              </a:rPr>
              <a:t>«СОВА</a:t>
            </a:r>
            <a:r>
              <a:rPr lang="ru-RU" sz="2000" b="1" dirty="0" smtClean="0"/>
              <a:t>».</a:t>
            </a:r>
          </a:p>
          <a:p>
            <a:pPr marL="342900" indent="-342900"/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786050" y="2428868"/>
          <a:ext cx="4595801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543"/>
                <a:gridCol w="656543"/>
                <a:gridCol w="656543"/>
                <a:gridCol w="656543"/>
                <a:gridCol w="656543"/>
                <a:gridCol w="656543"/>
                <a:gridCol w="656543"/>
              </a:tblGrid>
              <a:tr h="428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2928934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ru-RU" sz="2000" dirty="0" smtClean="0"/>
              <a:t>Разгадай ребус и узнаешь название сказочного зверя. Впиши слово в клетки.</a:t>
            </a:r>
          </a:p>
          <a:p>
            <a:pPr marL="342900" indent="-342900"/>
            <a:r>
              <a:rPr lang="ru-RU" sz="2000" dirty="0" smtClean="0"/>
              <a:t>        Убрать последнюю букву в слове </a:t>
            </a:r>
            <a:r>
              <a:rPr lang="ru-RU" sz="2000" b="1" dirty="0" smtClean="0">
                <a:solidFill>
                  <a:srgbClr val="FF0000"/>
                </a:solidFill>
              </a:rPr>
              <a:t>«ГРИБ»,   «Ф</a:t>
            </a:r>
            <a:r>
              <a:rPr lang="ru-RU" sz="2000" b="1" dirty="0" smtClean="0"/>
              <a:t>»,  </a:t>
            </a:r>
            <a:r>
              <a:rPr lang="ru-RU" sz="2000" dirty="0" smtClean="0"/>
              <a:t>убрать первую и последнюю буквы в слове  </a:t>
            </a:r>
            <a:r>
              <a:rPr lang="ru-RU" sz="2000" dirty="0" smtClean="0">
                <a:solidFill>
                  <a:srgbClr val="FF0000"/>
                </a:solidFill>
              </a:rPr>
              <a:t>«ЗОНТ».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4357694"/>
          <a:ext cx="4833948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658"/>
                <a:gridCol w="805658"/>
                <a:gridCol w="805658"/>
                <a:gridCol w="805658"/>
                <a:gridCol w="805658"/>
                <a:gridCol w="805658"/>
              </a:tblGrid>
              <a:tr h="428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3"/>
            </a:pPr>
            <a:r>
              <a:rPr lang="ru-RU" sz="2000" dirty="0" smtClean="0"/>
              <a:t>Чтобы узнать название моста, выделите первый звук в названиях предметов в ряду картинок. Обозначьте звуки буквами и впишите их в пустые клетки.</a:t>
            </a:r>
          </a:p>
          <a:p>
            <a:pPr marL="342900" indent="-342900"/>
            <a:r>
              <a:rPr lang="ru-RU" sz="2000" dirty="0" smtClean="0"/>
              <a:t>       (аист,  нитки, иголка, чайник, кошка, облако, веник).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1" y="2285992"/>
          <a:ext cx="4976825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975"/>
                <a:gridCol w="710975"/>
                <a:gridCol w="710975"/>
                <a:gridCol w="710975"/>
                <a:gridCol w="710975"/>
                <a:gridCol w="710975"/>
                <a:gridCol w="710975"/>
              </a:tblGrid>
              <a:tr h="428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1538" y="3214686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4"/>
            </a:pPr>
            <a:r>
              <a:rPr lang="ru-RU" sz="2000" dirty="0" smtClean="0"/>
              <a:t>Разгадай ребус. Впишите в клетки имя автора конных скульптур.</a:t>
            </a:r>
          </a:p>
          <a:p>
            <a:pPr marL="342900" indent="-342900"/>
            <a:r>
              <a:rPr lang="ru-RU" sz="2000" dirty="0" smtClean="0"/>
              <a:t>       </a:t>
            </a:r>
            <a:r>
              <a:rPr lang="ru-RU" sz="2000" dirty="0" smtClean="0">
                <a:solidFill>
                  <a:srgbClr val="FF0000"/>
                </a:solidFill>
              </a:rPr>
              <a:t>«</a:t>
            </a:r>
            <a:r>
              <a:rPr lang="ru-RU" sz="2000" b="1" dirty="0" smtClean="0">
                <a:solidFill>
                  <a:srgbClr val="FF0000"/>
                </a:solidFill>
              </a:rPr>
              <a:t>К»,  </a:t>
            </a:r>
            <a:r>
              <a:rPr lang="ru-RU" sz="2000" dirty="0" smtClean="0"/>
              <a:t>уберите две последние буквы в слове </a:t>
            </a:r>
            <a:r>
              <a:rPr lang="ru-RU" sz="2000" b="1" dirty="0" smtClean="0">
                <a:solidFill>
                  <a:srgbClr val="FF0000"/>
                </a:solidFill>
              </a:rPr>
              <a:t>«ЛОДКА»,  «Т».</a:t>
            </a:r>
            <a:endParaRPr lang="ru-RU" sz="2000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4929198"/>
          <a:ext cx="4405320" cy="428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1064"/>
                <a:gridCol w="881064"/>
                <a:gridCol w="881064"/>
                <a:gridCol w="881064"/>
                <a:gridCol w="881064"/>
              </a:tblGrid>
              <a:tr h="4286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Черкасова\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142984"/>
            <a:ext cx="3945825" cy="540000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43042" y="214290"/>
            <a:ext cx="5214974" cy="40011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Дети поют песню о своем любимом городе.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7153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Досуг для родителей и детей на тему: Ознакомление старших дошкольников с архитектурой Санкт- Петербурга».</a:t>
            </a:r>
          </a:p>
          <a:p>
            <a:pPr algn="ctr"/>
            <a:endParaRPr lang="ru-RU" dirty="0"/>
          </a:p>
          <a:p>
            <a:r>
              <a:rPr lang="ru-RU" sz="2000" b="1" dirty="0" smtClean="0"/>
              <a:t>Цель</a:t>
            </a:r>
            <a:r>
              <a:rPr lang="ru-RU" dirty="0" smtClean="0"/>
              <a:t>: Познакомить родителей с разнообразными средствами и приемами мнемотехники по ознакомлению детей с архитектурой города.</a:t>
            </a:r>
            <a:endParaRPr lang="ru-RU" dirty="0"/>
          </a:p>
        </p:txBody>
      </p:sp>
      <p:pic>
        <p:nvPicPr>
          <p:cNvPr id="2050" name="Picture 2" descr="C:\Users\Пользователь\Desktop\Новая папка (2)\DSC01654.JPG"/>
          <p:cNvPicPr>
            <a:picLocks noChangeAspect="1" noChangeArrowheads="1"/>
          </p:cNvPicPr>
          <p:nvPr/>
        </p:nvPicPr>
        <p:blipFill>
          <a:blip r:embed="rId2"/>
          <a:srcRect l="44291" t="8858" r="3100" b="44291"/>
          <a:stretch>
            <a:fillRect/>
          </a:stretch>
        </p:blipFill>
        <p:spPr bwMode="auto">
          <a:xfrm>
            <a:off x="4929190" y="2857496"/>
            <a:ext cx="3599049" cy="2403992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Новая папка (2)\DSC016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3222138" cy="2416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285728"/>
          <a:ext cx="8501121" cy="862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7"/>
                <a:gridCol w="2357454"/>
                <a:gridCol w="250033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Задачи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Материалы</a:t>
                      </a:r>
                      <a:r>
                        <a:rPr lang="ru-RU" sz="2400" baseline="0" dirty="0" smtClean="0"/>
                        <a:t> , атрибуты</a:t>
                      </a:r>
                      <a:r>
                        <a:rPr lang="ru-RU" baseline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Организация.</a:t>
                      </a:r>
                    </a:p>
                    <a:p>
                      <a:pPr algn="ctr"/>
                      <a:r>
                        <a:rPr lang="ru-RU" sz="2000" dirty="0" smtClean="0"/>
                        <a:t>(методы и приемы).</a:t>
                      </a:r>
                      <a:endParaRPr lang="ru-RU" sz="2000" dirty="0"/>
                    </a:p>
                  </a:txBody>
                  <a:tcPr/>
                </a:tc>
              </a:tr>
              <a:tr h="513355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Образовательные:</a:t>
                      </a:r>
                      <a:r>
                        <a:rPr lang="ru-RU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r>
                        <a:rPr lang="ru-RU" baseline="0" dirty="0" smtClean="0">
                          <a:solidFill>
                            <a:srgbClr val="7030A0"/>
                          </a:solidFill>
                        </a:rPr>
                        <a:t>«Наша красавица Нева»</a:t>
                      </a:r>
                    </a:p>
                    <a:p>
                      <a:r>
                        <a:rPr lang="ru-RU" baseline="0" dirty="0" smtClean="0"/>
                        <a:t> - ознакомление родителей с одним из методов запоминания стихотворения;</a:t>
                      </a:r>
                    </a:p>
                    <a:p>
                      <a:r>
                        <a:rPr lang="ru-RU" baseline="0" dirty="0" smtClean="0"/>
                        <a:t> - развитие фотографической памяти  (зрительной);</a:t>
                      </a:r>
                    </a:p>
                    <a:p>
                      <a:r>
                        <a:rPr lang="ru-RU" baseline="0" dirty="0" smtClean="0"/>
                        <a:t> - умение соединить все картинки между собой , таким образом , идет отработка метода запоминания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baseline="0" dirty="0" smtClean="0">
                          <a:solidFill>
                            <a:srgbClr val="7030A0"/>
                          </a:solidFill>
                        </a:rPr>
                        <a:t>«Узнай и назови»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r>
                        <a:rPr lang="ru-RU" baseline="0" dirty="0" smtClean="0"/>
                        <a:t> - развитие памяти, сообразительности, математических способностей.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Мнемотаблица к стихотворению </a:t>
                      </a:r>
                    </a:p>
                    <a:p>
                      <a:r>
                        <a:rPr lang="ru-RU" dirty="0" smtClean="0"/>
                        <a:t>М. Борисовой:</a:t>
                      </a:r>
                    </a:p>
                    <a:p>
                      <a:r>
                        <a:rPr lang="ru-RU" dirty="0" smtClean="0"/>
                        <a:t>«Наша красавица Нева».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Фотоиллюстрации с изображением архитектуры Санкт-Петербурга.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Четкие инструкции по заучиванию стихотворения</a:t>
                      </a:r>
                      <a:r>
                        <a:rPr lang="ru-RU" baseline="0" dirty="0" smtClean="0"/>
                        <a:t> по картинкам-символам.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Мнемотехнический тренинг по запоминанию картинок. 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.       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19" y="0"/>
          <a:ext cx="8501123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2500331"/>
                <a:gridCol w="2357454"/>
              </a:tblGrid>
              <a:tr h="339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1886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7030A0"/>
                          </a:solidFill>
                        </a:rPr>
                        <a:t>«Мы по городу гуляем..»</a:t>
                      </a:r>
                    </a:p>
                    <a:p>
                      <a:endParaRPr lang="ru-RU" sz="200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000" dirty="0" smtClean="0">
                          <a:solidFill>
                            <a:srgbClr val="7030A0"/>
                          </a:solidFill>
                        </a:rPr>
                        <a:t>«Соедини линиями».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- развитие внимания и памяти, логического мышления, приобщение детей к активной умственной деятельности.</a:t>
                      </a: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rgbClr val="7030A0"/>
                          </a:solidFill>
                        </a:rPr>
                        <a:t>«Разгадай Ребус»</a:t>
                      </a:r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- закрепить графический образ некоторых букв у детей;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- развивать зрительное внимание, восприятие;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Уточнить фонематические представления  (определения последовательности звуков в слове) 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20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sz="2000" baseline="0" dirty="0" smtClean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Карточки с названиями архитектуры</a:t>
                      </a:r>
                      <a:r>
                        <a:rPr lang="ru-RU" baseline="0" dirty="0" smtClean="0"/>
                        <a:t> и архитекторов.</a:t>
                      </a:r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Карточки с ребусами.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Физминутка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. </a:t>
                      </a: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Дид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игра. </a:t>
                      </a: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Демонстрация, объяснение.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3" y="0"/>
          <a:ext cx="8286807" cy="6357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09"/>
                <a:gridCol w="2857520"/>
                <a:gridCol w="2214578"/>
              </a:tblGrid>
              <a:tr h="6367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2116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7030A0"/>
                          </a:solidFill>
                        </a:rPr>
                        <a:t>«Мой любимый город». </a:t>
                      </a:r>
                    </a:p>
                    <a:p>
                      <a:endParaRPr lang="ru-RU" sz="200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Воспитательные. </a:t>
                      </a:r>
                    </a:p>
                    <a:p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 - воспитывать</a:t>
                      </a:r>
                      <a:r>
                        <a:rPr lang="ru-RU" sz="2000" baseline="0" dirty="0" smtClean="0">
                          <a:solidFill>
                            <a:schemeClr val="bg1"/>
                          </a:solidFill>
                        </a:rPr>
                        <a:t> культуру общения детей, умение выразительно читать стихотворения, вести дискуссию, отстаивать свое мнение.</a:t>
                      </a:r>
                      <a:endParaRPr lang="ru-RU" sz="20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Аудиозапись.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Песня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858180" cy="4062651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Предварительная работа: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Рассматривание иллюстраций с изображением архитектуры Санкт –Петербурга.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Разучивание стихотворений по Санкт-Петербургу.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Обучение детей разгадыванию ребусов.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Формирование знания о символах города, памятниках, достопримечательностях.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Постоянная информация родителей о работе, которая проводится в группе, в детском саду.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презентация\spa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1499" y="714356"/>
            <a:ext cx="3551552" cy="528641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4786282" y="1571612"/>
            <a:ext cx="3786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Санкт-Петербург – гранитный город,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Взнесенный Словом над Невой,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Где небосвод давно распорот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Адмиралтейскою иглой!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Как явь, вплелись в твои туманы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Виденья двухсотлетних снов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О, самый призрачный и странный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Из всех российских городов!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Недаром Пушкин и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</a:rPr>
              <a:t>Расстрелли</a:t>
            </a:r>
            <a:r>
              <a:rPr lang="ru-RU" dirty="0" smtClean="0">
                <a:ln>
                  <a:solidFill>
                    <a:srgbClr val="FFFF00"/>
                  </a:solidFill>
                </a:ln>
              </a:rPr>
              <a:t>,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Сверкнули молнией в веках,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Так титанически воспели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Тебя – в граните и в стихах!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И майской ночью в белом дыме,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И в завыванье зимних </a:t>
            </a:r>
            <a:r>
              <a:rPr lang="ru-RU" dirty="0" err="1" smtClean="0">
                <a:ln>
                  <a:solidFill>
                    <a:srgbClr val="FFFF00"/>
                  </a:solidFill>
                </a:ln>
              </a:rPr>
              <a:t>пург</a:t>
            </a:r>
            <a:endParaRPr lang="ru-RU" dirty="0" smtClean="0">
              <a:ln>
                <a:solidFill>
                  <a:srgbClr val="FFFF00"/>
                </a:solidFill>
              </a:ln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Ты всех прекрасней – несравнимый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</a:rPr>
              <a:t>Блистательный Санкт-Петербург!</a:t>
            </a: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презентация\_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232409" cy="2428892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 descr="C:\Users\Пользователь\Desktop\Санкт-Петербург\DSC00090.JPG"/>
          <p:cNvPicPr>
            <a:picLocks noChangeAspect="1" noChangeArrowheads="1"/>
          </p:cNvPicPr>
          <p:nvPr/>
        </p:nvPicPr>
        <p:blipFill>
          <a:blip r:embed="rId3"/>
          <a:srcRect l="886" t="1772" r="1772" b="7677"/>
          <a:stretch>
            <a:fillRect/>
          </a:stretch>
        </p:blipFill>
        <p:spPr bwMode="auto">
          <a:xfrm>
            <a:off x="4394441" y="475424"/>
            <a:ext cx="4039497" cy="2393469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Санкт-Петербург\DSC00098.JPG"/>
          <p:cNvPicPr>
            <a:picLocks noChangeAspect="1" noChangeArrowheads="1"/>
          </p:cNvPicPr>
          <p:nvPr/>
        </p:nvPicPr>
        <p:blipFill>
          <a:blip r:embed="rId4"/>
          <a:srcRect l="9744" t="4724" r="1329" b="10039"/>
          <a:stretch>
            <a:fillRect/>
          </a:stretch>
        </p:blipFill>
        <p:spPr bwMode="auto">
          <a:xfrm>
            <a:off x="5176225" y="3434621"/>
            <a:ext cx="3557474" cy="267921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 flipH="1">
            <a:off x="357158" y="4286256"/>
            <a:ext cx="4143404" cy="147732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На Стрелке откроется вам панорама</a:t>
            </a:r>
          </a:p>
          <a:p>
            <a:r>
              <a:rPr lang="ru-RU" dirty="0" smtClean="0"/>
              <a:t>Здание Биржи – торгового храма.</a:t>
            </a:r>
          </a:p>
          <a:p>
            <a:r>
              <a:rPr lang="ru-RU" dirty="0" smtClean="0"/>
              <a:t>Плещет волна у Ростральных колонн,</a:t>
            </a:r>
          </a:p>
          <a:p>
            <a:r>
              <a:rPr lang="ru-RU" dirty="0" smtClean="0"/>
              <a:t>Автор ансамбля – Тома –де – </a:t>
            </a:r>
            <a:r>
              <a:rPr lang="ru-RU" dirty="0" err="1" smtClean="0"/>
              <a:t>Томон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Санкт-Петербург\DSC0009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3786190"/>
            <a:ext cx="3786214" cy="2613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000364" y="642918"/>
            <a:ext cx="5572164" cy="1815882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002060"/>
                </a:solidFill>
              </a:rPr>
              <a:t>Тризини</a:t>
            </a:r>
            <a:r>
              <a:rPr lang="ru-RU" sz="2800" dirty="0" smtClean="0">
                <a:solidFill>
                  <a:srgbClr val="002060"/>
                </a:solidFill>
              </a:rPr>
              <a:t> – зодчий городской,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Построил крепость над Невой,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А в крепости воздвиг собор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Всех выше зданье до сих пор.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727</Words>
  <Application>Microsoft Office PowerPoint</Application>
  <PresentationFormat>Экран (4:3)</PresentationFormat>
  <Paragraphs>172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55</cp:revision>
  <dcterms:created xsi:type="dcterms:W3CDTF">2012-03-24T11:53:15Z</dcterms:created>
  <dcterms:modified xsi:type="dcterms:W3CDTF">2012-06-12T14:25:30Z</dcterms:modified>
</cp:coreProperties>
</file>