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7" r:id="rId3"/>
    <p:sldId id="257" r:id="rId4"/>
    <p:sldId id="258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39" d="100"/>
          <a:sy n="39" d="100"/>
        </p:scale>
        <p:origin x="-858" y="-2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000">
              <a:schemeClr val="bg1">
                <a:lumMod val="75000"/>
                <a:alpha val="71000"/>
              </a:schemeClr>
            </a:gs>
            <a:gs pos="42000">
              <a:srgbClr val="FFFF66">
                <a:alpha val="97000"/>
              </a:srgbClr>
            </a:gs>
            <a:gs pos="84000">
              <a:srgbClr val="00B050">
                <a:alpha val="85000"/>
              </a:srgb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800x151866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95400" y="2057400"/>
            <a:ext cx="6858000" cy="4529737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  <p:sp>
        <p:nvSpPr>
          <p:cNvPr id="2" name="TextBox 1"/>
          <p:cNvSpPr txBox="1"/>
          <p:nvPr/>
        </p:nvSpPr>
        <p:spPr>
          <a:xfrm>
            <a:off x="0" y="533400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Calibri" pitchFamily="34" charset="0"/>
              </a:rPr>
              <a:t>Продуктивная творческая  деятельность </a:t>
            </a:r>
          </a:p>
          <a:p>
            <a:pPr algn="ctr"/>
            <a:r>
              <a:rPr lang="ru-RU" sz="4000" b="1" dirty="0" smtClean="0">
                <a:solidFill>
                  <a:srgbClr val="C00000"/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Calibri" pitchFamily="34" charset="0"/>
              </a:rPr>
              <a:t>на уроках музыки в начальной школе</a:t>
            </a:r>
            <a:endParaRPr lang="ru-RU" sz="4000" b="1" dirty="0">
              <a:solidFill>
                <a:srgbClr val="C00000"/>
              </a:solidFill>
              <a:effectLst>
                <a:glow rad="101600">
                  <a:srgbClr val="FFFF00">
                    <a:alpha val="60000"/>
                  </a:srgbClr>
                </a:glow>
              </a:effectLst>
              <a:latin typeface="Calibri" pitchFamily="34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000">
              <a:schemeClr val="bg1">
                <a:lumMod val="75000"/>
                <a:alpha val="71000"/>
              </a:schemeClr>
            </a:gs>
            <a:gs pos="42000">
              <a:srgbClr val="FFFF66">
                <a:alpha val="97000"/>
              </a:srgbClr>
            </a:gs>
            <a:gs pos="84000">
              <a:srgbClr val="00B050">
                <a:alpha val="85000"/>
              </a:srgb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381000" y="580236"/>
            <a:ext cx="85344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</a:rPr>
              <a:t>“Ребенок, испытавший радость     творчества даже в самой</a:t>
            </a:r>
            <a:r>
              <a:rPr kumimoji="0" lang="ru-RU" sz="3600" b="1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</a:rPr>
              <a:t>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</a:rPr>
              <a:t>минимальной степени, становится другим, чем ребенок, подражающий актам других.”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libri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</a:rPr>
              <a:t>						Б.Асафьев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libri" pitchFamily="34" charset="0"/>
            </a:endParaRPr>
          </a:p>
        </p:txBody>
      </p:sp>
      <p:pic>
        <p:nvPicPr>
          <p:cNvPr id="3" name="Рисунок 2" descr="110836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376646">
            <a:off x="5181600" y="3810000"/>
            <a:ext cx="3276600" cy="2185683"/>
          </a:xfrm>
          <a:prstGeom prst="rect">
            <a:avLst/>
          </a:prstGeom>
          <a:ln w="28575">
            <a:solidFill>
              <a:srgbClr val="002060"/>
            </a:solidFill>
          </a:ln>
        </p:spPr>
      </p:pic>
      <p:pic>
        <p:nvPicPr>
          <p:cNvPr id="4" name="Рисунок 3" descr="6532755340449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1367207">
            <a:off x="481791" y="3341908"/>
            <a:ext cx="2033588" cy="3048000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pic>
        <p:nvPicPr>
          <p:cNvPr id="5" name="Рисунок 4" descr="97_e2c44f611478f5be894b1a5795447d4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401258">
            <a:off x="2743200" y="3352800"/>
            <a:ext cx="2057399" cy="3078402"/>
          </a:xfrm>
          <a:prstGeom prst="rect">
            <a:avLst/>
          </a:prstGeom>
          <a:ln w="28575">
            <a:solidFill>
              <a:srgbClr val="002060"/>
            </a:solidFill>
          </a:ln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0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000">
              <a:schemeClr val="bg1">
                <a:lumMod val="75000"/>
                <a:alpha val="71000"/>
              </a:schemeClr>
            </a:gs>
            <a:gs pos="42000">
              <a:srgbClr val="FFFF66">
                <a:alpha val="97000"/>
              </a:srgbClr>
            </a:gs>
            <a:gs pos="84000">
              <a:srgbClr val="00B050">
                <a:alpha val="85000"/>
              </a:srgb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0" y="680272"/>
            <a:ext cx="9144000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</a:rPr>
              <a:t>«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</a:rPr>
              <a:t>Ребенок 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</a:rPr>
              <a:t>- субъект творчества,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</a:rPr>
              <a:t>маленький художник.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</a:rPr>
              <a:t>Никто, кроме него, не знает верного решения стоящей перед ним</a:t>
            </a:r>
            <a:r>
              <a:rPr kumimoji="0" lang="ru-RU" sz="3600" b="1" i="1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</a:rPr>
              <a:t>творческой задачи.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</a:rPr>
              <a:t> И первое дело учителя постараться, чтобы перед ребенком всегда стояла именно творческая задача …»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alibri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</a:rPr>
              <a:t>                                  (А.А. </a:t>
            </a: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</a:rPr>
              <a:t>Мелик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</a:rPr>
              <a:t> - Пашаев</a:t>
            </a:r>
            <a:r>
              <a:rPr lang="ru-RU" sz="3600" b="1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</a:rPr>
              <a:t>)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56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56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56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56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56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560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000">
              <a:schemeClr val="bg1">
                <a:lumMod val="75000"/>
                <a:alpha val="71000"/>
              </a:schemeClr>
            </a:gs>
            <a:gs pos="42000">
              <a:srgbClr val="FFFF66">
                <a:alpha val="97000"/>
              </a:srgbClr>
            </a:gs>
            <a:gs pos="84000">
              <a:srgbClr val="00B050">
                <a:alpha val="85000"/>
              </a:srgb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609600"/>
            <a:ext cx="91616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  </a:t>
            </a:r>
            <a:r>
              <a:rPr lang="ru-RU" sz="4000" b="1" dirty="0" smtClean="0">
                <a:solidFill>
                  <a:srgbClr val="C00000"/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Calibri" pitchFamily="34" charset="0"/>
              </a:rPr>
              <a:t>Возможности продуктивного обучения</a:t>
            </a:r>
            <a:endParaRPr lang="ru-RU" sz="4000" b="1" dirty="0">
              <a:solidFill>
                <a:srgbClr val="C00000"/>
              </a:solidFill>
              <a:effectLst>
                <a:glow rad="101600">
                  <a:srgbClr val="FFFF00">
                    <a:alpha val="60000"/>
                  </a:srgbClr>
                </a:glow>
              </a:effectLst>
              <a:latin typeface="Calibri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8600" y="1752600"/>
            <a:ext cx="9220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rgbClr val="002060"/>
                </a:solidFill>
                <a:latin typeface="Calibri" pitchFamily="34" charset="0"/>
              </a:rPr>
              <a:t>1. Умение сформулировать проблему</a:t>
            </a:r>
            <a:endParaRPr lang="ru-RU" sz="4000" b="1" i="1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8600" y="2743200"/>
            <a:ext cx="8915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rgbClr val="C00000"/>
                </a:solidFill>
                <a:latin typeface="Calibri" pitchFamily="34" charset="0"/>
              </a:rPr>
              <a:t>2. Умение находить новые решения</a:t>
            </a:r>
            <a:endParaRPr lang="ru-RU" sz="4000" b="1" i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2000" y="2819400"/>
            <a:ext cx="838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Calibri" pitchFamily="34" charset="0"/>
              </a:rPr>
              <a:t>	</a:t>
            </a:r>
            <a:endParaRPr lang="ru-RU" sz="3600" b="1" dirty="0">
              <a:solidFill>
                <a:srgbClr val="002060"/>
              </a:solidFill>
              <a:latin typeface="Calibri" pitchFamily="34" charset="0"/>
            </a:endParaRPr>
          </a:p>
        </p:txBody>
      </p:sp>
      <p:pic>
        <p:nvPicPr>
          <p:cNvPr id="11" name="Picture 2" descr="C:\Documents and Settings\Администратор\Рабочий стол\лена\Новая папка\SDC12221.JPG"/>
          <p:cNvPicPr>
            <a:picLocks noChangeAspect="1" noChangeArrowheads="1"/>
          </p:cNvPicPr>
          <p:nvPr/>
        </p:nvPicPr>
        <p:blipFill>
          <a:blip r:embed="rId2" cstate="print"/>
          <a:srcRect t="17363"/>
          <a:stretch>
            <a:fillRect/>
          </a:stretch>
        </p:blipFill>
        <p:spPr bwMode="auto">
          <a:xfrm>
            <a:off x="4724400" y="3962400"/>
            <a:ext cx="3840000" cy="237993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</p:pic>
      <p:pic>
        <p:nvPicPr>
          <p:cNvPr id="12" name="Picture 3" descr="C:\Documents and Settings\Администратор\Рабочий стол\лена\Новая папка\SDC12211.JPG"/>
          <p:cNvPicPr>
            <a:picLocks noChangeAspect="1" noChangeArrowheads="1"/>
          </p:cNvPicPr>
          <p:nvPr/>
        </p:nvPicPr>
        <p:blipFill>
          <a:blip r:embed="rId3" cstate="print"/>
          <a:srcRect l="3968" t="26459"/>
          <a:stretch>
            <a:fillRect/>
          </a:stretch>
        </p:blipFill>
        <p:spPr bwMode="auto">
          <a:xfrm>
            <a:off x="457200" y="3962400"/>
            <a:ext cx="4000528" cy="2357454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000">
              <a:schemeClr val="bg1">
                <a:lumMod val="75000"/>
                <a:alpha val="71000"/>
              </a:schemeClr>
            </a:gs>
            <a:gs pos="42000">
              <a:srgbClr val="FFFF66">
                <a:alpha val="97000"/>
              </a:srgbClr>
            </a:gs>
            <a:gs pos="84000">
              <a:srgbClr val="00B050">
                <a:alpha val="85000"/>
              </a:srgb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4800" y="762000"/>
            <a:ext cx="8839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002060"/>
                </a:solidFill>
                <a:latin typeface="Calibri" pitchFamily="34" charset="0"/>
              </a:rPr>
              <a:t>3. Умение действовать </a:t>
            </a:r>
          </a:p>
          <a:p>
            <a:r>
              <a:rPr lang="ru-RU" sz="3600" b="1" i="1" dirty="0" smtClean="0">
                <a:solidFill>
                  <a:srgbClr val="002060"/>
                </a:solidFill>
                <a:latin typeface="Calibri" pitchFamily="34" charset="0"/>
              </a:rPr>
              <a:t>		 в нестандартных ситуациях</a:t>
            </a:r>
            <a:endParaRPr lang="ru-RU" sz="3600" b="1" i="1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81000" y="2133600"/>
            <a:ext cx="9829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  <a:latin typeface="Calibri" pitchFamily="34" charset="0"/>
              </a:rPr>
              <a:t>4. Активизация творческих 	        					            способностей учеников</a:t>
            </a:r>
            <a:endParaRPr lang="ru-RU" sz="3600" b="1" i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304800" y="3624062"/>
            <a:ext cx="88392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</a:rPr>
              <a:t>Перевод образа из одного художественного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l"/>
              </a:tabLst>
            </a:pPr>
            <a:r>
              <a:rPr lang="ru-RU" sz="2800" b="1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</a:rPr>
              <a:t>							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</a:rPr>
              <a:t>ряда в другой.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</a:rPr>
              <a:t>Выработка умений смотреть и видеть,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l"/>
              </a:tabLst>
            </a:pPr>
            <a:r>
              <a:rPr lang="ru-RU" sz="2800" b="1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</a:rPr>
              <a:t>						     с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</a:rPr>
              <a:t>лушать и слышать.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</a:rPr>
              <a:t>Построение заданий от частного к общему.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02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02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02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02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000">
              <a:schemeClr val="bg1">
                <a:lumMod val="75000"/>
                <a:alpha val="71000"/>
              </a:schemeClr>
            </a:gs>
            <a:gs pos="42000">
              <a:srgbClr val="FFFF66">
                <a:alpha val="97000"/>
              </a:srgbClr>
            </a:gs>
            <a:gs pos="84000">
              <a:srgbClr val="00B050">
                <a:alpha val="85000"/>
              </a:srgb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0" y="304800"/>
            <a:ext cx="80258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Calibri" pitchFamily="34" charset="0"/>
              </a:rPr>
              <a:t>5. Реализация творческого </a:t>
            </a:r>
          </a:p>
          <a:p>
            <a:r>
              <a:rPr lang="ru-RU" sz="3600" b="1" dirty="0" smtClean="0">
                <a:solidFill>
                  <a:srgbClr val="C00000"/>
                </a:solidFill>
                <a:latin typeface="Calibri" pitchFamily="34" charset="0"/>
              </a:rPr>
              <a:t>                               потенциала учащихся</a:t>
            </a:r>
            <a:endParaRPr lang="ru-RU" sz="36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pic>
        <p:nvPicPr>
          <p:cNvPr id="3" name="Picture 3" descr="C:\Documents and Settings\Администратор\Рабочий стол\лена\Новая папка\SDC12278.JPG"/>
          <p:cNvPicPr>
            <a:picLocks noChangeAspect="1" noChangeArrowheads="1"/>
          </p:cNvPicPr>
          <p:nvPr/>
        </p:nvPicPr>
        <p:blipFill>
          <a:blip r:embed="rId2" cstate="print"/>
          <a:srcRect t="6615" b="10986"/>
          <a:stretch>
            <a:fillRect/>
          </a:stretch>
        </p:blipFill>
        <p:spPr bwMode="auto">
          <a:xfrm>
            <a:off x="457200" y="4419600"/>
            <a:ext cx="3286148" cy="2143140"/>
          </a:xfrm>
          <a:prstGeom prst="rect">
            <a:avLst/>
          </a:prstGeom>
          <a:noFill/>
          <a:ln w="38100">
            <a:solidFill>
              <a:srgbClr val="005A9E"/>
            </a:solidFill>
          </a:ln>
        </p:spPr>
      </p:pic>
      <p:pic>
        <p:nvPicPr>
          <p:cNvPr id="4" name="Picture 2" descr="C:\Documents and Settings\Администратор\Рабочий стол\лена\Новая папка\102SSCAM\SDC12286.JPG"/>
          <p:cNvPicPr>
            <a:picLocks noChangeAspect="1" noChangeArrowheads="1"/>
          </p:cNvPicPr>
          <p:nvPr/>
        </p:nvPicPr>
        <p:blipFill>
          <a:blip r:embed="rId3" cstate="print"/>
          <a:srcRect l="4961" r="8222"/>
          <a:stretch>
            <a:fillRect/>
          </a:stretch>
        </p:blipFill>
        <p:spPr bwMode="auto">
          <a:xfrm>
            <a:off x="6477000" y="1676400"/>
            <a:ext cx="2323918" cy="2007600"/>
          </a:xfrm>
          <a:prstGeom prst="rect">
            <a:avLst/>
          </a:prstGeom>
          <a:noFill/>
          <a:ln w="38100">
            <a:solidFill>
              <a:srgbClr val="005A9E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304800" y="1447800"/>
            <a:ext cx="6477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200" b="1" i="1" dirty="0" smtClean="0">
                <a:solidFill>
                  <a:srgbClr val="002060"/>
                </a:solidFill>
                <a:latin typeface="Calibri" pitchFamily="34" charset="0"/>
              </a:rPr>
              <a:t> активные формы   					</a:t>
            </a:r>
            <a:r>
              <a:rPr lang="ru-RU" sz="3200" b="1" i="1" dirty="0" err="1" smtClean="0">
                <a:solidFill>
                  <a:srgbClr val="002060"/>
                </a:solidFill>
                <a:latin typeface="Calibri" pitchFamily="34" charset="0"/>
              </a:rPr>
              <a:t>музицирования</a:t>
            </a:r>
            <a:endParaRPr lang="ru-RU" sz="3200" b="1" i="1" dirty="0" smtClean="0">
              <a:solidFill>
                <a:srgbClr val="002060"/>
              </a:solidFill>
              <a:latin typeface="Calibri" pitchFamily="34" charset="0"/>
            </a:endParaRPr>
          </a:p>
          <a:p>
            <a:r>
              <a:rPr lang="ru-RU" sz="2800" b="1" i="1" dirty="0" smtClean="0">
                <a:solidFill>
                  <a:srgbClr val="002060"/>
                </a:solidFill>
                <a:latin typeface="Calibri" pitchFamily="34" charset="0"/>
              </a:rPr>
              <a:t>(вокально-хоровая,</a:t>
            </a:r>
          </a:p>
          <a:p>
            <a:r>
              <a:rPr lang="ru-RU" sz="2800" b="1" i="1" dirty="0" smtClean="0">
                <a:solidFill>
                  <a:srgbClr val="002060"/>
                </a:solidFill>
                <a:latin typeface="Calibri" pitchFamily="34" charset="0"/>
              </a:rPr>
              <a:t>                               инструментальная)</a:t>
            </a:r>
            <a:endParaRPr lang="ru-RU" sz="2800" b="1" i="1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8600" y="3429000"/>
            <a:ext cx="6400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200" b="1" i="1" dirty="0" smtClean="0">
                <a:solidFill>
                  <a:srgbClr val="C00000"/>
                </a:solidFill>
                <a:latin typeface="Calibri" pitchFamily="34" charset="0"/>
              </a:rPr>
              <a:t>пластическое интонирование</a:t>
            </a:r>
            <a:endParaRPr lang="ru-RU" sz="3200" b="1" i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67200" y="4191000"/>
            <a:ext cx="35051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200" b="1" i="1" dirty="0" smtClean="0">
                <a:solidFill>
                  <a:schemeClr val="accent5">
                    <a:lumMod val="50000"/>
                  </a:schemeClr>
                </a:solidFill>
                <a:latin typeface="Calibri" pitchFamily="34" charset="0"/>
              </a:rPr>
              <a:t>импровизация</a:t>
            </a:r>
            <a:endParaRPr lang="ru-RU" sz="3200" b="1" i="1" dirty="0">
              <a:solidFill>
                <a:schemeClr val="accent5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343400" y="4876800"/>
            <a:ext cx="335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200" b="1" i="1" dirty="0" smtClean="0">
                <a:solidFill>
                  <a:srgbClr val="C00000"/>
                </a:solidFill>
                <a:latin typeface="Calibri" pitchFamily="34" charset="0"/>
              </a:rPr>
              <a:t>драматизация</a:t>
            </a:r>
            <a:endParaRPr lang="ru-RU" sz="3200" b="1" i="1" dirty="0">
              <a:solidFill>
                <a:srgbClr val="C0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6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8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000">
              <a:schemeClr val="bg1">
                <a:lumMod val="75000"/>
                <a:alpha val="71000"/>
              </a:schemeClr>
            </a:gs>
            <a:gs pos="42000">
              <a:srgbClr val="FFFF66">
                <a:alpha val="97000"/>
              </a:srgbClr>
            </a:gs>
            <a:gs pos="84000">
              <a:srgbClr val="00B050">
                <a:alpha val="85000"/>
              </a:srgb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304800"/>
            <a:ext cx="8311634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Calibri" pitchFamily="34" charset="0"/>
              </a:rPr>
              <a:t>Преподаватель:</a:t>
            </a:r>
          </a:p>
          <a:p>
            <a:pPr algn="just">
              <a:buFont typeface="Arial" pitchFamily="34" charset="0"/>
              <a:buChar char="•"/>
            </a:pPr>
            <a:r>
              <a:rPr lang="ru-RU" sz="3600" b="1" i="1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Развивает творчество учеников</a:t>
            </a:r>
          </a:p>
          <a:p>
            <a:pPr algn="just">
              <a:buFont typeface="Arial" pitchFamily="34" charset="0"/>
              <a:buChar char="•"/>
            </a:pPr>
            <a:r>
              <a:rPr lang="ru-RU" sz="3600" b="1" i="1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Проводит нестандартные уроки</a:t>
            </a:r>
          </a:p>
          <a:p>
            <a:pPr algn="just">
              <a:buFont typeface="Arial" pitchFamily="34" charset="0"/>
              <a:buChar char="•"/>
            </a:pPr>
            <a:r>
              <a:rPr lang="ru-RU" sz="3600" b="1" i="1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Использует интерактивные методы</a:t>
            </a:r>
          </a:p>
          <a:p>
            <a:pPr algn="just">
              <a:buFont typeface="Arial" pitchFamily="34" charset="0"/>
              <a:buChar char="•"/>
            </a:pPr>
            <a:r>
              <a:rPr lang="ru-RU" sz="3600" b="1" i="1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Организовывает исследовательскую  </a:t>
            </a:r>
          </a:p>
          <a:p>
            <a:pPr algn="just"/>
            <a:r>
              <a:rPr lang="ru-RU" sz="3600" b="1" i="1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                              деятельность учеников</a:t>
            </a:r>
          </a:p>
          <a:p>
            <a:pPr algn="just">
              <a:buFont typeface="Arial" pitchFamily="34" charset="0"/>
              <a:buChar char="•"/>
            </a:pPr>
            <a:endParaRPr lang="ru-RU" sz="36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pic>
        <p:nvPicPr>
          <p:cNvPr id="3" name="Picture 2" descr="I:\ПЕНЕКИД\лена\Новая папка\SDC12299.JPG"/>
          <p:cNvPicPr>
            <a:picLocks noChangeAspect="1" noChangeArrowheads="1"/>
          </p:cNvPicPr>
          <p:nvPr/>
        </p:nvPicPr>
        <p:blipFill>
          <a:blip r:embed="rId2" cstate="print"/>
          <a:srcRect t="4961" b="8222"/>
          <a:stretch>
            <a:fillRect/>
          </a:stretch>
        </p:blipFill>
        <p:spPr bwMode="auto">
          <a:xfrm rot="21313346">
            <a:off x="562435" y="3999743"/>
            <a:ext cx="3570242" cy="2324683"/>
          </a:xfrm>
          <a:prstGeom prst="rect">
            <a:avLst/>
          </a:prstGeom>
          <a:noFill/>
          <a:ln w="38100">
            <a:solidFill>
              <a:srgbClr val="005A9E"/>
            </a:solidFill>
          </a:ln>
        </p:spPr>
      </p:pic>
      <p:pic>
        <p:nvPicPr>
          <p:cNvPr id="4" name="Picture 3" descr="C:\Documents and Settings\Администратор\Рабочий стол\лена\Новая папка\102SSCAM\SDC1228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60317">
            <a:off x="5096772" y="4009930"/>
            <a:ext cx="3153769" cy="236532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</p:pic>
    </p:spTree>
  </p:cSld>
  <p:clrMapOvr>
    <a:masterClrMapping/>
  </p:clrMapOvr>
  <p:transition spd="med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000">
              <a:schemeClr val="bg1">
                <a:lumMod val="75000"/>
                <a:alpha val="71000"/>
              </a:schemeClr>
            </a:gs>
            <a:gs pos="42000">
              <a:srgbClr val="FFFF66">
                <a:alpha val="97000"/>
              </a:srgbClr>
            </a:gs>
            <a:gs pos="84000">
              <a:srgbClr val="00B050">
                <a:alpha val="85000"/>
              </a:srgb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457201"/>
            <a:ext cx="8536848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Calibri" pitchFamily="34" charset="0"/>
              </a:rPr>
              <a:t>Ученик:</a:t>
            </a:r>
          </a:p>
          <a:p>
            <a:pPr algn="just">
              <a:buFont typeface="Arial" pitchFamily="34" charset="0"/>
              <a:buChar char="•"/>
            </a:pPr>
            <a:r>
              <a:rPr lang="ru-RU" sz="3600" b="1" i="1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Умеет видеть проблемы</a:t>
            </a:r>
          </a:p>
          <a:p>
            <a:pPr algn="just">
              <a:buFont typeface="Arial" pitchFamily="34" charset="0"/>
              <a:buChar char="•"/>
            </a:pPr>
            <a:r>
              <a:rPr lang="ru-RU" sz="3600" b="1" i="1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Искать пути их преодоления</a:t>
            </a:r>
          </a:p>
          <a:p>
            <a:pPr algn="just">
              <a:buFont typeface="Arial" pitchFamily="34" charset="0"/>
              <a:buChar char="•"/>
            </a:pPr>
            <a:r>
              <a:rPr lang="ru-RU" sz="3600" b="1" i="1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Генерировать идеи</a:t>
            </a:r>
          </a:p>
          <a:p>
            <a:pPr algn="just">
              <a:buFont typeface="Arial" pitchFamily="34" charset="0"/>
              <a:buChar char="•"/>
            </a:pPr>
            <a:r>
              <a:rPr lang="ru-RU" sz="3600" b="1" i="1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Планировать и организовывать </a:t>
            </a:r>
          </a:p>
          <a:p>
            <a:pPr algn="just"/>
            <a:r>
              <a:rPr lang="ru-RU" sz="3600" b="1" i="1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                        собственную деятельность</a:t>
            </a:r>
            <a:endParaRPr lang="ru-RU" sz="3600" b="1" i="1" dirty="0">
              <a:solidFill>
                <a:schemeClr val="bg1">
                  <a:lumMod val="50000"/>
                </a:schemeClr>
              </a:solidFill>
              <a:latin typeface="Calibri" pitchFamily="34" charset="0"/>
            </a:endParaRPr>
          </a:p>
        </p:txBody>
      </p:sp>
      <p:pic>
        <p:nvPicPr>
          <p:cNvPr id="3" name="Picture 2" descr="C:\Documents and Settings\Администратор\Рабочий стол\лена\Новая папка\SDC122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29400" y="304800"/>
            <a:ext cx="2286000" cy="154440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</p:pic>
      <p:pic>
        <p:nvPicPr>
          <p:cNvPr id="4" name="Picture 2" descr="C:\Documents and Settings\Администратор\Рабочий стол\лена\Новая папка\SDC12222.JPG"/>
          <p:cNvPicPr>
            <a:picLocks noChangeAspect="1" noChangeArrowheads="1"/>
          </p:cNvPicPr>
          <p:nvPr/>
        </p:nvPicPr>
        <p:blipFill>
          <a:blip r:embed="rId3" cstate="print"/>
          <a:srcRect t="6376"/>
          <a:stretch>
            <a:fillRect/>
          </a:stretch>
        </p:blipFill>
        <p:spPr bwMode="auto">
          <a:xfrm rot="21186580">
            <a:off x="808091" y="4144839"/>
            <a:ext cx="3175651" cy="222988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</p:pic>
      <p:pic>
        <p:nvPicPr>
          <p:cNvPr id="5" name="Picture 2" descr="C:\Documents and Settings\Администратор\Рабочий стол\лена\Новая папка\SDC12275.JPG"/>
          <p:cNvPicPr>
            <a:picLocks noChangeAspect="1" noChangeArrowheads="1"/>
          </p:cNvPicPr>
          <p:nvPr/>
        </p:nvPicPr>
        <p:blipFill>
          <a:blip r:embed="rId4" cstate="print"/>
          <a:srcRect t="8722" b="3735"/>
          <a:stretch>
            <a:fillRect/>
          </a:stretch>
        </p:blipFill>
        <p:spPr bwMode="auto">
          <a:xfrm rot="548427">
            <a:off x="4800934" y="4232785"/>
            <a:ext cx="3058704" cy="2167430"/>
          </a:xfrm>
          <a:prstGeom prst="rect">
            <a:avLst/>
          </a:prstGeom>
          <a:noFill/>
          <a:ln w="38100">
            <a:solidFill>
              <a:srgbClr val="005A9E"/>
            </a:solidFill>
          </a:ln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6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000">
              <a:schemeClr val="bg1">
                <a:lumMod val="75000"/>
                <a:alpha val="71000"/>
              </a:schemeClr>
            </a:gs>
            <a:gs pos="42000">
              <a:srgbClr val="FFFF66">
                <a:alpha val="97000"/>
              </a:srgbClr>
            </a:gs>
            <a:gs pos="84000">
              <a:srgbClr val="00B050">
                <a:alpha val="85000"/>
              </a:srgb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381000" y="304800"/>
            <a:ext cx="8763000" cy="60942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Творческие задания на уроках музыки, способствующие </a:t>
            </a:r>
            <a:r>
              <a:rPr kumimoji="0" lang="ru-RU" sz="3600" b="1" i="0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продуктивной творческой деятельности  детей:</a:t>
            </a:r>
            <a:endParaRPr kumimoji="0" lang="ru-RU" sz="3600" b="1" i="0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sz="28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Ритмопластика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(придумать движения).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sz="2800" b="1" i="0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Звукографика</a:t>
            </a:r>
            <a:r>
              <a:rPr kumimoji="0" lang="ru-RU" sz="2800" b="1" i="0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(устная и письменная), графически 					изобразить  музыкальные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штрихи, мелодию.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sz="28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Бег ассоциаций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(найти ассоциации):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 природой;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 репродукциями;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со стихотворениями;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 жизненными ситуациями.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sz="2800" b="1" i="0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Актуализация субъектного опыта</a:t>
            </a: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(свободно обсудить … , сравнить … , передать впечатления …).</a:t>
            </a:r>
            <a:endParaRPr kumimoji="0" lang="ru-RU" b="1" i="0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sz="2800" b="1" i="0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Загадко-творчество</a:t>
            </a:r>
            <a:r>
              <a:rPr kumimoji="0" lang="ru-RU" sz="28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(отгадать, сочинить загадку)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0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0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0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0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0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409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409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6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409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8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409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000">
              <a:schemeClr val="bg1">
                <a:lumMod val="75000"/>
                <a:alpha val="71000"/>
              </a:schemeClr>
            </a:gs>
            <a:gs pos="42000">
              <a:srgbClr val="FFFF66">
                <a:alpha val="97000"/>
              </a:srgbClr>
            </a:gs>
            <a:gs pos="84000">
              <a:srgbClr val="00B050">
                <a:alpha val="85000"/>
              </a:srgb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7200" y="609600"/>
            <a:ext cx="8686800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28600" algn="l"/>
              </a:tabLst>
            </a:pPr>
            <a:r>
              <a:rPr lang="ru-RU" sz="2800" b="1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Музыкальное рисование </a:t>
            </a:r>
            <a:r>
              <a:rPr lang="ru-RU" sz="2400" b="1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(создание словесного портрета)</a:t>
            </a:r>
            <a:endParaRPr lang="ru-RU" b="1" dirty="0" smtClean="0">
              <a:solidFill>
                <a:srgbClr val="C00000"/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28600" algn="l"/>
              </a:tabLst>
            </a:pPr>
            <a:r>
              <a:rPr lang="ru-RU" sz="2800" b="1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ИЗО</a:t>
            </a:r>
            <a:r>
              <a:rPr lang="ru-RU" sz="2400" b="1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(рисунок)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28600" algn="l"/>
              </a:tabLst>
            </a:pPr>
            <a:r>
              <a:rPr lang="ru-RU" sz="2800" b="1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Интонирование в заданном образе</a:t>
            </a:r>
            <a:r>
              <a:rPr lang="ru-RU" sz="2400" b="1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sz="2400" b="1" dirty="0" smtClean="0">
              <a:solidFill>
                <a:srgbClr val="C00000"/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28600" algn="l"/>
              </a:tabLst>
            </a:pPr>
            <a:r>
              <a:rPr lang="ru-RU" sz="2800" b="1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Игровые ситуации </a:t>
            </a:r>
            <a:r>
              <a:rPr lang="ru-RU" sz="2400" b="1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(музыкально-дидактические игры).</a:t>
            </a:r>
            <a:endParaRPr lang="ru-RU" sz="2400" b="1" dirty="0" smtClean="0">
              <a:solidFill>
                <a:srgbClr val="002060"/>
              </a:solidFill>
              <a:latin typeface="Calibri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28600" algn="l"/>
              </a:tabLst>
            </a:pPr>
            <a:r>
              <a:rPr lang="ru-RU" sz="2800" b="1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Театрализация </a:t>
            </a:r>
            <a:r>
              <a:rPr lang="ru-RU" sz="2400" b="1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(инсценировка песен, перевоплощение).</a:t>
            </a:r>
            <a:endParaRPr lang="ru-RU" sz="2000" b="1" dirty="0" smtClean="0">
              <a:solidFill>
                <a:srgbClr val="002060"/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28600" algn="l"/>
              </a:tabLst>
            </a:pPr>
            <a:r>
              <a:rPr lang="ru-RU" sz="2800" b="1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Ритмизация текстов.</a:t>
            </a:r>
            <a:endParaRPr lang="ru-RU" sz="2000" b="1" dirty="0" smtClean="0">
              <a:solidFill>
                <a:srgbClr val="C00000"/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28600" algn="l"/>
              </a:tabLst>
            </a:pPr>
            <a:r>
              <a:rPr lang="ru-RU" sz="2800" b="1" dirty="0" err="1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Досочинение</a:t>
            </a:r>
            <a:r>
              <a:rPr lang="ru-RU" sz="2800" b="1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мелодий.</a:t>
            </a:r>
            <a:endParaRPr lang="ru-RU" sz="2000" b="1" dirty="0" smtClean="0">
              <a:solidFill>
                <a:srgbClr val="002060"/>
              </a:solidFill>
              <a:latin typeface="Calibri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28600" algn="l"/>
              </a:tabLst>
            </a:pPr>
            <a:r>
              <a:rPr lang="ru-RU" sz="2800" b="1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Сочинение текстов к музыкальным фразам.</a:t>
            </a:r>
            <a:endParaRPr lang="ru-RU" sz="2000" b="1" dirty="0" smtClean="0">
              <a:solidFill>
                <a:srgbClr val="C00000"/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28600" algn="l"/>
              </a:tabLst>
            </a:pPr>
            <a:r>
              <a:rPr lang="ru-RU" sz="2800" b="1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Игровая импровизация.</a:t>
            </a:r>
            <a:endParaRPr lang="ru-RU" sz="2000" b="1" dirty="0" smtClean="0">
              <a:solidFill>
                <a:srgbClr val="002060"/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28600" algn="l"/>
              </a:tabLst>
            </a:pPr>
            <a:r>
              <a:rPr lang="ru-RU" sz="2800" b="1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Составление художественных коллекций                   </a:t>
            </a:r>
            <a:r>
              <a:rPr lang="ru-RU" sz="2400" b="1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(по эмоциональной общности произведений ритмичных видов искусств).  </a:t>
            </a:r>
            <a:endParaRPr lang="ru-RU" sz="3200" b="1" dirty="0" smtClean="0">
              <a:solidFill>
                <a:srgbClr val="C00000"/>
              </a:solidFill>
              <a:latin typeface="Arial" pitchFamily="34" charset="0"/>
            </a:endParaRPr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6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8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Другая 1">
      <a:dk1>
        <a:srgbClr val="8D1BFF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539</TotalTime>
  <Words>234</Words>
  <PresentationFormat>Экран (4:3)</PresentationFormat>
  <Paragraphs>62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XTreme</cp:lastModifiedBy>
  <cp:revision>51</cp:revision>
  <dcterms:modified xsi:type="dcterms:W3CDTF">2010-12-08T16:40:31Z</dcterms:modified>
</cp:coreProperties>
</file>