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6" r:id="rId10"/>
    <p:sldId id="267" r:id="rId11"/>
    <p:sldId id="281" r:id="rId12"/>
    <p:sldId id="270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7D596-1CC7-4F1A-89C6-7A0B08EB5667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F2E93-E1EE-4229-B31F-648055825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9FAF74-2407-4E1A-A5E0-A5A354CA0415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578A-9524-4E77-8B74-F8D8D642EF3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FA7E57A-2879-4075-BB91-DD7980693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578A-9524-4E77-8B74-F8D8D642EF3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E57A-2879-4075-BB91-DD7980693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578A-9524-4E77-8B74-F8D8D642EF3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E57A-2879-4075-BB91-DD7980693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AA944B-2FCA-48A8-AD6D-5AC703B540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578A-9524-4E77-8B74-F8D8D642EF3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FA7E57A-2879-4075-BB91-DD7980693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578A-9524-4E77-8B74-F8D8D642EF3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E57A-2879-4075-BB91-DD7980693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578A-9524-4E77-8B74-F8D8D642EF3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E57A-2879-4075-BB91-DD7980693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578A-9524-4E77-8B74-F8D8D642EF3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FA7E57A-2879-4075-BB91-DD7980693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578A-9524-4E77-8B74-F8D8D642EF3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E57A-2879-4075-BB91-DD7980693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578A-9524-4E77-8B74-F8D8D642EF3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E57A-2879-4075-BB91-DD7980693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578A-9524-4E77-8B74-F8D8D642EF3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E57A-2879-4075-BB91-DD7980693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F578A-9524-4E77-8B74-F8D8D642EF3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7E57A-2879-4075-BB91-DD7980693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AF578A-9524-4E77-8B74-F8D8D642EF3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A7E57A-2879-4075-BB91-DD7980693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subTitle" idx="4294967295"/>
          </p:nvPr>
        </p:nvSpPr>
        <p:spPr>
          <a:xfrm>
            <a:off x="467544" y="188640"/>
            <a:ext cx="2376264" cy="762000"/>
          </a:xfrm>
        </p:spPr>
        <p:txBody>
          <a:bodyPr>
            <a:normAutofit/>
          </a:bodyPr>
          <a:lstStyle/>
          <a:p>
            <a:pPr marL="68263" eaLnBrk="1" hangingPunct="1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История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092280" y="188640"/>
            <a:ext cx="16804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9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класс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8858250" y="6278563"/>
            <a:ext cx="285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u="sng">
                <a:solidFill>
                  <a:srgbClr val="FFCC00"/>
                </a:solidFill>
              </a:rPr>
              <a:t> </a:t>
            </a: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900113" y="1844675"/>
            <a:ext cx="7561262" cy="2260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Российская экономика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 пути к рынку</a:t>
            </a:r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/>
            </a:endParaRPr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2484438" y="4941888"/>
            <a:ext cx="4572000" cy="120032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+mn-cs"/>
              </a:rPr>
              <a:t>Учитель:  Леденева Евгения Александровна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+mn-cs"/>
              </a:rPr>
              <a:t>ГБС(К)ОУ С(К)ОШ № 3  </a:t>
            </a:r>
          </a:p>
          <a:p>
            <a:pPr algn="ctr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+mn-cs"/>
              </a:rPr>
              <a:t>г.Санкт-Петербурга</a:t>
            </a:r>
            <a:endParaRPr lang="nl-NL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Rectangle 4"/>
          <p:cNvSpPr>
            <a:spLocks noChangeArrowheads="1"/>
          </p:cNvSpPr>
          <p:nvPr/>
        </p:nvSpPr>
        <p:spPr bwMode="auto">
          <a:xfrm>
            <a:off x="4139952" y="1052736"/>
            <a:ext cx="4825231" cy="7207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Формирование слоя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собственников – 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в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ажная задача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экономической реформы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35173" name="Line 5"/>
          <p:cNvSpPr>
            <a:spLocks noChangeShapeType="1"/>
          </p:cNvSpPr>
          <p:nvPr/>
        </p:nvSpPr>
        <p:spPr bwMode="auto">
          <a:xfrm>
            <a:off x="6588224" y="1772816"/>
            <a:ext cx="0" cy="360363"/>
          </a:xfrm>
          <a:prstGeom prst="line">
            <a:avLst/>
          </a:prstGeom>
          <a:noFill/>
          <a:ln w="63500">
            <a:solidFill>
              <a:schemeClr val="accent3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5174" name="Rectangle 6"/>
          <p:cNvSpPr>
            <a:spLocks noChangeArrowheads="1"/>
          </p:cNvSpPr>
          <p:nvPr/>
        </p:nvSpPr>
        <p:spPr bwMode="auto">
          <a:xfrm>
            <a:off x="4932040" y="2132856"/>
            <a:ext cx="3240658" cy="64807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Осень 1992 –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приватизация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2987824" y="260648"/>
            <a:ext cx="3168352" cy="576262"/>
          </a:xfrm>
          <a:prstGeom prst="rect">
            <a:avLst/>
          </a:prstGeom>
          <a:solidFill>
            <a:srgbClr val="990033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FFCC00"/>
                </a:solidFill>
                <a:latin typeface="+mj-lt"/>
              </a:rPr>
              <a:t>3. Приватизация.</a:t>
            </a:r>
            <a:endParaRPr lang="ru-RU" sz="2800" b="1" dirty="0">
              <a:solidFill>
                <a:srgbClr val="FFCC00"/>
              </a:solidFill>
              <a:latin typeface="+mj-lt"/>
            </a:endParaRPr>
          </a:p>
        </p:txBody>
      </p:sp>
      <p:pic>
        <p:nvPicPr>
          <p:cNvPr id="15" name="Picture 8" descr="5"/>
          <p:cNvPicPr>
            <a:picLocks noChangeAspect="1" noChangeArrowheads="1"/>
          </p:cNvPicPr>
          <p:nvPr/>
        </p:nvPicPr>
        <p:blipFill>
          <a:blip r:embed="rId2" cstate="print">
            <a:lum bright="-12000" contrast="30000"/>
          </a:blip>
          <a:srcRect/>
          <a:stretch>
            <a:fillRect/>
          </a:stretch>
        </p:blipFill>
        <p:spPr bwMode="auto">
          <a:xfrm>
            <a:off x="4355976" y="2996952"/>
            <a:ext cx="4499992" cy="2584809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323528" y="5805264"/>
            <a:ext cx="8640960" cy="576064"/>
          </a:xfrm>
          <a:prstGeom prst="rect">
            <a:avLst/>
          </a:prstGeom>
          <a:solidFill>
            <a:srgbClr val="FFCCCC">
              <a:alpha val="81961"/>
            </a:srgb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Ваучер можно было обменять на определенное количество акций. </a:t>
            </a:r>
          </a:p>
        </p:txBody>
      </p:sp>
      <p:pic>
        <p:nvPicPr>
          <p:cNvPr id="17" name="Рисунок 16" descr="chuba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052736"/>
            <a:ext cx="2724150" cy="3810000"/>
          </a:xfrm>
          <a:prstGeom prst="rect">
            <a:avLst/>
          </a:prstGeom>
        </p:spPr>
      </p:pic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1115616" y="5013176"/>
            <a:ext cx="2304256" cy="576064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Анатолий Борисович 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Чубайс</a:t>
            </a:r>
            <a:endParaRPr lang="ru-RU" sz="16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2" grpId="0" animBg="1"/>
      <p:bldP spid="135173" grpId="0" animBg="1"/>
      <p:bldP spid="135174" grpId="0" animBg="1"/>
      <p:bldP spid="16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987824" y="260648"/>
            <a:ext cx="3168352" cy="576262"/>
          </a:xfrm>
          <a:prstGeom prst="rect">
            <a:avLst/>
          </a:prstGeom>
          <a:solidFill>
            <a:srgbClr val="990033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FFCC00"/>
                </a:solidFill>
                <a:latin typeface="+mj-lt"/>
              </a:rPr>
              <a:t>3. Приватизация.</a:t>
            </a:r>
            <a:endParaRPr lang="ru-RU" sz="2800" b="1" dirty="0">
              <a:solidFill>
                <a:srgbClr val="FFCC00"/>
              </a:solidFill>
              <a:latin typeface="+mj-lt"/>
            </a:endParaRPr>
          </a:p>
        </p:txBody>
      </p:sp>
      <p:pic>
        <p:nvPicPr>
          <p:cNvPr id="4" name="Содержимое 3" descr="купить ваучер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052736"/>
            <a:ext cx="4860032" cy="3645024"/>
          </a:xfrm>
          <a:prstGeom prst="rect">
            <a:avLst/>
          </a:prstGeom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403648" y="5301208"/>
            <a:ext cx="6480720" cy="864096"/>
          </a:xfrm>
          <a:prstGeom prst="rect">
            <a:avLst/>
          </a:prstGeom>
          <a:solidFill>
            <a:srgbClr val="FFCCCC">
              <a:alpha val="81961"/>
            </a:srgb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 1-й год приватизировано 24 тыс. предприятий, 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возникло 160 тыс. фермерских хозяйств. 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5220072" y="1484784"/>
            <a:ext cx="3744415" cy="100811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Население от незнания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продавало ваучеры скупщикам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5220072" y="3212976"/>
            <a:ext cx="3672408" cy="1008584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 маю 1993 г.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ц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ена ваучера  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упала до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3-4 тысяч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рублей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7092280" y="2492896"/>
            <a:ext cx="0" cy="720080"/>
          </a:xfrm>
          <a:prstGeom prst="line">
            <a:avLst/>
          </a:prstGeom>
          <a:noFill/>
          <a:ln w="635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Rectangle 6"/>
          <p:cNvSpPr>
            <a:spLocks noChangeArrowheads="1"/>
          </p:cNvSpPr>
          <p:nvPr/>
        </p:nvSpPr>
        <p:spPr bwMode="auto">
          <a:xfrm>
            <a:off x="395536" y="1052736"/>
            <a:ext cx="4968552" cy="1296144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Декабрь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1992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отставка и.о. председателя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правительства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Е. Т.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Гайдара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и утверждение в должности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В.С.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Черномырдина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979712" y="260648"/>
            <a:ext cx="5544616" cy="576262"/>
          </a:xfrm>
          <a:prstGeom prst="rect">
            <a:avLst/>
          </a:prstGeom>
          <a:solidFill>
            <a:srgbClr val="990033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FFCC00"/>
                </a:solidFill>
                <a:latin typeface="+mj-lt"/>
              </a:rPr>
              <a:t>4. Корректировка курса реформ.</a:t>
            </a:r>
            <a:endParaRPr lang="ru-RU" sz="2800" b="1" dirty="0">
              <a:solidFill>
                <a:srgbClr val="FFCC00"/>
              </a:solidFill>
              <a:latin typeface="+mj-lt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228184" y="5733256"/>
            <a:ext cx="2304256" cy="7920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Виктор Степанович 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Черномырдин,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Премьер-министр </a:t>
            </a:r>
            <a:endParaRPr lang="ru-RU" sz="16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683568" y="2924944"/>
            <a:ext cx="4464496" cy="57559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усиление 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государственного регулирования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3568" y="4005064"/>
            <a:ext cx="4536505" cy="648494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развитие топливно-энергетического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и оборонного комплексов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2915816" y="2348880"/>
            <a:ext cx="0" cy="576064"/>
          </a:xfrm>
          <a:prstGeom prst="line">
            <a:avLst/>
          </a:prstGeom>
          <a:noFill/>
          <a:ln w="635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683568" y="5157192"/>
            <a:ext cx="4536504" cy="6477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Кредиты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Международного валютного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фонда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Всемирного банка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Содержимое 5" descr="черномырдин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6136" y="1052736"/>
            <a:ext cx="3043512" cy="453650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0" grpId="0" animBg="1"/>
      <p:bldP spid="10" grpId="0" animBg="1"/>
      <p:bldP spid="11" grpId="0" animBg="1"/>
      <p:bldP spid="11" grpId="1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ChangeArrowheads="1"/>
          </p:cNvSpPr>
          <p:nvPr/>
        </p:nvSpPr>
        <p:spPr bwMode="auto">
          <a:xfrm>
            <a:off x="5220072" y="1052736"/>
            <a:ext cx="3745111" cy="7207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В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ыпуск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государственных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краткосрочных облигаций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(ГКО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)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1325" name="Rectangle 13"/>
          <p:cNvSpPr>
            <a:spLocks noChangeArrowheads="1"/>
          </p:cNvSpPr>
          <p:nvPr/>
        </p:nvSpPr>
        <p:spPr bwMode="auto">
          <a:xfrm>
            <a:off x="5220072" y="2708920"/>
            <a:ext cx="3743647" cy="93637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снижение темпов инфляции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обеспечение относительной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стабильности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цен и курса рубля 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979712" y="260648"/>
            <a:ext cx="5544616" cy="576262"/>
          </a:xfrm>
          <a:prstGeom prst="rect">
            <a:avLst/>
          </a:prstGeom>
          <a:solidFill>
            <a:srgbClr val="990033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FFCC00"/>
                </a:solidFill>
                <a:latin typeface="+mj-lt"/>
              </a:rPr>
              <a:t>4. Корректировка курса реформ.</a:t>
            </a:r>
            <a:endParaRPr lang="ru-RU" sz="2800" b="1" dirty="0">
              <a:solidFill>
                <a:srgbClr val="FFCC00"/>
              </a:solidFill>
              <a:latin typeface="+mj-lt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7092280" y="1772816"/>
            <a:ext cx="0" cy="936104"/>
          </a:xfrm>
          <a:prstGeom prst="line">
            <a:avLst/>
          </a:prstGeom>
          <a:noFill/>
          <a:ln w="635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2" name="Рисунок 11" descr="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4752528" cy="2664296"/>
          </a:xfrm>
          <a:prstGeom prst="rect">
            <a:avLst/>
          </a:prstGeom>
        </p:spPr>
      </p:pic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187624" y="4365104"/>
            <a:ext cx="6768752" cy="1656184"/>
          </a:xfrm>
          <a:prstGeom prst="rect">
            <a:avLst/>
          </a:prstGeom>
          <a:solidFill>
            <a:srgbClr val="FFCCCC">
              <a:alpha val="81961"/>
            </a:srgb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Задолженность страны по внутренним и внешним 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обязательствам нарастала с каждым днем.  </a:t>
            </a:r>
          </a:p>
          <a:p>
            <a:pPr algn="ctr"/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Постепенно вызревали предпосылки для 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мощного финансового кризиса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animBg="1"/>
      <p:bldP spid="141325" grpId="0" animBg="1"/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1052736"/>
            <a:ext cx="4824536" cy="5769425"/>
          </a:xfrm>
          <a:prstGeom prst="rect">
            <a:avLst/>
          </a:prstGeom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3568" y="260648"/>
            <a:ext cx="7776864" cy="576262"/>
          </a:xfrm>
          <a:prstGeom prst="rect">
            <a:avLst/>
          </a:prstGeom>
          <a:solidFill>
            <a:srgbClr val="990033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FFCC00"/>
                </a:solidFill>
                <a:latin typeface="+mj-lt"/>
              </a:rPr>
              <a:t>5. Первые результаты экономических реформ.</a:t>
            </a:r>
            <a:endParaRPr lang="ru-RU" sz="2800" b="1" dirty="0">
              <a:solidFill>
                <a:srgbClr val="FFCC00"/>
              </a:solidFill>
              <a:latin typeface="+mj-lt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79512" y="3645024"/>
            <a:ext cx="3745111" cy="86409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Сократилось производство 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п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родукции животноводства,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п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овысился импорт мяса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79512" y="2852936"/>
            <a:ext cx="3745111" cy="43269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Сократился импорт зерновых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79512" y="1052736"/>
            <a:ext cx="3745111" cy="7207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Повышение объемов добычи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нефти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79512" y="4869160"/>
            <a:ext cx="3745111" cy="7207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Уменьшилось потребление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мяса и мясопродуктов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79512" y="5877272"/>
            <a:ext cx="3745111" cy="7207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Повысилась обеспеченность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г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раждан техникой 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79512" y="2060848"/>
            <a:ext cx="3745111" cy="432049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Снижение производства чугуна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251520" y="1052736"/>
            <a:ext cx="4751387" cy="100806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марте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1998 г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Черномырдин был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о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тправлен в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отставку.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Его преемником стал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С. В. Кириенко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43366" name="Picture 6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508104" y="1052736"/>
            <a:ext cx="31154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68" name="Rectangle 8"/>
          <p:cNvSpPr>
            <a:spLocks noChangeArrowheads="1"/>
          </p:cNvSpPr>
          <p:nvPr/>
        </p:nvSpPr>
        <p:spPr bwMode="auto">
          <a:xfrm>
            <a:off x="251520" y="2420888"/>
            <a:ext cx="4751387" cy="86379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Выплаты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по процентам от ГКО 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достигли сумм, превосходивших 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возможности бюджета</a:t>
            </a:r>
          </a:p>
        </p:txBody>
      </p:sp>
      <p:sp>
        <p:nvSpPr>
          <p:cNvPr id="143369" name="Rectangle 9"/>
          <p:cNvSpPr>
            <a:spLocks noChangeArrowheads="1"/>
          </p:cNvSpPr>
          <p:nvPr/>
        </p:nvSpPr>
        <p:spPr bwMode="auto">
          <a:xfrm>
            <a:off x="251520" y="3645024"/>
            <a:ext cx="4751387" cy="115212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17 августа 1998 г.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правительство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объявило о прекращении выплат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по ГКО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дефолт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отменило «валютный коридор»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0" name="Rectangle 10"/>
          <p:cNvSpPr>
            <a:spLocks noChangeArrowheads="1"/>
          </p:cNvSpPr>
          <p:nvPr/>
        </p:nvSpPr>
        <p:spPr bwMode="auto">
          <a:xfrm>
            <a:off x="251520" y="5157192"/>
            <a:ext cx="4751387" cy="576064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Курс рубля к доллару к осени 1998 г.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снизился в четыре раза.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39552" y="188640"/>
            <a:ext cx="8064896" cy="576262"/>
          </a:xfrm>
          <a:prstGeom prst="rect">
            <a:avLst/>
          </a:prstGeom>
          <a:solidFill>
            <a:srgbClr val="990033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>
                <a:solidFill>
                  <a:srgbClr val="FFCC00"/>
                </a:solidFill>
                <a:latin typeface="+mj-lt"/>
              </a:rPr>
              <a:t>6</a:t>
            </a:r>
            <a:r>
              <a:rPr lang="ru-RU" sz="2800" b="1" dirty="0" smtClean="0">
                <a:solidFill>
                  <a:srgbClr val="FFCC00"/>
                </a:solidFill>
                <a:latin typeface="+mj-lt"/>
              </a:rPr>
              <a:t>. Финансовый кризис 1998 г. и его последствия.</a:t>
            </a:r>
            <a:endParaRPr lang="ru-RU" sz="2800" b="1" dirty="0">
              <a:solidFill>
                <a:srgbClr val="FFCC00"/>
              </a:solidFill>
              <a:latin typeface="+mj-lt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043608" y="6021288"/>
            <a:ext cx="7272808" cy="576064"/>
          </a:xfrm>
          <a:prstGeom prst="rect">
            <a:avLst/>
          </a:prstGeom>
          <a:solidFill>
            <a:srgbClr val="FFCCCC">
              <a:alpha val="81961"/>
            </a:srgb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Денежные вклады населения опять обесценились.</a:t>
            </a: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2699792" y="4797152"/>
            <a:ext cx="0" cy="360040"/>
          </a:xfrm>
          <a:prstGeom prst="line">
            <a:avLst/>
          </a:prstGeom>
          <a:noFill/>
          <a:ln w="63500">
            <a:solidFill>
              <a:schemeClr val="accent3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2699792" y="3284984"/>
            <a:ext cx="0" cy="360040"/>
          </a:xfrm>
          <a:prstGeom prst="line">
            <a:avLst/>
          </a:prstGeom>
          <a:noFill/>
          <a:ln w="63500">
            <a:solidFill>
              <a:schemeClr val="accent3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5940152" y="5013176"/>
            <a:ext cx="2304256" cy="7920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Сергей </a:t>
            </a:r>
            <a:r>
              <a:rPr lang="ru-RU" sz="16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Владиленович</a:t>
            </a:r>
            <a:endParaRPr lang="ru-RU" sz="1600" b="1" dirty="0" smtClean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Кириенко,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Премьер-министр </a:t>
            </a:r>
            <a:endParaRPr lang="ru-RU" sz="16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4" grpId="0" animBg="1"/>
      <p:bldP spid="143368" grpId="0" animBg="1"/>
      <p:bldP spid="143369" grpId="0" animBg="1"/>
      <p:bldP spid="14337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94" name="Rectangle 10"/>
          <p:cNvSpPr>
            <a:spLocks noChangeArrowheads="1"/>
          </p:cNvSpPr>
          <p:nvPr/>
        </p:nvSpPr>
        <p:spPr bwMode="auto">
          <a:xfrm>
            <a:off x="395288" y="908051"/>
            <a:ext cx="8497887" cy="504726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МВФ и Всемирный банк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заморозили все программы помощи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России.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439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484784"/>
            <a:ext cx="28575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4396" name="Rectangle 12"/>
          <p:cNvSpPr>
            <a:spLocks noChangeArrowheads="1"/>
          </p:cNvSpPr>
          <p:nvPr/>
        </p:nvSpPr>
        <p:spPr bwMode="auto">
          <a:xfrm>
            <a:off x="323528" y="1773238"/>
            <a:ext cx="5472435" cy="100769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23 августа 1998 г.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– Кириенко отправлен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в отставку, новым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главой Кабинета министров 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утвержден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Е.М. Примаков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4397" name="Rectangle 13"/>
          <p:cNvSpPr>
            <a:spLocks noChangeArrowheads="1"/>
          </p:cNvSpPr>
          <p:nvPr/>
        </p:nvSpPr>
        <p:spPr bwMode="auto">
          <a:xfrm>
            <a:off x="611561" y="4509120"/>
            <a:ext cx="4896544" cy="864096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Рубль «подешевел», импорт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сократился,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усилились позиции отечественных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производителей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4398" name="Line 14"/>
          <p:cNvSpPr>
            <a:spLocks noChangeShapeType="1"/>
          </p:cNvSpPr>
          <p:nvPr/>
        </p:nvSpPr>
        <p:spPr bwMode="auto">
          <a:xfrm>
            <a:off x="3059832" y="2780928"/>
            <a:ext cx="0" cy="432048"/>
          </a:xfrm>
          <a:prstGeom prst="line">
            <a:avLst/>
          </a:prstGeom>
          <a:noFill/>
          <a:ln w="63500">
            <a:solidFill>
              <a:schemeClr val="accent3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4400" name="Rectangle 16"/>
          <p:cNvSpPr>
            <a:spLocks noChangeArrowheads="1"/>
          </p:cNvSpPr>
          <p:nvPr/>
        </p:nvSpPr>
        <p:spPr bwMode="auto">
          <a:xfrm>
            <a:off x="899592" y="3212976"/>
            <a:ext cx="4320479" cy="864096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курс «опоры на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собственные силы» и достижение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общественного согласия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39552" y="188640"/>
            <a:ext cx="8064896" cy="576262"/>
          </a:xfrm>
          <a:prstGeom prst="rect">
            <a:avLst/>
          </a:prstGeom>
          <a:solidFill>
            <a:srgbClr val="990033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>
                <a:solidFill>
                  <a:srgbClr val="FFCC00"/>
                </a:solidFill>
                <a:latin typeface="+mj-lt"/>
              </a:rPr>
              <a:t>6</a:t>
            </a:r>
            <a:r>
              <a:rPr lang="ru-RU" sz="2800" b="1" dirty="0" smtClean="0">
                <a:solidFill>
                  <a:srgbClr val="FFCC00"/>
                </a:solidFill>
                <a:latin typeface="+mj-lt"/>
              </a:rPr>
              <a:t>. Финансовый кризис 1998 г. и его последствия.</a:t>
            </a:r>
            <a:endParaRPr lang="ru-RU" sz="2800" b="1" dirty="0">
              <a:solidFill>
                <a:srgbClr val="FFCC00"/>
              </a:solidFill>
              <a:latin typeface="+mj-lt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6228184" y="5877272"/>
            <a:ext cx="2304256" cy="7920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Евгений Максимович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Примаков,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Премьер-министр </a:t>
            </a:r>
            <a:endParaRPr lang="ru-RU" sz="16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3059832" y="5373216"/>
            <a:ext cx="0" cy="432048"/>
          </a:xfrm>
          <a:prstGeom prst="line">
            <a:avLst/>
          </a:prstGeom>
          <a:noFill/>
          <a:ln w="63500">
            <a:solidFill>
              <a:schemeClr val="accent3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79512" y="5805264"/>
            <a:ext cx="5616624" cy="720080"/>
          </a:xfrm>
          <a:prstGeom prst="rect">
            <a:avLst/>
          </a:prstGeom>
          <a:solidFill>
            <a:srgbClr val="FFCCCC">
              <a:alpha val="81961"/>
            </a:srgb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Удалось вдвое снизить государственные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расходы и выйти в </a:t>
            </a:r>
            <a:r>
              <a:rPr lang="ru-RU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профицит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бюджета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3059832" y="4077072"/>
            <a:ext cx="0" cy="432048"/>
          </a:xfrm>
          <a:prstGeom prst="line">
            <a:avLst/>
          </a:prstGeom>
          <a:noFill/>
          <a:ln w="63500">
            <a:solidFill>
              <a:schemeClr val="accent3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4" grpId="0" animBg="1"/>
      <p:bldP spid="144396" grpId="0" animBg="1"/>
      <p:bldP spid="144397" grpId="0" animBg="1"/>
      <p:bldP spid="144398" grpId="0" animBg="1"/>
      <p:bldP spid="14440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ChangeArrowheads="1"/>
          </p:cNvSpPr>
          <p:nvPr/>
        </p:nvSpPr>
        <p:spPr bwMode="auto">
          <a:xfrm>
            <a:off x="683568" y="1052736"/>
            <a:ext cx="7705103" cy="64874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мае 1999 г.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главой правительства был назначен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С.В. Степашин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сохранивший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преемственность курса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4541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72816"/>
            <a:ext cx="290833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5420" name="Rectangle 12"/>
          <p:cNvSpPr>
            <a:spLocks noChangeArrowheads="1"/>
          </p:cNvSpPr>
          <p:nvPr/>
        </p:nvSpPr>
        <p:spPr bwMode="auto">
          <a:xfrm>
            <a:off x="323528" y="1844824"/>
            <a:ext cx="5112567" cy="648071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В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августе 1999 г.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новым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Председателем 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Правительства был утвержден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В. Путин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pic>
        <p:nvPicPr>
          <p:cNvPr id="14542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84984"/>
            <a:ext cx="42481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11560" y="188640"/>
            <a:ext cx="8064896" cy="576262"/>
          </a:xfrm>
          <a:prstGeom prst="rect">
            <a:avLst/>
          </a:prstGeom>
          <a:solidFill>
            <a:srgbClr val="990033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>
                <a:solidFill>
                  <a:srgbClr val="FFCC00"/>
                </a:solidFill>
                <a:latin typeface="+mj-lt"/>
              </a:rPr>
              <a:t>6</a:t>
            </a:r>
            <a:r>
              <a:rPr lang="ru-RU" sz="2800" b="1" dirty="0" smtClean="0">
                <a:solidFill>
                  <a:srgbClr val="FFCC00"/>
                </a:solidFill>
                <a:latin typeface="+mj-lt"/>
              </a:rPr>
              <a:t>. Финансовый кризис 1998 г. и его последствия.</a:t>
            </a:r>
            <a:endParaRPr lang="ru-RU" sz="2800" b="1" dirty="0">
              <a:solidFill>
                <a:srgbClr val="FFCC00"/>
              </a:solidFill>
              <a:latin typeface="+mj-lt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156176" y="5733256"/>
            <a:ext cx="2304256" cy="7920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Сергей Вадимович</a:t>
            </a:r>
            <a:b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Степашин,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Премьер-министр </a:t>
            </a:r>
            <a:endParaRPr lang="ru-RU" sz="16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259632" y="6165304"/>
            <a:ext cx="3384376" cy="504056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Владимир Владимирович Путин,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Премьер-министр </a:t>
            </a:r>
            <a:endParaRPr lang="ru-RU" sz="16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9552" y="2636913"/>
            <a:ext cx="4744143" cy="576064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Началась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разработка новых подходов 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к экономическому развитию страны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animBg="1"/>
      <p:bldP spid="145420" grpId="0" animBg="1"/>
      <p:bldP spid="11" grpId="0" animBg="1"/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251520" y="1052736"/>
            <a:ext cx="3960439" cy="100806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Основа российской экономики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– 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производство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 продажа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сырья (нефти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 природного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газа)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64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484784"/>
            <a:ext cx="455745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6439" name="Rectangle 7"/>
          <p:cNvSpPr>
            <a:spLocks noChangeArrowheads="1"/>
          </p:cNvSpPr>
          <p:nvPr/>
        </p:nvSpPr>
        <p:spPr bwMode="auto">
          <a:xfrm>
            <a:off x="323528" y="2492896"/>
            <a:ext cx="3888432" cy="2016224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Увеличилось отставание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от мировых держав: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второго места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в середине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XX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в. переместилась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во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вторую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десятку,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а по ряду показателей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занимала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55-е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место в мире.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63688" y="260648"/>
            <a:ext cx="5616624" cy="576262"/>
          </a:xfrm>
          <a:prstGeom prst="rect">
            <a:avLst/>
          </a:prstGeom>
          <a:solidFill>
            <a:srgbClr val="990033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FFCC00"/>
                </a:solidFill>
                <a:latin typeface="+mj-lt"/>
              </a:rPr>
              <a:t>7. Россия в мировой экономике.</a:t>
            </a:r>
            <a:endParaRPr lang="ru-RU" sz="2800" b="1" dirty="0">
              <a:solidFill>
                <a:srgbClr val="FFCC00"/>
              </a:solidFill>
              <a:latin typeface="+mj-lt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043608" y="4941168"/>
            <a:ext cx="7272808" cy="1656184"/>
          </a:xfrm>
          <a:prstGeom prst="rect">
            <a:avLst/>
          </a:prstGeom>
          <a:solidFill>
            <a:srgbClr val="FFCCCC">
              <a:alpha val="81961"/>
            </a:srgb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Не завершив индустриализации, страна столкнулась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с необходимостью ускоренного продвижения к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информационному обществу.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 успеха в решении этой задачи зависит, сумеет ли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Россия сохранить подобающее ей положение в мире.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7" grpId="0" animBg="1"/>
      <p:bldP spid="14643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pPr algn="ctr"/>
            <a:r>
              <a:rPr lang="ru-RU" sz="3200" b="1"/>
              <a:t>Домашнее задание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539751" y="1557339"/>
            <a:ext cx="5184377" cy="24477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Wingdings" pitchFamily="2" charset="2"/>
              <a:buChar char="Ø"/>
            </a:pPr>
            <a:r>
              <a:rPr lang="ru-RU" sz="2800" b="1" dirty="0"/>
              <a:t> §52 читать;</a:t>
            </a:r>
          </a:p>
          <a:p>
            <a:pPr>
              <a:buFont typeface="Wingdings" pitchFamily="2" charset="2"/>
              <a:buChar char="Ø"/>
            </a:pPr>
            <a:endParaRPr lang="ru-RU" sz="2800" b="1" dirty="0"/>
          </a:p>
          <a:p>
            <a:pPr>
              <a:buFont typeface="Wingdings" pitchFamily="2" charset="2"/>
              <a:buChar char="Ø"/>
            </a:pPr>
            <a:r>
              <a:rPr lang="ru-RU" sz="2800" b="1" dirty="0"/>
              <a:t> ответить на вопросы к §52;</a:t>
            </a:r>
          </a:p>
          <a:p>
            <a:pPr>
              <a:buFont typeface="Wingdings" pitchFamily="2" charset="2"/>
              <a:buChar char="Ø"/>
            </a:pPr>
            <a:endParaRPr lang="ru-RU" sz="2800" b="1" dirty="0"/>
          </a:p>
          <a:p>
            <a:pPr>
              <a:buFont typeface="Wingdings" pitchFamily="2" charset="2"/>
              <a:buChar char="Ø"/>
            </a:pPr>
            <a:r>
              <a:rPr lang="ru-RU" sz="2800" b="1" dirty="0"/>
              <a:t> выучить новые слова  </a:t>
            </a:r>
          </a:p>
        </p:txBody>
      </p:sp>
      <p:pic>
        <p:nvPicPr>
          <p:cNvPr id="4" name="Picture 40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140968"/>
            <a:ext cx="3672408" cy="291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18488" cy="6477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800" b="1" dirty="0"/>
              <a:t>План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530725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>
                <a:solidFill>
                  <a:schemeClr val="accent2"/>
                </a:solidFill>
                <a:latin typeface="Times New Roman" pitchFamily="18" charset="0"/>
              </a:rPr>
              <a:t> </a:t>
            </a:r>
            <a:endParaRPr lang="ru-RU" sz="3200" b="1">
              <a:latin typeface="Times New Roman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23850" y="1125538"/>
            <a:ext cx="8640763" cy="49672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/>
            <a:r>
              <a:rPr lang="ru-RU" sz="2400" b="1" dirty="0">
                <a:latin typeface="Arial" pitchFamily="34" charset="0"/>
                <a:cs typeface="Arial" pitchFamily="34" charset="0"/>
              </a:rPr>
              <a:t>1. От советской экономической системы к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рынку.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>
                <a:latin typeface="Arial" pitchFamily="34" charset="0"/>
                <a:cs typeface="Arial" pitchFamily="34" charset="0"/>
              </a:rPr>
              <a:t>2. «Шоковая терапия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».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>
                <a:latin typeface="Arial" pitchFamily="34" charset="0"/>
                <a:cs typeface="Arial" pitchFamily="34" charset="0"/>
              </a:rPr>
              <a:t>3. 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Приватизация.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>
                <a:latin typeface="Arial" pitchFamily="34" charset="0"/>
                <a:cs typeface="Arial" pitchFamily="34" charset="0"/>
              </a:rPr>
              <a:t>4. Корректировка курса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реформ.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>
                <a:latin typeface="Arial" pitchFamily="34" charset="0"/>
                <a:cs typeface="Arial" pitchFamily="34" charset="0"/>
              </a:rPr>
              <a:t>5. Первые результаты экономических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реформ.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>
                <a:latin typeface="Arial" pitchFamily="34" charset="0"/>
                <a:cs typeface="Arial" pitchFamily="34" charset="0"/>
              </a:rPr>
              <a:t>6. Финансовый кризис 1998 г. и его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последствия.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>
                <a:latin typeface="Arial" pitchFamily="34" charset="0"/>
                <a:cs typeface="Arial" pitchFamily="34" charset="0"/>
              </a:rPr>
              <a:t>7. Россия в мировой экономике.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91680" y="692696"/>
            <a:ext cx="5508104" cy="5654675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tx2"/>
                </a:solidFill>
              </a:rPr>
              <a:t>   </a:t>
            </a:r>
            <a:r>
              <a:rPr lang="ru-RU" b="1" dirty="0">
                <a:solidFill>
                  <a:schemeClr val="tx2"/>
                </a:solidFill>
              </a:rPr>
              <a:t>сегодня я узнал…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>было интересно…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>было трудно…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>я выполнял задания…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>я понял, что…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>теперь я могу…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>я почувствовал, что…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>я научился…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>у меня получилось…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>я смог…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>я попробую…</a:t>
            </a: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3" name="Picture 6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293096"/>
            <a:ext cx="1734655" cy="222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331640" y="1628800"/>
            <a:ext cx="6337275" cy="3528392"/>
          </a:xfrm>
          <a:solidFill>
            <a:schemeClr val="bg1">
              <a:lumMod val="75000"/>
            </a:schemeClr>
          </a:solidFill>
          <a:ln w="76200">
            <a:solidFill>
              <a:schemeClr val="bg2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endParaRPr lang="ru-RU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Чем </a:t>
            </a:r>
            <a:r>
              <a:rPr lang="ru-RU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объяснить противоречивый характер результатов экономических преобразований?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339752" y="260648"/>
            <a:ext cx="4320479" cy="576262"/>
          </a:xfrm>
          <a:prstGeom prst="rect">
            <a:avLst/>
          </a:prstGeom>
          <a:solidFill>
            <a:srgbClr val="990033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0" dirty="0">
                <a:solidFill>
                  <a:srgbClr val="FFCC00"/>
                </a:solidFill>
                <a:latin typeface="+mj-lt"/>
              </a:rPr>
              <a:t>Задание на </a:t>
            </a:r>
            <a:r>
              <a:rPr lang="ru-RU" sz="3200" b="0" dirty="0" smtClean="0">
                <a:solidFill>
                  <a:srgbClr val="FFCC00"/>
                </a:solidFill>
                <a:latin typeface="+mj-lt"/>
              </a:rPr>
              <a:t>урок</a:t>
            </a:r>
            <a:endParaRPr lang="ru-RU" sz="3200" b="0" dirty="0">
              <a:solidFill>
                <a:srgbClr val="FFCC00"/>
              </a:solidFill>
              <a:latin typeface="+mj-lt"/>
            </a:endParaRPr>
          </a:p>
        </p:txBody>
      </p:sp>
      <p:pic>
        <p:nvPicPr>
          <p:cNvPr id="9222" name="Picture 6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221088"/>
            <a:ext cx="1734655" cy="222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8195" name="Содержимое 3" descr="прилаавки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7171" name="Содержимое 6" descr="прилав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1267" name="Содержимое 3" descr="талоны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2" name="Rectangle 6"/>
          <p:cNvSpPr>
            <a:spLocks noChangeArrowheads="1"/>
          </p:cNvSpPr>
          <p:nvPr/>
        </p:nvSpPr>
        <p:spPr bwMode="auto">
          <a:xfrm>
            <a:off x="3203848" y="1988840"/>
            <a:ext cx="5688756" cy="86409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28 октября 1991 г.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- V съезд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народных депутатов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Б.Н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Ельцин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- программа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перехода к рынку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3275856" y="3429000"/>
            <a:ext cx="2232248" cy="79216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Либерализация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цен и торговли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32104" name="Rectangle 8"/>
          <p:cNvSpPr>
            <a:spLocks noChangeArrowheads="1"/>
          </p:cNvSpPr>
          <p:nvPr/>
        </p:nvSpPr>
        <p:spPr bwMode="auto">
          <a:xfrm>
            <a:off x="6516216" y="3429000"/>
            <a:ext cx="2304256" cy="79216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Конвертируемость</a:t>
            </a: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 рубля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32105" name="Rectangle 9"/>
          <p:cNvSpPr>
            <a:spLocks noChangeArrowheads="1"/>
          </p:cNvSpPr>
          <p:nvPr/>
        </p:nvSpPr>
        <p:spPr bwMode="auto">
          <a:xfrm>
            <a:off x="5148064" y="4725144"/>
            <a:ext cx="1872208" cy="504056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Приватизация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467544" y="188640"/>
            <a:ext cx="8208912" cy="576064"/>
          </a:xfrm>
          <a:prstGeom prst="rect">
            <a:avLst/>
          </a:prstGeom>
          <a:solidFill>
            <a:srgbClr val="990033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rgbClr val="FFCC00"/>
                </a:solidFill>
                <a:latin typeface="+mj-lt"/>
              </a:rPr>
              <a:t>1. От советской экономической системы к рынку.</a:t>
            </a:r>
            <a:endParaRPr lang="ru-RU" sz="2800" b="1" dirty="0">
              <a:solidFill>
                <a:srgbClr val="FFCC00"/>
              </a:solidFill>
              <a:latin typeface="+mj-lt"/>
            </a:endParaRPr>
          </a:p>
        </p:txBody>
      </p:sp>
      <p:pic>
        <p:nvPicPr>
          <p:cNvPr id="17" name="Рисунок 16" descr="Рисунок1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2787021" cy="3960440"/>
          </a:xfrm>
          <a:prstGeom prst="rect">
            <a:avLst/>
          </a:prstGeom>
        </p:spPr>
      </p:pic>
      <p:sp>
        <p:nvSpPr>
          <p:cNvPr id="18" name="Line 5"/>
          <p:cNvSpPr>
            <a:spLocks noChangeShapeType="1"/>
          </p:cNvSpPr>
          <p:nvPr/>
        </p:nvSpPr>
        <p:spPr bwMode="auto">
          <a:xfrm flipH="1">
            <a:off x="4211960" y="2852936"/>
            <a:ext cx="648072" cy="576064"/>
          </a:xfrm>
          <a:prstGeom prst="line">
            <a:avLst/>
          </a:prstGeom>
          <a:noFill/>
          <a:ln w="635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>
            <a:off x="6012160" y="2852936"/>
            <a:ext cx="0" cy="1872208"/>
          </a:xfrm>
          <a:prstGeom prst="line">
            <a:avLst/>
          </a:prstGeom>
          <a:noFill/>
          <a:ln w="635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" name="Line 5"/>
          <p:cNvSpPr>
            <a:spLocks noChangeShapeType="1"/>
          </p:cNvSpPr>
          <p:nvPr/>
        </p:nvSpPr>
        <p:spPr bwMode="auto">
          <a:xfrm>
            <a:off x="7092280" y="2852936"/>
            <a:ext cx="576064" cy="576064"/>
          </a:xfrm>
          <a:prstGeom prst="line">
            <a:avLst/>
          </a:prstGeom>
          <a:noFill/>
          <a:ln w="635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539552" y="5517232"/>
            <a:ext cx="2160240" cy="864096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Борис Николаевич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Ельцин, 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Президент РСФСР</a:t>
            </a:r>
            <a:endParaRPr lang="ru-RU" sz="16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2" grpId="0" animBg="1"/>
      <p:bldP spid="132103" grpId="0" animBg="1"/>
      <p:bldP spid="132104" grpId="0" animBg="1"/>
      <p:bldP spid="132105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6" name="Rectangle 6"/>
          <p:cNvSpPr>
            <a:spLocks noChangeArrowheads="1"/>
          </p:cNvSpPr>
          <p:nvPr/>
        </p:nvSpPr>
        <p:spPr bwMode="auto">
          <a:xfrm>
            <a:off x="6084169" y="5661249"/>
            <a:ext cx="2592288" cy="7920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Егор Тимурович Гайдар, 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вице-премьер </a:t>
            </a:r>
          </a:p>
          <a:p>
            <a:pPr algn="ctr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Правительства РСФСР</a:t>
            </a:r>
            <a:endParaRPr lang="ru-RU" sz="1600" b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27" name="Rectangle 7"/>
          <p:cNvSpPr>
            <a:spLocks noChangeArrowheads="1"/>
          </p:cNvSpPr>
          <p:nvPr/>
        </p:nvSpPr>
        <p:spPr bwMode="auto">
          <a:xfrm>
            <a:off x="179512" y="1268760"/>
            <a:ext cx="5400675" cy="719906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оковая терапия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– экономические реформы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начала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90-х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гг. в России</a:t>
            </a:r>
          </a:p>
        </p:txBody>
      </p:sp>
      <p:sp>
        <p:nvSpPr>
          <p:cNvPr id="133128" name="Rectangle 8"/>
          <p:cNvSpPr>
            <a:spLocks noChangeArrowheads="1"/>
          </p:cNvSpPr>
          <p:nvPr/>
        </p:nvSpPr>
        <p:spPr bwMode="auto">
          <a:xfrm>
            <a:off x="179512" y="2852936"/>
            <a:ext cx="5400675" cy="158477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Январь 1992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– введение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свободных, 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не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регулируемых государством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цен.</a:t>
            </a:r>
          </a:p>
          <a:p>
            <a:pPr algn="ct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Ожидание роста цен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 3 раза.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увеличение зарплаты бюджетников на 70%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29" name="Rectangle 9"/>
          <p:cNvSpPr>
            <a:spLocks noChangeArrowheads="1"/>
          </p:cNvSpPr>
          <p:nvPr/>
        </p:nvSpPr>
        <p:spPr bwMode="auto">
          <a:xfrm>
            <a:off x="539552" y="5445224"/>
            <a:ext cx="4752528" cy="864096"/>
          </a:xfrm>
          <a:prstGeom prst="rect">
            <a:avLst/>
          </a:prstGeom>
          <a:solidFill>
            <a:srgbClr val="FFCCCC">
              <a:alpha val="81961"/>
            </a:srgb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Цены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выросли сразу в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10-12 раз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, 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концу 1992 г. -  в среднем в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25 раз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2915816" y="4437112"/>
            <a:ext cx="0" cy="1008112"/>
          </a:xfrm>
          <a:prstGeom prst="line">
            <a:avLst/>
          </a:prstGeom>
          <a:noFill/>
          <a:ln w="635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627784" y="260648"/>
            <a:ext cx="3888432" cy="576262"/>
          </a:xfrm>
          <a:prstGeom prst="rect">
            <a:avLst/>
          </a:prstGeom>
          <a:solidFill>
            <a:srgbClr val="990033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>
                <a:solidFill>
                  <a:srgbClr val="FFCC00"/>
                </a:solidFill>
                <a:latin typeface="+mj-lt"/>
              </a:rPr>
              <a:t>2</a:t>
            </a:r>
            <a:r>
              <a:rPr lang="ru-RU" sz="2800" b="1" dirty="0" smtClean="0">
                <a:solidFill>
                  <a:srgbClr val="FFCC00"/>
                </a:solidFill>
                <a:latin typeface="+mj-lt"/>
              </a:rPr>
              <a:t>. «Шоковая терапия».</a:t>
            </a:r>
            <a:endParaRPr lang="ru-RU" sz="2800" b="1" dirty="0">
              <a:solidFill>
                <a:srgbClr val="FFCC00"/>
              </a:solidFill>
              <a:latin typeface="+mj-lt"/>
            </a:endParaRPr>
          </a:p>
        </p:txBody>
      </p:sp>
      <p:pic>
        <p:nvPicPr>
          <p:cNvPr id="12" name="Picture 40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700808"/>
            <a:ext cx="1329349" cy="105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6" descr="гайдар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96136" y="1052736"/>
            <a:ext cx="3112767" cy="444681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6" grpId="0" animBg="1"/>
      <p:bldP spid="133127" grpId="0" animBg="1"/>
      <p:bldP spid="133128" grpId="0" animBg="1"/>
      <p:bldP spid="133129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ChangeArrowheads="1"/>
          </p:cNvSpPr>
          <p:nvPr/>
        </p:nvSpPr>
        <p:spPr bwMode="auto">
          <a:xfrm>
            <a:off x="5364088" y="1052736"/>
            <a:ext cx="3528392" cy="504056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обесценивание денежных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в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кладов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415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4990999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4154" name="Rectangle 10"/>
          <p:cNvSpPr>
            <a:spLocks noChangeArrowheads="1"/>
          </p:cNvSpPr>
          <p:nvPr/>
        </p:nvSpPr>
        <p:spPr bwMode="auto">
          <a:xfrm>
            <a:off x="5364088" y="1916832"/>
            <a:ext cx="3528392" cy="504056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снижение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жизненного уровня населения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4155" name="Rectangle 11"/>
          <p:cNvSpPr>
            <a:spLocks noChangeArrowheads="1"/>
          </p:cNvSpPr>
          <p:nvPr/>
        </p:nvSpPr>
        <p:spPr bwMode="auto">
          <a:xfrm>
            <a:off x="5364088" y="3501008"/>
            <a:ext cx="3528392" cy="503609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м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ассовая безработица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(особенно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ВПК)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4157" name="Rectangle 13"/>
          <p:cNvSpPr>
            <a:spLocks noChangeArrowheads="1"/>
          </p:cNvSpPr>
          <p:nvPr/>
        </p:nvSpPr>
        <p:spPr bwMode="auto">
          <a:xfrm>
            <a:off x="5364088" y="4293096"/>
            <a:ext cx="3493591" cy="504056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п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адение бюджетных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поступлений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627784" y="260648"/>
            <a:ext cx="3888432" cy="576262"/>
          </a:xfrm>
          <a:prstGeom prst="rect">
            <a:avLst/>
          </a:prstGeom>
          <a:solidFill>
            <a:srgbClr val="990033"/>
          </a:solidFill>
          <a:ln w="762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>
                <a:solidFill>
                  <a:srgbClr val="FFCC00"/>
                </a:solidFill>
                <a:latin typeface="+mj-lt"/>
              </a:rPr>
              <a:t>2</a:t>
            </a:r>
            <a:r>
              <a:rPr lang="ru-RU" sz="2800" b="1" dirty="0" smtClean="0">
                <a:solidFill>
                  <a:srgbClr val="FFCC00"/>
                </a:solidFill>
                <a:latin typeface="+mj-lt"/>
              </a:rPr>
              <a:t>. «Шоковая терапия».</a:t>
            </a:r>
            <a:endParaRPr lang="ru-RU" sz="2800" b="1" dirty="0">
              <a:solidFill>
                <a:srgbClr val="FFCC00"/>
              </a:solidFill>
              <a:latin typeface="+mj-lt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364088" y="2708920"/>
            <a:ext cx="3528392" cy="504056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закрытие отечественных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 предприятий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403648" y="5373216"/>
            <a:ext cx="6048672" cy="864096"/>
          </a:xfrm>
          <a:prstGeom prst="rect">
            <a:avLst/>
          </a:prstGeom>
          <a:solidFill>
            <a:srgbClr val="FFCCCC">
              <a:alpha val="81961"/>
            </a:srgb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Социальная цена первого года радикальных 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экономических реформ оказалась высокой.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animBg="1"/>
      <p:bldP spid="134154" grpId="0" animBg="1"/>
      <p:bldP spid="134155" grpId="0" animBg="1"/>
      <p:bldP spid="134157" grpId="0" animBg="1"/>
      <p:bldP spid="12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444</TotalTime>
  <Words>714</Words>
  <Application>Microsoft Office PowerPoint</Application>
  <PresentationFormat>Экран (4:3)</PresentationFormat>
  <Paragraphs>182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Слайд 1</vt:lpstr>
      <vt:lpstr>План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Домашнее задание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Евгения</cp:lastModifiedBy>
  <cp:revision>46</cp:revision>
  <dcterms:created xsi:type="dcterms:W3CDTF">2012-06-11T11:44:57Z</dcterms:created>
  <dcterms:modified xsi:type="dcterms:W3CDTF">2012-06-11T19:22:26Z</dcterms:modified>
</cp:coreProperties>
</file>