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8" r:id="rId2"/>
    <p:sldId id="269" r:id="rId3"/>
    <p:sldId id="261" r:id="rId4"/>
    <p:sldId id="256" r:id="rId5"/>
    <p:sldId id="257" r:id="rId6"/>
    <p:sldId id="258" r:id="rId7"/>
    <p:sldId id="259" r:id="rId8"/>
    <p:sldId id="260" r:id="rId9"/>
    <p:sldId id="267" r:id="rId10"/>
    <p:sldId id="262" r:id="rId11"/>
    <p:sldId id="264" r:id="rId12"/>
    <p:sldId id="265" r:id="rId13"/>
    <p:sldId id="266" r:id="rId14"/>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22C016"/>
    <a:srgbClr val="1C1C1C"/>
    <a:srgbClr val="18CE55"/>
    <a:srgbClr val="E0C91E"/>
    <a:srgbClr val="087863"/>
    <a:srgbClr val="0F2D7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55" autoAdjust="0"/>
    <p:restoredTop sz="94717" autoAdjust="0"/>
  </p:normalViewPr>
  <p:slideViewPr>
    <p:cSldViewPr>
      <p:cViewPr varScale="1">
        <p:scale>
          <a:sx n="104" d="100"/>
          <a:sy n="104" d="100"/>
        </p:scale>
        <p:origin x="-174" y="-84"/>
      </p:cViewPr>
      <p:guideLst>
        <p:guide orient="horz" pos="2160"/>
        <p:guide pos="2880"/>
      </p:guideLst>
    </p:cSldViewPr>
  </p:slideViewPr>
  <p:outlineViewPr>
    <p:cViewPr>
      <p:scale>
        <a:sx n="33" d="100"/>
        <a:sy n="33" d="100"/>
      </p:scale>
      <p:origin x="0" y="17556"/>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7EAF463A-BC7C-46EE-9F1E-7F377CCA4891}" type="datetimeFigureOut">
              <a:rPr lang="en-US" smtClean="0"/>
              <a:pPr/>
              <a:t>12/19/2010</a:t>
            </a:fld>
            <a:endParaRPr lang="en-US"/>
          </a:p>
        </p:txBody>
      </p:sp>
      <p:sp>
        <p:nvSpPr>
          <p:cNvPr id="16" name="Номер слайда 15"/>
          <p:cNvSpPr>
            <a:spLocks noGrp="1"/>
          </p:cNvSpPr>
          <p:nvPr>
            <p:ph type="sldNum" sz="quarter" idx="11"/>
          </p:nvPr>
        </p:nvSpPr>
        <p:spPr/>
        <p:txBody>
          <a:bodyPr/>
          <a:lstStyle/>
          <a:p>
            <a:fld id="{A483448D-3A78-4528-A469-B745A65DA480}" type="slidenum">
              <a:rPr lang="en-US" smtClean="0"/>
              <a:pPr/>
              <a:t>‹#›</a:t>
            </a:fld>
            <a:endParaRPr lang="en-US"/>
          </a:p>
        </p:txBody>
      </p:sp>
      <p:sp>
        <p:nvSpPr>
          <p:cNvPr id="17" name="Нижний колонтитул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12/19/2010</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12/19/2010</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7EAF463A-BC7C-46EE-9F1E-7F377CCA4891}" type="datetimeFigureOut">
              <a:rPr lang="en-US" smtClean="0"/>
              <a:pPr/>
              <a:t>12/19/2010</a:t>
            </a:fld>
            <a:endParaRPr lang="en-US"/>
          </a:p>
        </p:txBody>
      </p:sp>
      <p:sp>
        <p:nvSpPr>
          <p:cNvPr id="15" name="Номер слайда 14"/>
          <p:cNvSpPr>
            <a:spLocks noGrp="1"/>
          </p:cNvSpPr>
          <p:nvPr>
            <p:ph type="sldNum" sz="quarter" idx="15"/>
          </p:nvPr>
        </p:nvSpPr>
        <p:spPr/>
        <p:txBody>
          <a:bodyPr/>
          <a:lstStyle>
            <a:lvl1pPr algn="ctr">
              <a:defRPr/>
            </a:lvl1pPr>
          </a:lstStyle>
          <a:p>
            <a:fld id="{A483448D-3A78-4528-A469-B745A65DA480}" type="slidenum">
              <a:rPr lang="en-US" smtClean="0"/>
              <a:pPr/>
              <a:t>‹#›</a:t>
            </a:fld>
            <a:endParaRPr lang="en-US"/>
          </a:p>
        </p:txBody>
      </p:sp>
      <p:sp>
        <p:nvSpPr>
          <p:cNvPr id="16" name="Нижний колонтитул 15"/>
          <p:cNvSpPr>
            <a:spLocks noGrp="1"/>
          </p:cNvSpPr>
          <p:nvPr>
            <p:ph type="ftr" sz="quarter" idx="16"/>
          </p:nvPr>
        </p:nvSpPr>
        <p:spPr/>
        <p:txBody>
          <a:bodyPr/>
          <a:lstStyle/>
          <a:p>
            <a:endParaRPr lang="en-US"/>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7EAF463A-BC7C-46EE-9F1E-7F377CCA4891}" type="datetimeFigureOut">
              <a:rPr lang="en-US" smtClean="0"/>
              <a:pPr/>
              <a:t>12/19/2010</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7EAF463A-BC7C-46EE-9F1E-7F377CCA4891}" type="datetimeFigureOut">
              <a:rPr lang="en-US" smtClean="0"/>
              <a:pPr/>
              <a:t>12/19/2010</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7" name="Дата 6"/>
          <p:cNvSpPr>
            <a:spLocks noGrp="1"/>
          </p:cNvSpPr>
          <p:nvPr>
            <p:ph type="dt" sz="half" idx="10"/>
          </p:nvPr>
        </p:nvSpPr>
        <p:spPr/>
        <p:txBody>
          <a:bodyPr/>
          <a:lstStyle/>
          <a:p>
            <a:fld id="{7EAF463A-BC7C-46EE-9F1E-7F377CCA4891}" type="datetimeFigureOut">
              <a:rPr lang="en-US" smtClean="0"/>
              <a:pPr/>
              <a:t>12/19/2010</a:t>
            </a:fld>
            <a:endParaRPr lang="en-US"/>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7EAF463A-BC7C-46EE-9F1E-7F377CCA4891}" type="datetimeFigureOut">
              <a:rPr lang="en-US" smtClean="0"/>
              <a:pPr/>
              <a:t>12/19/2010</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12/19/2010</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7EAF463A-BC7C-46EE-9F1E-7F377CCA4891}" type="datetimeFigureOut">
              <a:rPr lang="en-US" smtClean="0"/>
              <a:pPr/>
              <a:t>12/19/2010</a:t>
            </a:fld>
            <a:endParaRPr lang="en-US"/>
          </a:p>
        </p:txBody>
      </p:sp>
      <p:sp>
        <p:nvSpPr>
          <p:cNvPr id="9" name="Номер слайда 8"/>
          <p:cNvSpPr>
            <a:spLocks noGrp="1"/>
          </p:cNvSpPr>
          <p:nvPr>
            <p:ph type="sldNum" sz="quarter" idx="15"/>
          </p:nvPr>
        </p:nvSpPr>
        <p:spPr/>
        <p:txBody>
          <a:bodyPr/>
          <a:lstStyle/>
          <a:p>
            <a:fld id="{A483448D-3A78-4528-A469-B745A65DA480}" type="slidenum">
              <a:rPr lang="en-US" smtClean="0"/>
              <a:pPr/>
              <a:t>‹#›</a:t>
            </a:fld>
            <a:endParaRPr lang="en-US"/>
          </a:p>
        </p:txBody>
      </p:sp>
      <p:sp>
        <p:nvSpPr>
          <p:cNvPr id="10" name="Нижний колонтитул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7EAF463A-BC7C-46EE-9F1E-7F377CCA4891}" type="datetimeFigureOut">
              <a:rPr lang="en-US" smtClean="0"/>
              <a:pPr/>
              <a:t>12/19/2010</a:t>
            </a:fld>
            <a:endParaRPr lang="en-US"/>
          </a:p>
        </p:txBody>
      </p:sp>
      <p:sp>
        <p:nvSpPr>
          <p:cNvPr id="9" name="Номер слайда 8"/>
          <p:cNvSpPr>
            <a:spLocks noGrp="1"/>
          </p:cNvSpPr>
          <p:nvPr>
            <p:ph type="sldNum" sz="quarter" idx="11"/>
          </p:nvPr>
        </p:nvSpPr>
        <p:spPr/>
        <p:txBody>
          <a:bodyPr/>
          <a:lstStyle/>
          <a:p>
            <a:fld id="{A483448D-3A78-4528-A469-B745A65DA480}" type="slidenum">
              <a:rPr lang="en-US" smtClean="0"/>
              <a:pPr/>
              <a:t>‹#›</a:t>
            </a:fld>
            <a:endParaRPr lang="en-US"/>
          </a:p>
        </p:txBody>
      </p:sp>
      <p:sp>
        <p:nvSpPr>
          <p:cNvPr id="10" name="Нижний колонтитул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7EAF463A-BC7C-46EE-9F1E-7F377CCA4891}" type="datetimeFigureOut">
              <a:rPr lang="en-US" smtClean="0"/>
              <a:pPr/>
              <a:t>12/19/2010</a:t>
            </a:fld>
            <a:endParaRPr lang="en-US"/>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A483448D-3A78-4528-A469-B745A65DA480}" type="slidenum">
              <a:rPr lang="en-US" smtClean="0"/>
              <a:pPr/>
              <a:t>‹#›</a:t>
            </a:fld>
            <a:endParaRPr lang="en-US"/>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dirty="0"/>
          </a:p>
        </p:txBody>
      </p:sp>
      <p:sp>
        <p:nvSpPr>
          <p:cNvPr id="4" name="Содержимое 3"/>
          <p:cNvSpPr>
            <a:spLocks noGrp="1"/>
          </p:cNvSpPr>
          <p:nvPr>
            <p:ph idx="1"/>
          </p:nvPr>
        </p:nvSpPr>
        <p:spPr>
          <a:xfrm>
            <a:off x="685800" y="1447800"/>
            <a:ext cx="8001000" cy="2585323"/>
          </a:xfrm>
          <a:prstGeom prst="rect">
            <a:avLst/>
          </a:prstGeom>
          <a:noFill/>
        </p:spPr>
        <p:txBody>
          <a:bodyPr wrap="square" lIns="91440" tIns="45720" rIns="91440" bIns="45720">
            <a:spAutoFit/>
          </a:bodyPr>
          <a:lstStyle/>
          <a:p>
            <a:pPr algn="ctr">
              <a:buNone/>
            </a:pPr>
            <a:r>
              <a:rPr lang="ru-RU" sz="5400" b="1" i="1" cap="none" spc="0" dirty="0" smtClean="0">
                <a:ln w="17780" cmpd="sng">
                  <a:solidFill>
                    <a:srgbClr val="FFFFFF"/>
                  </a:solidFill>
                  <a:prstDash val="solid"/>
                  <a:miter lim="800000"/>
                </a:ln>
                <a:solidFill>
                  <a:srgbClr val="00B0F0"/>
                </a:solidFill>
                <a:effectLst>
                  <a:outerShdw blurRad="50800" algn="tl" rotWithShape="0">
                    <a:srgbClr val="000000"/>
                  </a:outerShdw>
                </a:effectLst>
              </a:rPr>
              <a:t>Русские заимствования в английском языке</a:t>
            </a:r>
            <a:endParaRPr lang="ru-RU" sz="5400" b="1" cap="none" spc="0" dirty="0">
              <a:ln w="17780" cmpd="sng">
                <a:solidFill>
                  <a:srgbClr val="FFFFFF"/>
                </a:solidFill>
                <a:prstDash val="solid"/>
                <a:miter lim="800000"/>
              </a:ln>
              <a:solidFill>
                <a:srgbClr val="00B0F0"/>
              </a:solidFill>
              <a:effectLst>
                <a:outerShdw blurRad="50800" algn="tl" rotWithShape="0">
                  <a:srgbClr val="000000"/>
                </a:outerShdw>
              </a:effectLst>
            </a:endParaRPr>
          </a:p>
        </p:txBody>
      </p:sp>
      <p:sp>
        <p:nvSpPr>
          <p:cNvPr id="5" name="TextBox 4"/>
          <p:cNvSpPr txBox="1"/>
          <p:nvPr/>
        </p:nvSpPr>
        <p:spPr>
          <a:xfrm>
            <a:off x="4648200" y="4572000"/>
            <a:ext cx="4191000" cy="1200329"/>
          </a:xfrm>
          <a:prstGeom prst="rect">
            <a:avLst/>
          </a:prstGeom>
          <a:noFill/>
        </p:spPr>
        <p:txBody>
          <a:bodyPr wrap="square" rtlCol="0">
            <a:spAutoFit/>
          </a:bodyPr>
          <a:lstStyle/>
          <a:p>
            <a:r>
              <a:rPr lang="ru-RU" dirty="0" smtClean="0"/>
              <a:t>Подготовил ученик 9 </a:t>
            </a:r>
            <a:r>
              <a:rPr lang="ru-RU" dirty="0" smtClean="0"/>
              <a:t>класса </a:t>
            </a:r>
          </a:p>
          <a:p>
            <a:r>
              <a:rPr lang="ru-RU" dirty="0" smtClean="0"/>
              <a:t>Махонин  Дмитрий</a:t>
            </a:r>
          </a:p>
          <a:p>
            <a:endParaRPr lang="ru-RU" dirty="0" smtClean="0"/>
          </a:p>
          <a:p>
            <a:r>
              <a:rPr lang="ru-RU" dirty="0" smtClean="0"/>
              <a:t>Учитель </a:t>
            </a:r>
            <a:r>
              <a:rPr lang="ru-RU" dirty="0" err="1" smtClean="0"/>
              <a:t>Абрюка</a:t>
            </a:r>
            <a:r>
              <a:rPr lang="ru-RU" dirty="0" smtClean="0"/>
              <a:t> Ирина Анатольевна</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C:\Users\UpuHa\Desktop\1093799872-99.jpg"/>
          <p:cNvPicPr>
            <a:picLocks noChangeAspect="1" noChangeArrowheads="1"/>
          </p:cNvPicPr>
          <p:nvPr/>
        </p:nvPicPr>
        <p:blipFill>
          <a:blip r:embed="rId2"/>
          <a:srcRect/>
          <a:stretch>
            <a:fillRect/>
          </a:stretch>
        </p:blipFill>
        <p:spPr bwMode="auto">
          <a:xfrm>
            <a:off x="304800" y="4495800"/>
            <a:ext cx="2667000" cy="2133600"/>
          </a:xfrm>
          <a:prstGeom prst="rect">
            <a:avLst/>
          </a:prstGeom>
          <a:noFill/>
        </p:spPr>
      </p:pic>
      <p:sp>
        <p:nvSpPr>
          <p:cNvPr id="3" name="Подзаголовок 2"/>
          <p:cNvSpPr>
            <a:spLocks noGrp="1"/>
          </p:cNvSpPr>
          <p:nvPr>
            <p:ph type="subTitle" idx="1"/>
          </p:nvPr>
        </p:nvSpPr>
        <p:spPr>
          <a:xfrm>
            <a:off x="3276600" y="609600"/>
            <a:ext cx="5644896" cy="5715000"/>
          </a:xfrm>
        </p:spPr>
        <p:txBody>
          <a:bodyPr/>
          <a:lstStyle/>
          <a:p>
            <a:pPr indent="457200" algn="just"/>
            <a:r>
              <a:rPr lang="ru-RU" sz="1800" dirty="0" smtClean="0"/>
              <a:t>О некотором распространении русского языка в Англии в эту пору свидетельствует также бывшее, вероятно, довольно значительным по тому времени импортирование в Англию русской рукописной литературы и начало переводческой деятельности англичен с русского языка. Одним из наиболее ранних является, сделанный еще в 1558 году Ричардом Джонсоном, очень точный перевод небольшого русского этнографического сочинения XV века             «О человецех незнаемых в восточной стране и о языцех розных». Привозившиеся в Англию русские рукописные книги имели своей целью прежде всего служить материалом для изучения русского языка, поэтому среди них часто попадались азбуки и прописи, а другие книги так или иначе использовались для учебных целей.</a:t>
            </a:r>
          </a:p>
          <a:p>
            <a:endParaRPr lang="ru-RU" dirty="0"/>
          </a:p>
        </p:txBody>
      </p:sp>
      <p:pic>
        <p:nvPicPr>
          <p:cNvPr id="6148" name="Picture 4" descr="C:\Users\UpuHa\Desktop\i400.jpg"/>
          <p:cNvPicPr>
            <a:picLocks noChangeAspect="1" noChangeArrowheads="1"/>
          </p:cNvPicPr>
          <p:nvPr/>
        </p:nvPicPr>
        <p:blipFill>
          <a:blip r:embed="rId3"/>
          <a:srcRect/>
          <a:stretch>
            <a:fillRect/>
          </a:stretch>
        </p:blipFill>
        <p:spPr bwMode="auto">
          <a:xfrm>
            <a:off x="304800" y="1981200"/>
            <a:ext cx="2667000" cy="2493963"/>
          </a:xfrm>
          <a:prstGeom prst="rect">
            <a:avLst/>
          </a:prstGeom>
          <a:noFill/>
        </p:spPr>
      </p:pic>
      <p:pic>
        <p:nvPicPr>
          <p:cNvPr id="6149" name="Picture 5" descr="C:\Users\UpuHa\Desktop\книги.jpg"/>
          <p:cNvPicPr>
            <a:picLocks noChangeAspect="1" noChangeArrowheads="1"/>
          </p:cNvPicPr>
          <p:nvPr/>
        </p:nvPicPr>
        <p:blipFill>
          <a:blip r:embed="rId4" cstate="print"/>
          <a:srcRect/>
          <a:stretch>
            <a:fillRect/>
          </a:stretch>
        </p:blipFill>
        <p:spPr bwMode="auto">
          <a:xfrm>
            <a:off x="304800" y="152400"/>
            <a:ext cx="2667000" cy="1828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3000"/>
                                        <p:tgtEl>
                                          <p:spTgt spid="3">
                                            <p:txEl>
                                              <p:pRg st="0" end="0"/>
                                            </p:txEl>
                                          </p:spTgt>
                                        </p:tgtEl>
                                      </p:cBhvr>
                                    </p:animEffect>
                                    <p:anim calcmode="lin" valueType="num">
                                      <p:cBhvr>
                                        <p:cTn id="8" dur="3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3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0"/>
                                  </p:stCondLst>
                                  <p:childTnLst>
                                    <p:set>
                                      <p:cBhvr>
                                        <p:cTn id="11" dur="1" fill="hold">
                                          <p:stCondLst>
                                            <p:cond delay="0"/>
                                          </p:stCondLst>
                                        </p:cTn>
                                        <p:tgtEl>
                                          <p:spTgt spid="6149"/>
                                        </p:tgtEl>
                                        <p:attrNameLst>
                                          <p:attrName>style.visibility</p:attrName>
                                        </p:attrNameLst>
                                      </p:cBhvr>
                                      <p:to>
                                        <p:strVal val="visible"/>
                                      </p:to>
                                    </p:set>
                                    <p:animEffect transition="in" filter="wipe(down)">
                                      <p:cBhvr>
                                        <p:cTn id="12" dur="3000"/>
                                        <p:tgtEl>
                                          <p:spTgt spid="6149"/>
                                        </p:tgtEl>
                                      </p:cBhvr>
                                    </p:animEffect>
                                  </p:childTnLst>
                                </p:cTn>
                              </p:par>
                              <p:par>
                                <p:cTn id="13" presetID="22" presetClass="entr" presetSubtype="4" fill="hold" nodeType="withEffect">
                                  <p:stCondLst>
                                    <p:cond delay="0"/>
                                  </p:stCondLst>
                                  <p:childTnLst>
                                    <p:set>
                                      <p:cBhvr>
                                        <p:cTn id="14" dur="1" fill="hold">
                                          <p:stCondLst>
                                            <p:cond delay="0"/>
                                          </p:stCondLst>
                                        </p:cTn>
                                        <p:tgtEl>
                                          <p:spTgt spid="6148"/>
                                        </p:tgtEl>
                                        <p:attrNameLst>
                                          <p:attrName>style.visibility</p:attrName>
                                        </p:attrNameLst>
                                      </p:cBhvr>
                                      <p:to>
                                        <p:strVal val="visible"/>
                                      </p:to>
                                    </p:set>
                                    <p:animEffect transition="in" filter="wipe(down)">
                                      <p:cBhvr>
                                        <p:cTn id="15" dur="3000"/>
                                        <p:tgtEl>
                                          <p:spTgt spid="6148"/>
                                        </p:tgtEl>
                                      </p:cBhvr>
                                    </p:animEffect>
                                  </p:childTnLst>
                                </p:cTn>
                              </p:par>
                              <p:par>
                                <p:cTn id="16" presetID="22" presetClass="entr" presetSubtype="4" fill="hold" nodeType="withEffect">
                                  <p:stCondLst>
                                    <p:cond delay="0"/>
                                  </p:stCondLst>
                                  <p:childTnLst>
                                    <p:set>
                                      <p:cBhvr>
                                        <p:cTn id="17" dur="1" fill="hold">
                                          <p:stCondLst>
                                            <p:cond delay="0"/>
                                          </p:stCondLst>
                                        </p:cTn>
                                        <p:tgtEl>
                                          <p:spTgt spid="6147"/>
                                        </p:tgtEl>
                                        <p:attrNameLst>
                                          <p:attrName>style.visibility</p:attrName>
                                        </p:attrNameLst>
                                      </p:cBhvr>
                                      <p:to>
                                        <p:strVal val="visible"/>
                                      </p:to>
                                    </p:set>
                                    <p:animEffect transition="in" filter="wipe(down)">
                                      <p:cBhvr>
                                        <p:cTn id="18" dur="30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81000" y="2971800"/>
            <a:ext cx="8382000" cy="3581400"/>
          </a:xfrm>
        </p:spPr>
        <p:txBody>
          <a:bodyPr>
            <a:normAutofit fontScale="92500" lnSpcReduction="10000"/>
          </a:bodyPr>
          <a:lstStyle/>
          <a:p>
            <a:pPr indent="457200" algn="just"/>
            <a:r>
              <a:rPr lang="ru-RU" sz="2400" dirty="0" smtClean="0"/>
              <a:t>Первым русским заимствованием нового времени является слово гласность. Оно употребляется в английском языке с 1986 года, с 1987 года в английский язык вошло слово перестройка.</a:t>
            </a:r>
          </a:p>
          <a:p>
            <a:pPr indent="457200" algn="just"/>
            <a:r>
              <a:rPr lang="ru-RU" sz="2400" dirty="0" smtClean="0"/>
              <a:t>Интерес ко всему русскому, как мы могли видеть, сказывается в самых различных языковых заимствованиях, интернационализации разнообразных русизмов и советизмов, проявляется в самых различных языковых сферах, захватывает разные области человеческого общения: от книги до обиходного языка, бытовой повседневной речи</a:t>
            </a:r>
            <a:r>
              <a:rPr lang="ru-RU" dirty="0" smtClean="0"/>
              <a:t>.</a:t>
            </a:r>
            <a:endParaRPr lang="ru-RU" dirty="0"/>
          </a:p>
        </p:txBody>
      </p:sp>
      <p:pic>
        <p:nvPicPr>
          <p:cNvPr id="4" name="Picture 2" descr="C:\Users\UpuHa\Desktop\горбачев.gif"/>
          <p:cNvPicPr>
            <a:picLocks noChangeAspect="1" noChangeArrowheads="1"/>
          </p:cNvPicPr>
          <p:nvPr/>
        </p:nvPicPr>
        <p:blipFill>
          <a:blip r:embed="rId2"/>
          <a:srcRect/>
          <a:stretch>
            <a:fillRect/>
          </a:stretch>
        </p:blipFill>
        <p:spPr bwMode="auto">
          <a:xfrm>
            <a:off x="1905000" y="152400"/>
            <a:ext cx="5715000" cy="2667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3000"/>
                                        <p:tgtEl>
                                          <p:spTgt spid="3">
                                            <p:txEl>
                                              <p:pRg st="0" end="0"/>
                                            </p:txEl>
                                          </p:spTgt>
                                        </p:tgtEl>
                                      </p:cBhvr>
                                    </p:animEffect>
                                    <p:anim calcmode="lin" valueType="num">
                                      <p:cBhvr>
                                        <p:cTn id="8" dur="3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3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3000"/>
                                        <p:tgtEl>
                                          <p:spTgt spid="3">
                                            <p:txEl>
                                              <p:pRg st="1" end="1"/>
                                            </p:txEl>
                                          </p:spTgt>
                                        </p:tgtEl>
                                      </p:cBhvr>
                                    </p:animEffect>
                                    <p:anim calcmode="lin" valueType="num">
                                      <p:cBhvr>
                                        <p:cTn id="13" dur="3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3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22" presetClass="entr" presetSubtype="4"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838200" y="1600200"/>
            <a:ext cx="7239000" cy="3886200"/>
          </a:xfrm>
        </p:spPr>
        <p:txBody>
          <a:bodyPr>
            <a:normAutofit/>
          </a:bodyPr>
          <a:lstStyle/>
          <a:p>
            <a:pPr indent="457200" algn="just"/>
            <a:r>
              <a:rPr lang="ru-RU" sz="2400" dirty="0" smtClean="0"/>
              <a:t>Если перефразировать слова Анатолия Франса: «Словарь – это вселенная, уложенная в алфавитном порядке», то можно сказать, что ряды заимствованных слов, расположенные во временной последовательности, - это летопись роста страны, роста ее международного престижа, ее политического, культурного и научно-технического потенциала;</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2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20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685800" y="838200"/>
            <a:ext cx="7854696" cy="4981136"/>
          </a:xfrm>
        </p:spPr>
        <p:txBody>
          <a:bodyPr>
            <a:normAutofit/>
          </a:bodyPr>
          <a:lstStyle/>
          <a:p>
            <a:pPr indent="457200" algn="just"/>
            <a:r>
              <a:rPr lang="ru-RU" dirty="0" smtClean="0"/>
              <a:t>Заимствованные слова – разошедшиеся по всему миру русизмы – это вехи на пути развития международных контактов, отмечающие движение русской культуры, науки, передовой мысли. Процесс заимствования слов из разных языков разными языками – процесс живой и никогда не прекращающийся. Не прекращается и движение русского слова в другие языки. Каждое время отмечено своими вехами на зарубежных дорогах русского слова. </a:t>
            </a:r>
          </a:p>
          <a:p>
            <a:pPr indent="457200" algn="just"/>
            <a:r>
              <a:rPr lang="ru-RU" dirty="0" smtClean="0"/>
              <a:t>Русское слово, вышедшее за пределы русского языка, – это и хранитель русской истории, и проводник материальной и духовной культуры страны, ее полномочный представитель в языковом международном общении.</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3000"/>
                                        <p:tgtEl>
                                          <p:spTgt spid="3">
                                            <p:txEl>
                                              <p:pRg st="0" end="0"/>
                                            </p:txEl>
                                          </p:spTgt>
                                        </p:tgtEl>
                                      </p:cBhvr>
                                    </p:animEffect>
                                    <p:anim calcmode="lin" valueType="num">
                                      <p:cBhvr>
                                        <p:cTn id="8" dur="3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3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3000"/>
                                        <p:tgtEl>
                                          <p:spTgt spid="3">
                                            <p:txEl>
                                              <p:pRg st="1" end="1"/>
                                            </p:txEl>
                                          </p:spTgt>
                                        </p:tgtEl>
                                      </p:cBhvr>
                                    </p:animEffect>
                                    <p:anim calcmode="lin" valueType="num">
                                      <p:cBhvr>
                                        <p:cTn id="13" dur="3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3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905000"/>
            <a:ext cx="8229600" cy="4191000"/>
          </a:xfrm>
        </p:spPr>
        <p:txBody>
          <a:bodyPr/>
          <a:lstStyle/>
          <a:p>
            <a:pPr algn="just">
              <a:buNone/>
            </a:pPr>
            <a:r>
              <a:rPr lang="ru-RU" dirty="0" smtClean="0"/>
              <a:t>   </a:t>
            </a:r>
            <a:r>
              <a:rPr lang="ru-RU" sz="3200" dirty="0" smtClean="0"/>
              <a:t>Пользуясь знаниями, полученными при изучении школьного курса английского языка и дополнительных материалов, определить </a:t>
            </a:r>
            <a:r>
              <a:rPr lang="ru-RU" sz="3200" dirty="0" smtClean="0"/>
              <a:t>характер и историческое </a:t>
            </a:r>
            <a:r>
              <a:rPr lang="ru-RU" sz="3200" dirty="0" smtClean="0"/>
              <a:t>значение русских заимствований в английском языке</a:t>
            </a:r>
            <a:endParaRPr lang="ru-RU" sz="3200" dirty="0"/>
          </a:p>
        </p:txBody>
      </p:sp>
      <p:sp>
        <p:nvSpPr>
          <p:cNvPr id="3" name="Заголовок 2"/>
          <p:cNvSpPr>
            <a:spLocks noGrp="1"/>
          </p:cNvSpPr>
          <p:nvPr>
            <p:ph type="title"/>
          </p:nvPr>
        </p:nvSpPr>
        <p:spPr/>
        <p:txBody>
          <a:bodyPr/>
          <a:lstStyle/>
          <a:p>
            <a:r>
              <a:rPr lang="ru-RU" b="1" dirty="0" smtClean="0"/>
              <a:t>Цель проекта</a:t>
            </a:r>
            <a:endParaRPr lang="ru-RU"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57200" y="990600"/>
            <a:ext cx="8305800" cy="5410200"/>
          </a:xfrm>
        </p:spPr>
        <p:txBody>
          <a:bodyPr>
            <a:normAutofit/>
          </a:bodyPr>
          <a:lstStyle/>
          <a:p>
            <a:pPr indent="457200" algn="just"/>
            <a:r>
              <a:rPr lang="ru-RU" sz="3800" dirty="0" smtClean="0"/>
              <a:t>Слова, проникающие в другие языки, – это не просто следы межъязыковых контактов, но это в значительной степени следы общения народов, запечатлевшие и факт общения, а часто и сам характер общения. </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after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371600" y="0"/>
            <a:ext cx="6477000" cy="6858000"/>
          </a:xfrm>
        </p:spPr>
        <p:txBody>
          <a:bodyPr>
            <a:normAutofit/>
          </a:bodyPr>
          <a:lstStyle/>
          <a:p>
            <a:pPr algn="l"/>
            <a:r>
              <a:rPr lang="ru-RU" dirty="0" smtClean="0"/>
              <a:t> </a:t>
            </a:r>
          </a:p>
          <a:p>
            <a:pPr indent="457200" algn="just"/>
            <a:r>
              <a:rPr lang="ru-RU" dirty="0" smtClean="0"/>
              <a:t>Слова запечатлели давние контакты и, сохраняясь в чужом языке, хотя и в уже измененном облике, способны рассказать многое из истории народов, встретившихся на своем историческом пути. </a:t>
            </a:r>
          </a:p>
          <a:p>
            <a:pPr indent="457200" algn="just"/>
            <a:r>
              <a:rPr lang="ru-RU" dirty="0" smtClean="0"/>
              <a:t>Первым русским словом, которое вошло в язык англичан, называют tapor- х или taper-зех, соединившее русское и норвежское слова tapor-taper 'топор’ и  x ‘топор’. Оно записано на страницах летописи за 1031 год: taper- x. Однако имя предмета в таком виде не дожило и до средне­английского периода. </a:t>
            </a:r>
          </a:p>
          <a:p>
            <a:pPr indent="457200" algn="just"/>
            <a:r>
              <a:rPr lang="ru-RU" dirty="0" smtClean="0"/>
              <a:t>Этот словарный факт — только историческое, хотя и немаловажное, свидетельство русско-норвежских и английских связей. </a:t>
            </a:r>
            <a:endParaRPr lang="ru-RU"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UpuHa\Desktop\тр платье.jpg"/>
          <p:cNvPicPr>
            <a:picLocks noChangeAspect="1" noChangeArrowheads="1"/>
          </p:cNvPicPr>
          <p:nvPr/>
        </p:nvPicPr>
        <p:blipFill>
          <a:blip r:embed="rId3"/>
          <a:srcRect/>
          <a:stretch>
            <a:fillRect/>
          </a:stretch>
        </p:blipFill>
        <p:spPr bwMode="auto">
          <a:xfrm>
            <a:off x="346953" y="3124200"/>
            <a:ext cx="2091446" cy="3276600"/>
          </a:xfrm>
          <a:prstGeom prst="rect">
            <a:avLst/>
          </a:prstGeom>
          <a:noFill/>
        </p:spPr>
      </p:pic>
      <p:sp>
        <p:nvSpPr>
          <p:cNvPr id="3" name="Подзаголовок 2"/>
          <p:cNvSpPr>
            <a:spLocks noGrp="1"/>
          </p:cNvSpPr>
          <p:nvPr>
            <p:ph type="subTitle" idx="1"/>
          </p:nvPr>
        </p:nvSpPr>
        <p:spPr>
          <a:xfrm>
            <a:off x="2743200" y="152400"/>
            <a:ext cx="6096000" cy="6553200"/>
          </a:xfrm>
        </p:spPr>
        <p:txBody>
          <a:bodyPr>
            <a:normAutofit fontScale="92500" lnSpcReduction="10000"/>
          </a:bodyPr>
          <a:lstStyle/>
          <a:p>
            <a:pPr indent="457200" algn="just"/>
            <a:r>
              <a:rPr lang="ru-RU" sz="2400" dirty="0" smtClean="0"/>
              <a:t>К ранним заимствованиям относится также слово соболь. В английских словарях это слово зафиксировано только в XIV веке. Однако можно предположить, что в устную речь оно проникло значительно раньше: в период  XII-XIII вв., как известно, мех соболя занимал большое место как продукт обмена, выполняя функцию денежной единицы; кроме того, в источнике, где это слово впервые зафиксировано, помимо значения существительного ‘соболь’, оно дается также и в значении прилагательного ‘черный’.</a:t>
            </a:r>
          </a:p>
          <a:p>
            <a:pPr indent="457200" algn="just"/>
            <a:r>
              <a:rPr lang="ru-RU" sz="2400" dirty="0" smtClean="0"/>
              <a:t> Этот факт также дает основание предполагать, что слово существовало в английском языке довольно длительное время и успело приобрести в нем дополнительное значение ‘черный’ и ‘траурное платье’.</a:t>
            </a:r>
          </a:p>
          <a:p>
            <a:pPr algn="l"/>
            <a:endParaRPr lang="ru-RU" sz="2400" dirty="0"/>
          </a:p>
        </p:txBody>
      </p:sp>
      <p:pic>
        <p:nvPicPr>
          <p:cNvPr id="2052" name="Picture 4"/>
          <p:cNvPicPr>
            <a:picLocks noChangeAspect="1" noChangeArrowheads="1"/>
          </p:cNvPicPr>
          <p:nvPr/>
        </p:nvPicPr>
        <p:blipFill>
          <a:blip r:embed="rId4"/>
          <a:srcRect/>
          <a:stretch>
            <a:fillRect/>
          </a:stretch>
        </p:blipFill>
        <p:spPr bwMode="auto">
          <a:xfrm>
            <a:off x="326570" y="381000"/>
            <a:ext cx="2111829" cy="2771775"/>
          </a:xfrm>
          <a:prstGeom prst="rect">
            <a:avLst/>
          </a:prstGeom>
          <a:noFill/>
          <a:ln w="9525">
            <a:noFill/>
            <a:miter lim="800000"/>
            <a:headEnd/>
            <a:tailEnd/>
          </a:ln>
          <a:effectLst/>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3000"/>
                                        <p:tgtEl>
                                          <p:spTgt spid="3">
                                            <p:txEl>
                                              <p:pRg st="0" end="0"/>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ircle(in)">
                                      <p:cBhvr>
                                        <p:cTn id="10" dur="3000"/>
                                        <p:tgtEl>
                                          <p:spTgt spid="3">
                                            <p:txEl>
                                              <p:pRg st="1" end="1"/>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2052"/>
                                        </p:tgtEl>
                                        <p:attrNameLst>
                                          <p:attrName>style.visibility</p:attrName>
                                        </p:attrNameLst>
                                      </p:cBhvr>
                                      <p:to>
                                        <p:strVal val="visible"/>
                                      </p:to>
                                    </p:set>
                                    <p:animEffect transition="in" filter="wipe(down)">
                                      <p:cBhvr>
                                        <p:cTn id="13" dur="3000"/>
                                        <p:tgtEl>
                                          <p:spTgt spid="2052"/>
                                        </p:tgtEl>
                                      </p:cBhvr>
                                    </p:animEffect>
                                  </p:childTnLst>
                                </p:cTn>
                              </p:par>
                              <p:par>
                                <p:cTn id="14" presetID="22" presetClass="entr" presetSubtype="4" fill="hold" nodeType="withEffect">
                                  <p:stCondLst>
                                    <p:cond delay="0"/>
                                  </p:stCondLst>
                                  <p:childTnLst>
                                    <p:set>
                                      <p:cBhvr>
                                        <p:cTn id="15" dur="1" fill="hold">
                                          <p:stCondLst>
                                            <p:cond delay="0"/>
                                          </p:stCondLst>
                                        </p:cTn>
                                        <p:tgtEl>
                                          <p:spTgt spid="2050"/>
                                        </p:tgtEl>
                                        <p:attrNameLst>
                                          <p:attrName>style.visibility</p:attrName>
                                        </p:attrNameLst>
                                      </p:cBhvr>
                                      <p:to>
                                        <p:strVal val="visible"/>
                                      </p:to>
                                    </p:set>
                                    <p:animEffect transition="in" filter="wipe(down)">
                                      <p:cBhvr>
                                        <p:cTn id="16" dur="3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puHa\Desktop\грозный.jpg"/>
          <p:cNvPicPr>
            <a:picLocks noChangeAspect="1" noChangeArrowheads="1"/>
          </p:cNvPicPr>
          <p:nvPr/>
        </p:nvPicPr>
        <p:blipFill>
          <a:blip r:embed="rId2"/>
          <a:srcRect/>
          <a:stretch>
            <a:fillRect/>
          </a:stretch>
        </p:blipFill>
        <p:spPr bwMode="auto">
          <a:xfrm>
            <a:off x="304800" y="1066799"/>
            <a:ext cx="3200400" cy="4449337"/>
          </a:xfrm>
          <a:prstGeom prst="rect">
            <a:avLst/>
          </a:prstGeom>
          <a:noFill/>
        </p:spPr>
      </p:pic>
      <p:sp>
        <p:nvSpPr>
          <p:cNvPr id="3" name="Подзаголовок 2"/>
          <p:cNvSpPr>
            <a:spLocks noGrp="1"/>
          </p:cNvSpPr>
          <p:nvPr>
            <p:ph type="subTitle" idx="1"/>
          </p:nvPr>
        </p:nvSpPr>
        <p:spPr>
          <a:xfrm>
            <a:off x="3581400" y="228600"/>
            <a:ext cx="5334000" cy="6172200"/>
          </a:xfrm>
        </p:spPr>
        <p:txBody>
          <a:bodyPr>
            <a:normAutofit fontScale="92500" lnSpcReduction="10000"/>
          </a:bodyPr>
          <a:lstStyle/>
          <a:p>
            <a:pPr indent="457200" algn="just"/>
            <a:r>
              <a:rPr lang="ru-RU" sz="2400" dirty="0" smtClean="0"/>
              <a:t>Между русским царем Иваном IV Грозным (1530-1584) и английской королевой Елизаветой I (1533-1603) возникла дипломатическая переписка. </a:t>
            </a:r>
          </a:p>
          <a:p>
            <a:pPr indent="457200" algn="just"/>
            <a:r>
              <a:rPr lang="ru-RU" sz="2400" dirty="0" smtClean="0"/>
              <a:t>Один из первых курьеров Елизаветы I и Ивана IV — Джером Горсей (в России его звали Еремий Ульянов Хорший) впервые побывал в России в 1573 году. Он изучал русский язык, сопоставлял его с родственными языками, сравнивал и оценивал: «Хотя у меня было только посредственное знание грамматики и я только слегка знал греческий, сходство последнего с русским помогло мне за короткий срок овладеть им. Русский язык — самый богатый и изящный». </a:t>
            </a:r>
            <a:endParaRPr lang="ru-RU"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3000"/>
                                        <p:tgtEl>
                                          <p:spTgt spid="3">
                                            <p:txEl>
                                              <p:pRg st="0" end="0"/>
                                            </p:txEl>
                                          </p:spTgt>
                                        </p:tgtEl>
                                      </p:cBhvr>
                                    </p:animEffect>
                                    <p:anim calcmode="lin" valueType="num">
                                      <p:cBhvr>
                                        <p:cTn id="8" dur="3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3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3000"/>
                                        <p:tgtEl>
                                          <p:spTgt spid="3">
                                            <p:txEl>
                                              <p:pRg st="1" end="1"/>
                                            </p:txEl>
                                          </p:spTgt>
                                        </p:tgtEl>
                                      </p:cBhvr>
                                    </p:animEffect>
                                    <p:anim calcmode="lin" valueType="num">
                                      <p:cBhvr>
                                        <p:cTn id="13" dur="3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3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16" presetClass="entr" presetSubtype="26" fill="hold" nodeType="withEffect">
                                  <p:stCondLst>
                                    <p:cond delay="0"/>
                                  </p:stCondLst>
                                  <p:childTnLst>
                                    <p:set>
                                      <p:cBhvr>
                                        <p:cTn id="16" dur="1" fill="hold">
                                          <p:stCondLst>
                                            <p:cond delay="0"/>
                                          </p:stCondLst>
                                        </p:cTn>
                                        <p:tgtEl>
                                          <p:spTgt spid="3074"/>
                                        </p:tgtEl>
                                        <p:attrNameLst>
                                          <p:attrName>style.visibility</p:attrName>
                                        </p:attrNameLst>
                                      </p:cBhvr>
                                      <p:to>
                                        <p:strVal val="visible"/>
                                      </p:to>
                                    </p:set>
                                    <p:animEffect transition="in" filter="barn(inHorizontal)">
                                      <p:cBhvr>
                                        <p:cTn id="17" dur="3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81000" y="304800"/>
            <a:ext cx="5334000" cy="6172200"/>
          </a:xfrm>
        </p:spPr>
        <p:txBody>
          <a:bodyPr>
            <a:normAutofit fontScale="85000" lnSpcReduction="20000"/>
          </a:bodyPr>
          <a:lstStyle/>
          <a:p>
            <a:pPr indent="457200" algn="just"/>
            <a:r>
              <a:rPr lang="ru-RU" dirty="0" smtClean="0"/>
              <a:t>В XVI—XVII веках Англия проявила особый интерес к русскому языку. </a:t>
            </a:r>
          </a:p>
          <a:p>
            <a:pPr indent="457200" algn="just"/>
            <a:r>
              <a:rPr lang="ru-RU" dirty="0" smtClean="0"/>
              <a:t>По рассказам англичан, возвращавшихся к себе на родину из Москвы, в этом были заинтересованы английские правительственные круги, правительственные толмачи овладевали русской речью. Рассматривая привезенную из Москвы привилегию английским купцам, королева заинтересовалась красиво изукрашенной рукописью, спрашивала какое звучание имеет та или иная буква. Русский язык представлялся английской королеве «знаменитым и богатейшим языком в мире» (the </a:t>
            </a:r>
            <a:r>
              <a:rPr lang="ru-RU" dirty="0" err="1" smtClean="0"/>
              <a:t>famous</a:t>
            </a:r>
            <a:r>
              <a:rPr lang="ru-RU" dirty="0" smtClean="0"/>
              <a:t> </a:t>
            </a:r>
            <a:r>
              <a:rPr lang="ru-RU" dirty="0" err="1" smtClean="0"/>
              <a:t>and</a:t>
            </a:r>
            <a:r>
              <a:rPr lang="ru-RU" dirty="0" smtClean="0"/>
              <a:t> </a:t>
            </a:r>
            <a:r>
              <a:rPr lang="ru-RU" dirty="0" err="1" smtClean="0"/>
              <a:t>most</a:t>
            </a:r>
            <a:r>
              <a:rPr lang="ru-RU" dirty="0" smtClean="0"/>
              <a:t> </a:t>
            </a:r>
            <a:r>
              <a:rPr lang="ru-RU" dirty="0" err="1" smtClean="0"/>
              <a:t>copious</a:t>
            </a:r>
            <a:r>
              <a:rPr lang="ru-RU" dirty="0" smtClean="0"/>
              <a:t> </a:t>
            </a:r>
            <a:r>
              <a:rPr lang="ru-RU" dirty="0" err="1" smtClean="0"/>
              <a:t>language</a:t>
            </a:r>
            <a:r>
              <a:rPr lang="ru-RU" dirty="0" smtClean="0"/>
              <a:t> </a:t>
            </a:r>
            <a:r>
              <a:rPr lang="ru-RU" dirty="0" err="1" smtClean="0"/>
              <a:t>of</a:t>
            </a:r>
            <a:r>
              <a:rPr lang="ru-RU" dirty="0" smtClean="0"/>
              <a:t> </a:t>
            </a:r>
            <a:r>
              <a:rPr lang="ru-RU" dirty="0" err="1" smtClean="0"/>
              <a:t>the</a:t>
            </a:r>
            <a:r>
              <a:rPr lang="ru-RU" dirty="0" smtClean="0"/>
              <a:t> </a:t>
            </a:r>
            <a:r>
              <a:rPr lang="ru-RU" dirty="0" err="1" smtClean="0"/>
              <a:t>world</a:t>
            </a:r>
            <a:r>
              <a:rPr lang="ru-RU" dirty="0" smtClean="0"/>
              <a:t>), не казался он, не в пример некоторым современным преподавателям русского языка за рубежом, и каким-то невероятно трудным языком. Возможно, русское соотношение звуков и букв, очень простое по сравнению с английским языком, позволило Елизавете сказать: «Я бы скоро научилась этому» (I </a:t>
            </a:r>
            <a:r>
              <a:rPr lang="ru-RU" dirty="0" err="1" smtClean="0"/>
              <a:t>could</a:t>
            </a:r>
            <a:r>
              <a:rPr lang="ru-RU" dirty="0" smtClean="0"/>
              <a:t> </a:t>
            </a:r>
            <a:r>
              <a:rPr lang="ru-RU" dirty="0" err="1" smtClean="0"/>
              <a:t>quickly</a:t>
            </a:r>
            <a:r>
              <a:rPr lang="ru-RU" dirty="0" smtClean="0"/>
              <a:t> </a:t>
            </a:r>
            <a:r>
              <a:rPr lang="ru-RU" dirty="0" err="1" smtClean="0"/>
              <a:t>learn</a:t>
            </a:r>
            <a:r>
              <a:rPr lang="ru-RU" dirty="0" smtClean="0"/>
              <a:t> </a:t>
            </a:r>
            <a:r>
              <a:rPr lang="ru-RU" dirty="0" err="1" smtClean="0"/>
              <a:t>it</a:t>
            </a:r>
            <a:r>
              <a:rPr lang="ru-RU" dirty="0" smtClean="0"/>
              <a:t>). </a:t>
            </a:r>
          </a:p>
          <a:p>
            <a:endParaRPr lang="ru-RU" dirty="0"/>
          </a:p>
        </p:txBody>
      </p:sp>
      <p:pic>
        <p:nvPicPr>
          <p:cNvPr id="4098" name="Picture 2" descr="C:\Users\UpuHa\Desktop\елизавета 1.jpg"/>
          <p:cNvPicPr>
            <a:picLocks noChangeAspect="1" noChangeArrowheads="1"/>
          </p:cNvPicPr>
          <p:nvPr/>
        </p:nvPicPr>
        <p:blipFill>
          <a:blip r:embed="rId3"/>
          <a:srcRect/>
          <a:stretch>
            <a:fillRect/>
          </a:stretch>
        </p:blipFill>
        <p:spPr bwMode="auto">
          <a:xfrm>
            <a:off x="5943600" y="1600200"/>
            <a:ext cx="3041650" cy="3657600"/>
          </a:xfrm>
          <a:prstGeom prst="rect">
            <a:avLst/>
          </a:prstGeom>
          <a:noFill/>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3000"/>
                                        <p:tgtEl>
                                          <p:spTgt spid="3">
                                            <p:txEl>
                                              <p:pRg st="0" end="0"/>
                                            </p:txEl>
                                          </p:spTgt>
                                        </p:tgtEl>
                                      </p:cBhvr>
                                    </p:animEffect>
                                    <p:anim calcmode="lin" valueType="num">
                                      <p:cBhvr>
                                        <p:cTn id="8" dur="3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3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3000"/>
                                        <p:tgtEl>
                                          <p:spTgt spid="3">
                                            <p:txEl>
                                              <p:pRg st="1" end="1"/>
                                            </p:txEl>
                                          </p:spTgt>
                                        </p:tgtEl>
                                      </p:cBhvr>
                                    </p:animEffect>
                                    <p:anim calcmode="lin" valueType="num">
                                      <p:cBhvr>
                                        <p:cTn id="13" dur="3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3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22" presetClass="entr" presetSubtype="4" fill="hold" nodeType="withEffect">
                                  <p:stCondLst>
                                    <p:cond delay="0"/>
                                  </p:stCondLst>
                                  <p:childTnLst>
                                    <p:set>
                                      <p:cBhvr>
                                        <p:cTn id="16" dur="1" fill="hold">
                                          <p:stCondLst>
                                            <p:cond delay="0"/>
                                          </p:stCondLst>
                                        </p:cTn>
                                        <p:tgtEl>
                                          <p:spTgt spid="4098"/>
                                        </p:tgtEl>
                                        <p:attrNameLst>
                                          <p:attrName>style.visibility</p:attrName>
                                        </p:attrNameLst>
                                      </p:cBhvr>
                                      <p:to>
                                        <p:strVal val="visible"/>
                                      </p:to>
                                    </p:set>
                                    <p:animEffect transition="in" filter="wipe(down)">
                                      <p:cBhvr>
                                        <p:cTn id="17" dur="3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04800" y="533400"/>
            <a:ext cx="4572000" cy="5257800"/>
          </a:xfrm>
        </p:spPr>
        <p:txBody>
          <a:bodyPr>
            <a:normAutofit fontScale="25000" lnSpcReduction="20000"/>
          </a:bodyPr>
          <a:lstStyle/>
          <a:p>
            <a:pPr indent="457200" algn="just"/>
            <a:r>
              <a:rPr lang="ru-RU" sz="7400" dirty="0" smtClean="0"/>
              <a:t>В Англии XVI – XVII веках даже среди широких кругов населения некоторые слова из русской лексики использовались в английском языке не только для обозначения предметов торговли, но употреблялись и в драматургических, стихотворных, общественно-политических произведениях. </a:t>
            </a:r>
          </a:p>
          <a:p>
            <a:pPr indent="457200" algn="just"/>
            <a:r>
              <a:rPr lang="ru-RU" sz="7400" dirty="0" smtClean="0"/>
              <a:t>Так, драматург Томас Гейвуд упоминает о русском напитке квас («The </a:t>
            </a:r>
            <a:r>
              <a:rPr lang="ru-RU" sz="7400" dirty="0" err="1" smtClean="0"/>
              <a:t>Rush</a:t>
            </a:r>
            <a:r>
              <a:rPr lang="ru-RU" sz="7400" dirty="0" smtClean="0"/>
              <a:t> </a:t>
            </a:r>
            <a:r>
              <a:rPr lang="ru-RU" sz="7400" dirty="0" err="1" smtClean="0"/>
              <a:t>drinks</a:t>
            </a:r>
            <a:r>
              <a:rPr lang="ru-RU" sz="7400" dirty="0" smtClean="0"/>
              <a:t> </a:t>
            </a:r>
            <a:r>
              <a:rPr lang="ru-RU" sz="7400" dirty="0" err="1" smtClean="0"/>
              <a:t>quasse</a:t>
            </a:r>
            <a:r>
              <a:rPr lang="ru-RU" sz="7400" dirty="0" smtClean="0"/>
              <a:t>») в своих пьесах «Похищение Лукреции» и «Вызов красоте», в первой из них говорится также о русских, украшающих свои головные уборы соболями.  Упоминается квас также у поэта Джорджа Тербервиля в его стихотворных посланиях из Москвы, наряду с такими словами как мед ‘</a:t>
            </a:r>
            <a:r>
              <a:rPr lang="ru-RU" sz="7400" dirty="0" err="1" smtClean="0"/>
              <a:t>mead</a:t>
            </a:r>
            <a:r>
              <a:rPr lang="ru-RU" sz="7400" dirty="0" smtClean="0"/>
              <a:t>’ и однорядка ‘odnoriadka’. </a:t>
            </a:r>
          </a:p>
          <a:p>
            <a:endParaRPr lang="ru-RU" dirty="0"/>
          </a:p>
        </p:txBody>
      </p:sp>
      <p:pic>
        <p:nvPicPr>
          <p:cNvPr id="5122" name="Picture 2" descr="C:\Users\UpuHa\Desktop\джером горсей.jpg"/>
          <p:cNvPicPr>
            <a:picLocks noChangeAspect="1" noChangeArrowheads="1"/>
          </p:cNvPicPr>
          <p:nvPr/>
        </p:nvPicPr>
        <p:blipFill>
          <a:blip r:embed="rId3"/>
          <a:srcRect/>
          <a:stretch>
            <a:fillRect/>
          </a:stretch>
        </p:blipFill>
        <p:spPr bwMode="auto">
          <a:xfrm>
            <a:off x="5029200" y="1066800"/>
            <a:ext cx="3657600" cy="4724400"/>
          </a:xfrm>
          <a:prstGeom prst="rect">
            <a:avLst/>
          </a:prstGeom>
          <a:noFill/>
        </p:spPr>
      </p:pic>
      <p:sp>
        <p:nvSpPr>
          <p:cNvPr id="4" name="TextBox 3"/>
          <p:cNvSpPr txBox="1"/>
          <p:nvPr/>
        </p:nvSpPr>
        <p:spPr>
          <a:xfrm>
            <a:off x="5791200" y="5867400"/>
            <a:ext cx="2362200" cy="369332"/>
          </a:xfrm>
          <a:prstGeom prst="rect">
            <a:avLst/>
          </a:prstGeom>
          <a:noFill/>
        </p:spPr>
        <p:txBody>
          <a:bodyPr wrap="square" rtlCol="0">
            <a:spAutoFit/>
          </a:bodyPr>
          <a:lstStyle/>
          <a:p>
            <a:r>
              <a:rPr lang="ru-RU" dirty="0" smtClean="0"/>
              <a:t>Джером Горсей</a:t>
            </a:r>
            <a:endParaRPr lang="ru-RU"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7"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2" presetClass="entr" presetSubtype="4" fill="hold" nodeType="withEffect">
                                  <p:stCondLst>
                                    <p:cond delay="0"/>
                                  </p:stCondLst>
                                  <p:childTnLst>
                                    <p:set>
                                      <p:cBhvr>
                                        <p:cTn id="14" dur="1" fill="hold">
                                          <p:stCondLst>
                                            <p:cond delay="0"/>
                                          </p:stCondLst>
                                        </p:cTn>
                                        <p:tgtEl>
                                          <p:spTgt spid="5122"/>
                                        </p:tgtEl>
                                        <p:attrNameLst>
                                          <p:attrName>style.visibility</p:attrName>
                                        </p:attrNameLst>
                                      </p:cBhvr>
                                      <p:to>
                                        <p:strVal val="visible"/>
                                      </p:to>
                                    </p:set>
                                    <p:animEffect transition="in" filter="wipe(down)">
                                      <p:cBhvr>
                                        <p:cTn id="15" dur="5000"/>
                                        <p:tgtEl>
                                          <p:spTgt spid="5122"/>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down)">
                                      <p:cBhvr>
                                        <p:cTn id="18" dur="5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3400" y="457200"/>
            <a:ext cx="7854696" cy="6096000"/>
          </a:xfrm>
        </p:spPr>
        <p:txBody>
          <a:bodyPr>
            <a:normAutofit/>
          </a:bodyPr>
          <a:lstStyle/>
          <a:p>
            <a:pPr indent="457200" algn="just"/>
            <a:r>
              <a:rPr lang="ru-RU" dirty="0" smtClean="0"/>
              <a:t>Ряд русских слов приводит Флетчер в своем сочинении о Русском государстве (1598), сопровождая их толкованиями и объяснениями, например, квас – «не что иное, как вода, заквашенная с небольшой примесью солода»; однорядка – крестьянское «широкое платье, которое спускается до самых пяток и подпоясано кушаком, из грубого белого или синего сукна». Томас Нэш, писатель той же эпохи, подхватил где-то русское местоимение наш, и оно запомнилось ему, благодаря случайному созвучию с его именем. в своем памфлете (1596) он прибегает к основанному на этом сходстве каламбуру, говоря, что он до тех пор будет преследовать своих врагов, пока они не станут перед ним на колени и не закричат: «помилуй нас» («</a:t>
            </a:r>
            <a:r>
              <a:rPr lang="ru-RU" dirty="0" err="1" smtClean="0"/>
              <a:t>Pomiloi</a:t>
            </a:r>
            <a:r>
              <a:rPr lang="ru-RU" dirty="0" smtClean="0"/>
              <a:t> </a:t>
            </a:r>
            <a:r>
              <a:rPr lang="ru-RU" dirty="0" err="1" smtClean="0"/>
              <a:t>Nash</a:t>
            </a:r>
            <a:r>
              <a:rPr lang="ru-RU" dirty="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4.6"/>
</p:tagLst>
</file>

<file path=ppt/tags/tag2.xml><?xml version="1.0" encoding="utf-8"?>
<p:tagLst xmlns:a="http://schemas.openxmlformats.org/drawingml/2006/main" xmlns:r="http://schemas.openxmlformats.org/officeDocument/2006/relationships" xmlns:p="http://schemas.openxmlformats.org/presentationml/2006/main">
  <p:tag name="TIMING" val="|3.1"/>
</p:tagLst>
</file>

<file path=ppt/tags/tag3.xml><?xml version="1.0" encoding="utf-8"?>
<p:tagLst xmlns:a="http://schemas.openxmlformats.org/drawingml/2006/main" xmlns:r="http://schemas.openxmlformats.org/officeDocument/2006/relationships" xmlns:p="http://schemas.openxmlformats.org/presentationml/2006/main">
  <p:tag name="TIMING" val="|0.6|0.6"/>
</p:tagLst>
</file>

<file path=ppt/tags/tag4.xml><?xml version="1.0" encoding="utf-8"?>
<p:tagLst xmlns:a="http://schemas.openxmlformats.org/drawingml/2006/main" xmlns:r="http://schemas.openxmlformats.org/officeDocument/2006/relationships" xmlns:p="http://schemas.openxmlformats.org/presentationml/2006/main">
  <p:tag name="TIMING" val="|0.4|0.8|1.6"/>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169</TotalTime>
  <Words>1006</Words>
  <PresentationFormat>Экран (4:3)</PresentationFormat>
  <Paragraphs>28</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Бумажная</vt:lpstr>
      <vt:lpstr>Слайд 1</vt:lpstr>
      <vt:lpstr>Цель проекта</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Заимствования  </dc:title>
  <dc:creator>UpuHa</dc:creator>
  <cp:lastModifiedBy>Сергей</cp:lastModifiedBy>
  <cp:revision>19</cp:revision>
  <dcterms:created xsi:type="dcterms:W3CDTF">2010-12-07T16:25:03Z</dcterms:created>
  <dcterms:modified xsi:type="dcterms:W3CDTF">2010-12-19T16:01:29Z</dcterms:modified>
</cp:coreProperties>
</file>