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7" r:id="rId3"/>
    <p:sldId id="281" r:id="rId4"/>
    <p:sldId id="282" r:id="rId5"/>
    <p:sldId id="284" r:id="rId6"/>
    <p:sldId id="283" r:id="rId7"/>
    <p:sldId id="285" r:id="rId8"/>
    <p:sldId id="280" r:id="rId9"/>
    <p:sldId id="279" r:id="rId10"/>
    <p:sldId id="287" r:id="rId11"/>
    <p:sldId id="286" r:id="rId12"/>
    <p:sldId id="288" r:id="rId13"/>
    <p:sldId id="28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20E00-6378-469B-9E5A-DB48373B8569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A5768EA-26D3-4674-8FB6-DCF508266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6A9F3-333F-4399-867E-0D39542DDE9D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D547E-4979-4F56-8A1A-CA65ADE42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EF6D3-8DF6-43EC-BC1F-8A990A6BC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07E82-6BFE-41E5-A498-CE02E53780CF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9B395-ACA2-45C1-9625-0365AF6F0189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E142C-07D5-40D1-A439-F1A8369C9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CA859-FACD-4F3C-8A51-55D418230A4C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6E079C3-1313-43E3-BD6C-7E7EEF9005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B7A33-C01F-460F-992E-BC024DC1367A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AA97C-2256-4018-BDA0-ACB001B49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30A67-9499-4084-AF4A-A3E30EABFE4B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5B5837F3-4B24-4377-9DC8-C2FB531E6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9D787-303E-4582-8992-E537799D90B9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DC95A-A119-4FEA-8F59-A061AD0A9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38F44-66C7-46D2-91DA-E49205781C09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2A83D14-956F-4571-BBC8-00C440895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05C5214-6EF7-41CF-B102-63CB0BD655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EE4D5-33F6-4C34-8720-1AA09E7A2B66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CED98-63DD-4942-86F1-B09C95A97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DA708-6C0F-4558-A72A-E09EFEAE8D03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F81816-DFE3-4162-ABC2-A1213CAFDE32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849BBD-2BDA-4AD8-A6D7-5272A9CD3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27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127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im7-tub-ru.yandex.net/i?id=248663757-15-72" TargetMode="External"/><Relationship Id="rId13" Type="http://schemas.openxmlformats.org/officeDocument/2006/relationships/hyperlink" Target="http://im2-tub-ru.yandex.net/i?id=295608651-41-72" TargetMode="External"/><Relationship Id="rId18" Type="http://schemas.openxmlformats.org/officeDocument/2006/relationships/hyperlink" Target="http://im5-tub-ru.yandex.net/i?id=279267856-13-72" TargetMode="External"/><Relationship Id="rId3" Type="http://schemas.openxmlformats.org/officeDocument/2006/relationships/hyperlink" Target="http://im0-tub-ru.yandex.net/i?id=25798999-29-72" TargetMode="External"/><Relationship Id="rId21" Type="http://schemas.openxmlformats.org/officeDocument/2006/relationships/hyperlink" Target="http://im7-tub-ru.yandex.net/i?id=206681647-28-72" TargetMode="External"/><Relationship Id="rId7" Type="http://schemas.openxmlformats.org/officeDocument/2006/relationships/hyperlink" Target="http://im8-tub-ru.yandex.net/i?id=60658355-10-72" TargetMode="External"/><Relationship Id="rId12" Type="http://schemas.openxmlformats.org/officeDocument/2006/relationships/hyperlink" Target="http://im2-tub-ru.yandex.net/i?id=567432911-43-72" TargetMode="External"/><Relationship Id="rId17" Type="http://schemas.openxmlformats.org/officeDocument/2006/relationships/hyperlink" Target="http://im6-tub-ru.yandex.net/i?id=219262267-16-72" TargetMode="External"/><Relationship Id="rId2" Type="http://schemas.openxmlformats.org/officeDocument/2006/relationships/hyperlink" Target="http://im8-tub-ru.yandex.net/i?id=99286816-28-72" TargetMode="External"/><Relationship Id="rId16" Type="http://schemas.openxmlformats.org/officeDocument/2006/relationships/hyperlink" Target="http://im3-tub-ru.yandex.net/i?id=187214681-59-72" TargetMode="External"/><Relationship Id="rId20" Type="http://schemas.openxmlformats.org/officeDocument/2006/relationships/hyperlink" Target="http://im5-tub-ru.yandex.net/i?id=126789307-38-7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4-tub-ru.yandex.net/i?id=445649158-40-72" TargetMode="External"/><Relationship Id="rId11" Type="http://schemas.openxmlformats.org/officeDocument/2006/relationships/hyperlink" Target="http://im5-tub-ru.yandex.net/i?id=27703089-69-72" TargetMode="External"/><Relationship Id="rId5" Type="http://schemas.openxmlformats.org/officeDocument/2006/relationships/hyperlink" Target="http://im2-tub-ru.yandex.net/i?id=236659627-14-72" TargetMode="External"/><Relationship Id="rId15" Type="http://schemas.openxmlformats.org/officeDocument/2006/relationships/hyperlink" Target="http://im7-tub-ru.yandex.net/i?id=59459666-45-72" TargetMode="External"/><Relationship Id="rId23" Type="http://schemas.openxmlformats.org/officeDocument/2006/relationships/hyperlink" Target="http://im3-tub-ru.yandex.net/i?id=414336102-01-72" TargetMode="External"/><Relationship Id="rId10" Type="http://schemas.openxmlformats.org/officeDocument/2006/relationships/hyperlink" Target="http://im2-tub-ru.yandex.net/i?id=106832968-01-72" TargetMode="External"/><Relationship Id="rId19" Type="http://schemas.openxmlformats.org/officeDocument/2006/relationships/hyperlink" Target="http://im8-tub-ru.yandex.net/i?id=147142074-53-72" TargetMode="External"/><Relationship Id="rId4" Type="http://schemas.openxmlformats.org/officeDocument/2006/relationships/hyperlink" Target="http://im6-tub-ru.yandex.net/i?id=124953885-36-72" TargetMode="External"/><Relationship Id="rId9" Type="http://schemas.openxmlformats.org/officeDocument/2006/relationships/hyperlink" Target="http://im8-tub-ru.yandex.net/i?id=329785118-54-72" TargetMode="External"/><Relationship Id="rId14" Type="http://schemas.openxmlformats.org/officeDocument/2006/relationships/hyperlink" Target="http://im8-tub-ru.yandex.net/i?id=353871928-64-72" TargetMode="External"/><Relationship Id="rId22" Type="http://schemas.openxmlformats.org/officeDocument/2006/relationships/hyperlink" Target="http://im3-tub-ru.yandex.net/i?id=401546790-52-7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3141663"/>
            <a:ext cx="6400800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400" dirty="0" smtClean="0">
                <a:solidFill>
                  <a:schemeClr val="bg2">
                    <a:lumMod val="25000"/>
                  </a:schemeClr>
                </a:solidFill>
              </a:rPr>
              <a:t>ЯДЕР</a:t>
            </a:r>
            <a:endParaRPr lang="ru-RU" sz="5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55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 dirty="0" smtClean="0"/>
              <a:t>ДЕЛЕНИЕ И СИНТЕЗ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850" y="260350"/>
            <a:ext cx="8534400" cy="7588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300" b="1" dirty="0" smtClean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Термоядерные реакции на Солнце</a:t>
            </a:r>
            <a:endParaRPr lang="ru-RU" sz="3300" b="1" dirty="0">
              <a:solidFill>
                <a:schemeClr val="bg2">
                  <a:lumMod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107504" y="1340768"/>
            <a:ext cx="33123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u="sng" dirty="0" err="1" smtClean="0">
                <a:solidFill>
                  <a:srgbClr val="C00000"/>
                </a:solidFill>
                <a:latin typeface="Georgia" pitchFamily="18" charset="0"/>
              </a:rPr>
              <a:t>Протон-протонный</a:t>
            </a:r>
            <a:r>
              <a:rPr lang="ru-RU" b="1" u="sng" dirty="0" smtClean="0">
                <a:solidFill>
                  <a:srgbClr val="C00000"/>
                </a:solidFill>
                <a:latin typeface="Georgia" pitchFamily="18" charset="0"/>
              </a:rPr>
              <a:t> цикл</a:t>
            </a:r>
            <a:endParaRPr lang="ru-RU" b="1" u="sng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636912"/>
            <a:ext cx="216024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9514"/>
            <a:ext cx="2761109" cy="3892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5436096" y="1340768"/>
            <a:ext cx="35283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  <a:latin typeface="Georgia" pitchFamily="18" charset="0"/>
              </a:rPr>
              <a:t>Углеродно-азотный цикл</a:t>
            </a:r>
            <a:endParaRPr lang="ru-RU" b="1" u="sng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3540" y="1916832"/>
            <a:ext cx="2946932" cy="25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79512" y="5530006"/>
            <a:ext cx="38356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p</a:t>
            </a:r>
            <a:r>
              <a:rPr lang="en-US" dirty="0" smtClean="0">
                <a:latin typeface="+mn-lt"/>
              </a:rPr>
              <a:t> + </a:t>
            </a:r>
            <a:r>
              <a:rPr lang="en-US" dirty="0">
                <a:latin typeface="+mn-lt"/>
              </a:rPr>
              <a:t>p</a:t>
            </a:r>
            <a:r>
              <a:rPr lang="en-US" dirty="0" smtClean="0">
                <a:latin typeface="+mn-lt"/>
              </a:rPr>
              <a:t> → ²D + </a:t>
            </a:r>
            <a:r>
              <a:rPr lang="en-US" dirty="0">
                <a:latin typeface="+mn-lt"/>
              </a:rPr>
              <a:t>e</a:t>
            </a:r>
            <a:r>
              <a:rPr lang="en-US" baseline="30000" dirty="0">
                <a:latin typeface="+mn-lt"/>
              </a:rPr>
              <a:t>+</a:t>
            </a:r>
            <a:r>
              <a:rPr lang="en-US" dirty="0" smtClean="0">
                <a:latin typeface="+mn-lt"/>
              </a:rPr>
              <a:t> + </a:t>
            </a:r>
            <a:r>
              <a:rPr lang="en-US" dirty="0" err="1">
                <a:latin typeface="+mn-lt"/>
              </a:rPr>
              <a:t>ν</a:t>
            </a:r>
            <a:r>
              <a:rPr lang="en-US" baseline="-25000" dirty="0" err="1">
                <a:latin typeface="+mn-lt"/>
              </a:rPr>
              <a:t>e</a:t>
            </a:r>
            <a:r>
              <a:rPr lang="en-US" dirty="0" smtClean="0">
                <a:latin typeface="+mn-lt"/>
              </a:rPr>
              <a:t> + 0,4</a:t>
            </a:r>
            <a:r>
              <a:rPr lang="ru-RU" dirty="0" smtClean="0">
                <a:latin typeface="+mn-lt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Georgia"/>
              </a:rPr>
              <a:t>МэВ</a:t>
            </a:r>
            <a:endParaRPr lang="ru-RU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²D + </a:t>
            </a:r>
            <a:r>
              <a:rPr lang="en-US" dirty="0">
                <a:latin typeface="+mn-lt"/>
              </a:rPr>
              <a:t>p</a:t>
            </a:r>
            <a:r>
              <a:rPr lang="en-US" dirty="0" smtClean="0">
                <a:latin typeface="+mn-lt"/>
              </a:rPr>
              <a:t> → </a:t>
            </a:r>
            <a:r>
              <a:rPr lang="en-US" baseline="30000" dirty="0" smtClean="0">
                <a:latin typeface="+mn-lt"/>
              </a:rPr>
              <a:t>3</a:t>
            </a:r>
            <a:r>
              <a:rPr lang="en-US" dirty="0" smtClean="0">
                <a:latin typeface="+mn-lt"/>
              </a:rPr>
              <a:t>He + </a:t>
            </a:r>
            <a:r>
              <a:rPr lang="en-US" dirty="0">
                <a:latin typeface="+mn-lt"/>
              </a:rPr>
              <a:t>γ</a:t>
            </a:r>
            <a:r>
              <a:rPr lang="en-US" dirty="0" smtClean="0">
                <a:latin typeface="+mn-lt"/>
              </a:rPr>
              <a:t> + 5,49 </a:t>
            </a:r>
            <a:r>
              <a:rPr lang="en-US" dirty="0" err="1" smtClean="0">
                <a:latin typeface="+mn-lt"/>
              </a:rPr>
              <a:t>МэВ</a:t>
            </a:r>
            <a:r>
              <a:rPr lang="en-US" dirty="0" smtClean="0">
                <a:latin typeface="+mn-lt"/>
              </a:rPr>
              <a:t> </a:t>
            </a:r>
            <a:endParaRPr lang="ru-RU" dirty="0" smtClean="0">
              <a:latin typeface="+mn-lt"/>
            </a:endParaRPr>
          </a:p>
          <a:p>
            <a:r>
              <a:rPr lang="en-US" baseline="30000" dirty="0" smtClean="0">
                <a:latin typeface="+mn-lt"/>
              </a:rPr>
              <a:t>3</a:t>
            </a:r>
            <a:r>
              <a:rPr lang="en-US" dirty="0" smtClean="0">
                <a:latin typeface="+mn-lt"/>
              </a:rPr>
              <a:t>He + </a:t>
            </a:r>
            <a:r>
              <a:rPr lang="en-US" baseline="30000" dirty="0" smtClean="0">
                <a:latin typeface="+mn-lt"/>
              </a:rPr>
              <a:t>3</a:t>
            </a:r>
            <a:r>
              <a:rPr lang="en-US" dirty="0" smtClean="0">
                <a:latin typeface="+mn-lt"/>
              </a:rPr>
              <a:t>He → </a:t>
            </a:r>
            <a:r>
              <a:rPr lang="en-US" baseline="30000" dirty="0" smtClean="0">
                <a:latin typeface="+mn-lt"/>
              </a:rPr>
              <a:t>4</a:t>
            </a:r>
            <a:r>
              <a:rPr lang="en-US" dirty="0" smtClean="0">
                <a:latin typeface="+mn-lt"/>
              </a:rPr>
              <a:t>He + 2</a:t>
            </a:r>
            <a:r>
              <a:rPr lang="en-US" dirty="0">
                <a:latin typeface="+mn-lt"/>
              </a:rPr>
              <a:t>p</a:t>
            </a:r>
            <a:r>
              <a:rPr lang="en-US" dirty="0" smtClean="0">
                <a:latin typeface="+mn-lt"/>
              </a:rPr>
              <a:t> + 12,85 </a:t>
            </a:r>
            <a:r>
              <a:rPr lang="en-US" dirty="0" err="1" smtClean="0">
                <a:latin typeface="+mn-lt"/>
              </a:rPr>
              <a:t>МэВ</a:t>
            </a:r>
            <a:endParaRPr lang="ru-RU" dirty="0">
              <a:latin typeface="+mn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08104" y="4653136"/>
            <a:ext cx="355193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aseline="30000" dirty="0" smtClean="0">
                <a:latin typeface="+mn-lt"/>
              </a:rPr>
              <a:t>12</a:t>
            </a:r>
            <a:r>
              <a:rPr lang="pt-BR" dirty="0" smtClean="0">
                <a:latin typeface="+mn-lt"/>
              </a:rPr>
              <a:t>C + </a:t>
            </a:r>
            <a:r>
              <a:rPr lang="pt-BR" baseline="30000" dirty="0" smtClean="0">
                <a:latin typeface="+mn-lt"/>
              </a:rPr>
              <a:t>1</a:t>
            </a:r>
            <a:r>
              <a:rPr lang="pt-BR" dirty="0" smtClean="0">
                <a:latin typeface="+mn-lt"/>
              </a:rPr>
              <a:t>H → </a:t>
            </a:r>
            <a:r>
              <a:rPr lang="pt-BR" baseline="30000" dirty="0" smtClean="0">
                <a:latin typeface="+mn-lt"/>
              </a:rPr>
              <a:t>13</a:t>
            </a:r>
            <a:r>
              <a:rPr lang="pt-BR" dirty="0" smtClean="0">
                <a:latin typeface="+mn-lt"/>
              </a:rPr>
              <a:t>N + </a:t>
            </a:r>
            <a:r>
              <a:rPr lang="pt-BR" i="1" dirty="0" smtClean="0">
                <a:latin typeface="+mn-lt"/>
              </a:rPr>
              <a:t>γ</a:t>
            </a:r>
            <a:r>
              <a:rPr lang="pt-BR" dirty="0" smtClean="0">
                <a:latin typeface="+mn-lt"/>
              </a:rPr>
              <a:t> +1,95 МэВ</a:t>
            </a:r>
          </a:p>
          <a:p>
            <a:r>
              <a:rPr lang="pt-BR" baseline="30000" dirty="0" smtClean="0">
                <a:latin typeface="+mn-lt"/>
              </a:rPr>
              <a:t>13</a:t>
            </a:r>
            <a:r>
              <a:rPr lang="pt-BR" dirty="0" smtClean="0">
                <a:latin typeface="+mn-lt"/>
              </a:rPr>
              <a:t>N → </a:t>
            </a:r>
            <a:r>
              <a:rPr lang="pt-BR" baseline="30000" dirty="0" smtClean="0">
                <a:latin typeface="+mn-lt"/>
              </a:rPr>
              <a:t>13</a:t>
            </a:r>
            <a:r>
              <a:rPr lang="pt-BR" dirty="0" smtClean="0">
                <a:latin typeface="+mn-lt"/>
              </a:rPr>
              <a:t>C + </a:t>
            </a:r>
            <a:r>
              <a:rPr lang="pt-BR" i="1" dirty="0" smtClean="0">
                <a:latin typeface="+mn-lt"/>
              </a:rPr>
              <a:t>e</a:t>
            </a:r>
            <a:r>
              <a:rPr lang="pt-BR" i="1" baseline="30000" dirty="0" smtClean="0">
                <a:latin typeface="+mn-lt"/>
              </a:rPr>
              <a:t>+</a:t>
            </a:r>
            <a:r>
              <a:rPr lang="pt-BR" dirty="0" smtClean="0">
                <a:latin typeface="+mn-lt"/>
              </a:rPr>
              <a:t> + </a:t>
            </a:r>
            <a:r>
              <a:rPr lang="pt-BR" i="1" dirty="0" smtClean="0">
                <a:latin typeface="+mn-lt"/>
              </a:rPr>
              <a:t>ν</a:t>
            </a:r>
            <a:r>
              <a:rPr lang="pt-BR" i="1" baseline="-25000" dirty="0" smtClean="0">
                <a:latin typeface="+mn-lt"/>
              </a:rPr>
              <a:t>e</a:t>
            </a:r>
            <a:r>
              <a:rPr lang="pt-BR" dirty="0" smtClean="0">
                <a:latin typeface="+mn-lt"/>
              </a:rPr>
              <a:t> +1,37 МэВ</a:t>
            </a:r>
          </a:p>
          <a:p>
            <a:r>
              <a:rPr lang="pt-BR" baseline="30000" dirty="0" smtClean="0">
                <a:latin typeface="+mn-lt"/>
              </a:rPr>
              <a:t>13</a:t>
            </a:r>
            <a:r>
              <a:rPr lang="pt-BR" dirty="0" smtClean="0">
                <a:latin typeface="+mn-lt"/>
              </a:rPr>
              <a:t>C + </a:t>
            </a:r>
            <a:r>
              <a:rPr lang="pt-BR" baseline="30000" dirty="0" smtClean="0">
                <a:latin typeface="+mn-lt"/>
              </a:rPr>
              <a:t>1</a:t>
            </a:r>
            <a:r>
              <a:rPr lang="pt-BR" dirty="0" smtClean="0">
                <a:latin typeface="+mn-lt"/>
              </a:rPr>
              <a:t>H → </a:t>
            </a:r>
            <a:r>
              <a:rPr lang="pt-BR" baseline="30000" dirty="0" smtClean="0">
                <a:latin typeface="+mn-lt"/>
              </a:rPr>
              <a:t>14</a:t>
            </a:r>
            <a:r>
              <a:rPr lang="pt-BR" dirty="0" smtClean="0">
                <a:latin typeface="+mn-lt"/>
              </a:rPr>
              <a:t>N + </a:t>
            </a:r>
            <a:r>
              <a:rPr lang="pt-BR" i="1" dirty="0" smtClean="0">
                <a:latin typeface="+mn-lt"/>
              </a:rPr>
              <a:t>γ</a:t>
            </a:r>
            <a:r>
              <a:rPr lang="pt-BR" dirty="0" smtClean="0">
                <a:latin typeface="+mn-lt"/>
              </a:rPr>
              <a:t> +7,54 МэВ</a:t>
            </a:r>
          </a:p>
          <a:p>
            <a:r>
              <a:rPr lang="pt-BR" baseline="30000" dirty="0" smtClean="0">
                <a:latin typeface="+mn-lt"/>
              </a:rPr>
              <a:t>14</a:t>
            </a:r>
            <a:r>
              <a:rPr lang="pt-BR" dirty="0" smtClean="0">
                <a:latin typeface="+mn-lt"/>
              </a:rPr>
              <a:t>N + </a:t>
            </a:r>
            <a:r>
              <a:rPr lang="pt-BR" baseline="30000" dirty="0" smtClean="0">
                <a:latin typeface="+mn-lt"/>
              </a:rPr>
              <a:t>1</a:t>
            </a:r>
            <a:r>
              <a:rPr lang="pt-BR" dirty="0" smtClean="0">
                <a:latin typeface="+mn-lt"/>
              </a:rPr>
              <a:t>H → </a:t>
            </a:r>
            <a:r>
              <a:rPr lang="pt-BR" baseline="30000" dirty="0" smtClean="0">
                <a:latin typeface="+mn-lt"/>
              </a:rPr>
              <a:t>15</a:t>
            </a:r>
            <a:r>
              <a:rPr lang="pt-BR" dirty="0" smtClean="0">
                <a:latin typeface="+mn-lt"/>
              </a:rPr>
              <a:t>O + </a:t>
            </a:r>
            <a:r>
              <a:rPr lang="pt-BR" i="1" dirty="0" smtClean="0">
                <a:latin typeface="+mn-lt"/>
              </a:rPr>
              <a:t>γ</a:t>
            </a:r>
            <a:r>
              <a:rPr lang="pt-BR" dirty="0" smtClean="0">
                <a:latin typeface="+mn-lt"/>
              </a:rPr>
              <a:t> +7,29 МэВ</a:t>
            </a:r>
          </a:p>
          <a:p>
            <a:r>
              <a:rPr lang="pt-BR" baseline="30000" dirty="0" smtClean="0">
                <a:latin typeface="+mn-lt"/>
              </a:rPr>
              <a:t>15</a:t>
            </a:r>
            <a:r>
              <a:rPr lang="pt-BR" dirty="0" smtClean="0">
                <a:latin typeface="+mn-lt"/>
              </a:rPr>
              <a:t>O → </a:t>
            </a:r>
            <a:r>
              <a:rPr lang="pt-BR" baseline="30000" dirty="0" smtClean="0">
                <a:latin typeface="+mn-lt"/>
              </a:rPr>
              <a:t>15</a:t>
            </a:r>
            <a:r>
              <a:rPr lang="pt-BR" dirty="0" smtClean="0">
                <a:latin typeface="+mn-lt"/>
              </a:rPr>
              <a:t>N + </a:t>
            </a:r>
            <a:r>
              <a:rPr lang="pt-BR" i="1" dirty="0" smtClean="0">
                <a:latin typeface="+mn-lt"/>
              </a:rPr>
              <a:t>e</a:t>
            </a:r>
            <a:r>
              <a:rPr lang="pt-BR" i="1" baseline="30000" dirty="0" smtClean="0">
                <a:latin typeface="+mn-lt"/>
              </a:rPr>
              <a:t>+</a:t>
            </a:r>
            <a:r>
              <a:rPr lang="pt-BR" dirty="0" smtClean="0">
                <a:latin typeface="+mn-lt"/>
              </a:rPr>
              <a:t> + </a:t>
            </a:r>
            <a:r>
              <a:rPr lang="pt-BR" i="1" dirty="0" smtClean="0">
                <a:latin typeface="+mn-lt"/>
              </a:rPr>
              <a:t>ν</a:t>
            </a:r>
            <a:r>
              <a:rPr lang="pt-BR" i="1" baseline="-25000" dirty="0" smtClean="0">
                <a:latin typeface="+mn-lt"/>
              </a:rPr>
              <a:t>e</a:t>
            </a:r>
            <a:r>
              <a:rPr lang="pt-BR" dirty="0" smtClean="0">
                <a:latin typeface="+mn-lt"/>
              </a:rPr>
              <a:t> +2,76 МэВ</a:t>
            </a:r>
          </a:p>
          <a:p>
            <a:r>
              <a:rPr lang="pt-BR" baseline="30000" dirty="0" smtClean="0">
                <a:latin typeface="+mn-lt"/>
              </a:rPr>
              <a:t>15</a:t>
            </a:r>
            <a:r>
              <a:rPr lang="pt-BR" dirty="0" smtClean="0">
                <a:latin typeface="+mn-lt"/>
              </a:rPr>
              <a:t>N + </a:t>
            </a:r>
            <a:r>
              <a:rPr lang="pt-BR" baseline="30000" dirty="0" smtClean="0">
                <a:latin typeface="+mn-lt"/>
              </a:rPr>
              <a:t>1</a:t>
            </a:r>
            <a:r>
              <a:rPr lang="pt-BR" dirty="0" smtClean="0">
                <a:latin typeface="+mn-lt"/>
              </a:rPr>
              <a:t>H → </a:t>
            </a:r>
            <a:r>
              <a:rPr lang="pt-BR" baseline="30000" dirty="0" smtClean="0">
                <a:latin typeface="+mn-lt"/>
              </a:rPr>
              <a:t>12</a:t>
            </a:r>
            <a:r>
              <a:rPr lang="pt-BR" dirty="0" smtClean="0">
                <a:latin typeface="+mn-lt"/>
              </a:rPr>
              <a:t>C + </a:t>
            </a:r>
            <a:r>
              <a:rPr lang="pt-BR" baseline="30000" dirty="0" smtClean="0">
                <a:latin typeface="+mn-lt"/>
              </a:rPr>
              <a:t>4</a:t>
            </a:r>
            <a:r>
              <a:rPr lang="pt-BR" dirty="0" smtClean="0">
                <a:latin typeface="+mn-lt"/>
              </a:rPr>
              <a:t>He +4,96 МэВ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850" y="260350"/>
            <a:ext cx="8534400" cy="7588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300" b="1" dirty="0" smtClean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Управляемый термоядерный синтез</a:t>
            </a:r>
            <a:endParaRPr lang="ru-RU" sz="3300" b="1" dirty="0">
              <a:solidFill>
                <a:schemeClr val="bg2">
                  <a:lumMod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1700808"/>
            <a:ext cx="85324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8" indent="284163" algn="just"/>
            <a:r>
              <a:rPr lang="ru-RU" sz="2000" dirty="0" smtClean="0">
                <a:latin typeface="+mn-lt"/>
              </a:rPr>
              <a:t>Идея создания термоядерного реактора зародилась в </a:t>
            </a:r>
            <a:r>
              <a:rPr lang="ru-RU" sz="2000" dirty="0" smtClean="0">
                <a:solidFill>
                  <a:srgbClr val="C00000"/>
                </a:solidFill>
                <a:latin typeface="+mn-lt"/>
              </a:rPr>
              <a:t>1950-х годах</a:t>
            </a:r>
            <a:r>
              <a:rPr lang="ru-RU" sz="2000" dirty="0" smtClean="0">
                <a:latin typeface="+mn-lt"/>
              </a:rPr>
              <a:t>. В настоящее время управляемый термоядерный синтез ещё не осуществлён.</a:t>
            </a:r>
          </a:p>
        </p:txBody>
      </p:sp>
      <p:pic>
        <p:nvPicPr>
          <p:cNvPr id="12" name="Picture 4" descr="pic_5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1667" y="4221088"/>
            <a:ext cx="2690813" cy="205263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9512" y="2924944"/>
            <a:ext cx="5832648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8" indent="284163" algn="just"/>
            <a:r>
              <a:rPr lang="ru-RU" sz="2000" b="1" u="sng" dirty="0">
                <a:solidFill>
                  <a:srgbClr val="C00000"/>
                </a:solidFill>
                <a:latin typeface="+mn-lt"/>
              </a:rPr>
              <a:t>Преимущества УТС: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u="sng" dirty="0">
                <a:latin typeface="+mn-lt"/>
              </a:rPr>
              <a:t>Использование слаборадиоактивных веществ</a:t>
            </a:r>
            <a:r>
              <a:rPr lang="ru-RU" dirty="0">
                <a:latin typeface="+mn-lt"/>
              </a:rPr>
              <a:t> позволяет более говорить об </a:t>
            </a:r>
            <a:r>
              <a:rPr lang="ru-RU" dirty="0" err="1">
                <a:latin typeface="+mn-lt"/>
              </a:rPr>
              <a:t>экологичности</a:t>
            </a:r>
            <a:r>
              <a:rPr lang="ru-RU" dirty="0">
                <a:latin typeface="+mn-lt"/>
              </a:rPr>
              <a:t> УТС.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dirty="0">
                <a:latin typeface="+mn-lt"/>
              </a:rPr>
              <a:t>При этом на единицу веса термоядерного топлива получается примерно в 10 млн. раз </a:t>
            </a:r>
            <a:r>
              <a:rPr lang="ru-RU" u="sng" dirty="0">
                <a:latin typeface="+mn-lt"/>
              </a:rPr>
              <a:t>больше энергии</a:t>
            </a:r>
            <a:r>
              <a:rPr lang="ru-RU" dirty="0">
                <a:latin typeface="+mn-lt"/>
              </a:rPr>
              <a:t>, чем при сгорании органического топлива, и примерно в 100 раз больше, чем при расщеплении ядер урана.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dirty="0">
                <a:latin typeface="+mn-lt"/>
              </a:rPr>
              <a:t>Источник этот практически неисчерпаем, он основан на столкновении ядер водорода, а </a:t>
            </a:r>
            <a:r>
              <a:rPr lang="ru-RU" u="sng" dirty="0">
                <a:latin typeface="+mn-lt"/>
              </a:rPr>
              <a:t>водород - самое распространенное вещество </a:t>
            </a:r>
            <a:r>
              <a:rPr lang="ru-RU" dirty="0">
                <a:latin typeface="+mn-lt"/>
              </a:rPr>
              <a:t>во Вселенной.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850" y="260350"/>
            <a:ext cx="8534400" cy="7588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300" b="1" dirty="0" smtClean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Управляемый термоядерный синтез</a:t>
            </a:r>
            <a:endParaRPr lang="ru-RU" sz="3300" b="1" dirty="0">
              <a:solidFill>
                <a:schemeClr val="bg2">
                  <a:lumMod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1628800"/>
            <a:ext cx="813690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8" indent="284163" algn="just"/>
            <a:r>
              <a:rPr lang="ru-RU" sz="2000" b="1" u="sng" dirty="0" smtClean="0">
                <a:solidFill>
                  <a:srgbClr val="C00000"/>
                </a:solidFill>
                <a:latin typeface="+mn-lt"/>
              </a:rPr>
              <a:t>Проблемы </a:t>
            </a:r>
            <a:r>
              <a:rPr lang="ru-RU" sz="2000" b="1" u="sng" dirty="0">
                <a:solidFill>
                  <a:srgbClr val="C00000"/>
                </a:solidFill>
                <a:latin typeface="+mn-lt"/>
              </a:rPr>
              <a:t>УТС: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Удержание плазмы при температуре 10</a:t>
            </a:r>
            <a:r>
              <a:rPr kumimoji="0" lang="ru-RU" sz="1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 в замкнутом пространстве</a:t>
            </a:r>
            <a:r>
              <a:rPr lang="ru-RU" dirty="0" smtClean="0">
                <a:latin typeface="+mn-lt"/>
              </a:rPr>
              <a:t>.</a:t>
            </a:r>
            <a:endParaRPr lang="ru-RU" dirty="0">
              <a:latin typeface="+mn-lt"/>
            </a:endParaRP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3579" y="2564904"/>
            <a:ext cx="4266893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51520" y="2636912"/>
            <a:ext cx="41764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2000" b="1" u="sng" dirty="0" smtClean="0">
                <a:solidFill>
                  <a:srgbClr val="A50021"/>
                </a:solidFill>
                <a:latin typeface="+mn-lt"/>
              </a:rPr>
              <a:t>ТОКАМАК</a:t>
            </a:r>
            <a:r>
              <a:rPr lang="ru-RU" sz="2000" dirty="0" smtClean="0">
                <a:solidFill>
                  <a:srgbClr val="A50021"/>
                </a:solidFill>
                <a:latin typeface="+mn-lt"/>
              </a:rPr>
              <a:t> </a:t>
            </a:r>
            <a:r>
              <a:rPr lang="ru-RU" sz="2000" dirty="0" smtClean="0">
                <a:latin typeface="+mn-lt"/>
              </a:rPr>
              <a:t>— </a:t>
            </a:r>
            <a:r>
              <a:rPr lang="ru-RU" sz="2000" dirty="0" err="1">
                <a:latin typeface="+mn-lt"/>
              </a:rPr>
              <a:t>тороидальная</a:t>
            </a:r>
            <a:r>
              <a:rPr lang="ru-RU" sz="2000" dirty="0">
                <a:latin typeface="+mn-lt"/>
              </a:rPr>
              <a:t> вакуумная камера для магнитного удержания плазмы. </a:t>
            </a:r>
          </a:p>
        </p:txBody>
      </p:sp>
      <p:pic>
        <p:nvPicPr>
          <p:cNvPr id="9" name="Picture 11" descr="vp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645024"/>
            <a:ext cx="3560762" cy="25781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Ссылки на иллюстрации: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sz="1400" dirty="0" smtClean="0">
                <a:hlinkClick r:id="rId2"/>
              </a:rPr>
              <a:t>http://im8-tub-ru.yandex.net/i?id=99286816-28-72</a:t>
            </a:r>
            <a:r>
              <a:rPr lang="ru-RU" sz="1400" dirty="0" smtClean="0"/>
              <a:t>; </a:t>
            </a:r>
            <a:r>
              <a:rPr lang="en-US" sz="1400" dirty="0" smtClean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im0-tub-ru.yandex.net/i?id=25798999-29-72</a:t>
            </a:r>
            <a:r>
              <a:rPr lang="ru-RU" sz="1400" dirty="0" smtClean="0"/>
              <a:t>; </a:t>
            </a:r>
            <a:r>
              <a:rPr lang="en-US" sz="1400" dirty="0" smtClean="0">
                <a:hlinkClick r:id="rId4"/>
              </a:rPr>
              <a:t>http://</a:t>
            </a:r>
            <a:r>
              <a:rPr lang="en-US" sz="1400" dirty="0" smtClean="0">
                <a:hlinkClick r:id="rId4"/>
              </a:rPr>
              <a:t>im6-tub-ru.yandex.net/i?id=124953885-36-72</a:t>
            </a:r>
            <a:r>
              <a:rPr lang="ru-RU" sz="1400" dirty="0" smtClean="0"/>
              <a:t>. </a:t>
            </a:r>
            <a:endParaRPr lang="ru-RU" sz="1400" dirty="0" smtClean="0"/>
          </a:p>
          <a:p>
            <a:pPr marL="514350" indent="-514350">
              <a:buAutoNum type="arabicParenR"/>
            </a:pPr>
            <a:r>
              <a:rPr lang="ru-RU" sz="1400" dirty="0" smtClean="0"/>
              <a:t> </a:t>
            </a:r>
            <a:r>
              <a:rPr lang="en-US" sz="1400" dirty="0" smtClean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im2-tub-ru.yandex.net/i?id=236659627-14-72</a:t>
            </a:r>
            <a:r>
              <a:rPr lang="ru-RU" sz="1400" dirty="0" smtClean="0"/>
              <a:t>; </a:t>
            </a:r>
            <a:r>
              <a:rPr lang="en-US" sz="1400" dirty="0" smtClean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im4-tub-ru.yandex.net/i?id=445649158-40-72</a:t>
            </a:r>
            <a:r>
              <a:rPr lang="ru-RU" sz="1400" dirty="0" smtClean="0"/>
              <a:t>; </a:t>
            </a:r>
            <a:r>
              <a:rPr lang="en-US" sz="1400" dirty="0" smtClean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im8-tub-ru.yandex.net/i?id=60658355-10-72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pPr marL="514350" indent="-514350">
              <a:buAutoNum type="arabicParenR"/>
            </a:pPr>
            <a:r>
              <a:rPr lang="en-US" sz="1400" dirty="0" smtClean="0">
                <a:hlinkClick r:id="rId8"/>
              </a:rPr>
              <a:t>http://</a:t>
            </a:r>
            <a:r>
              <a:rPr lang="en-US" sz="1400" dirty="0" smtClean="0">
                <a:hlinkClick r:id="rId8"/>
              </a:rPr>
              <a:t>im7-tub-ru.yandex.net/i?id=248663757-15-72</a:t>
            </a:r>
            <a:r>
              <a:rPr lang="ru-RU" sz="1400" dirty="0" smtClean="0"/>
              <a:t>; </a:t>
            </a:r>
            <a:r>
              <a:rPr lang="en-US" sz="1400" dirty="0" smtClean="0">
                <a:hlinkClick r:id="rId9"/>
              </a:rPr>
              <a:t>http://</a:t>
            </a:r>
            <a:r>
              <a:rPr lang="en-US" sz="1400" dirty="0" smtClean="0">
                <a:hlinkClick r:id="rId9"/>
              </a:rPr>
              <a:t>im8-tub-ru.yandex.net/i?id=329785118-54-72</a:t>
            </a:r>
            <a:r>
              <a:rPr lang="ru-RU" sz="1400" dirty="0" smtClean="0"/>
              <a:t>.</a:t>
            </a:r>
          </a:p>
          <a:p>
            <a:pPr marL="514350" indent="-514350">
              <a:buAutoNum type="arabicParenR"/>
            </a:pPr>
            <a:r>
              <a:rPr lang="en-US" sz="1400" dirty="0" smtClean="0">
                <a:hlinkClick r:id="rId10"/>
              </a:rPr>
              <a:t>http://</a:t>
            </a:r>
            <a:r>
              <a:rPr lang="en-US" sz="1400" dirty="0" smtClean="0">
                <a:hlinkClick r:id="rId10"/>
              </a:rPr>
              <a:t>im2-tub-ru.yandex.net/i?id=106832968-01-72</a:t>
            </a:r>
            <a:r>
              <a:rPr lang="ru-RU" sz="1400" dirty="0" smtClean="0"/>
              <a:t>.</a:t>
            </a:r>
          </a:p>
          <a:p>
            <a:pPr marL="514350" indent="-514350">
              <a:buAutoNum type="arabicParenR"/>
            </a:pPr>
            <a:r>
              <a:rPr lang="en-US" sz="1400" dirty="0" smtClean="0">
                <a:hlinkClick r:id="rId11"/>
              </a:rPr>
              <a:t>http://</a:t>
            </a:r>
            <a:r>
              <a:rPr lang="en-US" sz="1400" dirty="0" smtClean="0">
                <a:hlinkClick r:id="rId11"/>
              </a:rPr>
              <a:t>im5-tub-ru.yandex.net/i?id=27703089-69-72</a:t>
            </a:r>
            <a:r>
              <a:rPr lang="ru-RU" sz="1400" dirty="0" smtClean="0"/>
              <a:t>.</a:t>
            </a:r>
          </a:p>
          <a:p>
            <a:pPr marL="514350" indent="-514350">
              <a:buAutoNum type="arabicParenR"/>
            </a:pPr>
            <a:r>
              <a:rPr lang="en-US" sz="1400" dirty="0" smtClean="0">
                <a:hlinkClick r:id="rId12"/>
              </a:rPr>
              <a:t>http://</a:t>
            </a:r>
            <a:r>
              <a:rPr lang="en-US" sz="1400" dirty="0" smtClean="0">
                <a:hlinkClick r:id="rId12"/>
              </a:rPr>
              <a:t>im2-tub-ru.yandex.net/i?id=567432911-43-72</a:t>
            </a:r>
            <a:r>
              <a:rPr lang="ru-RU" sz="1400" dirty="0" smtClean="0"/>
              <a:t>.</a:t>
            </a:r>
          </a:p>
          <a:p>
            <a:pPr marL="514350" indent="-514350">
              <a:buAutoNum type="arabicParenR"/>
            </a:pPr>
            <a:r>
              <a:rPr lang="en-US" sz="1400" dirty="0" smtClean="0">
                <a:hlinkClick r:id="rId13"/>
              </a:rPr>
              <a:t>http://</a:t>
            </a:r>
            <a:r>
              <a:rPr lang="en-US" sz="1400" dirty="0" smtClean="0">
                <a:hlinkClick r:id="rId13"/>
              </a:rPr>
              <a:t>im2-tub-ru.yandex.net/i?id=295608651-41-72</a:t>
            </a:r>
            <a:r>
              <a:rPr lang="ru-RU" sz="1400" dirty="0" smtClean="0"/>
              <a:t>.</a:t>
            </a:r>
          </a:p>
          <a:p>
            <a:pPr marL="514350" indent="-514350">
              <a:buAutoNum type="arabicParenR"/>
            </a:pPr>
            <a:r>
              <a:rPr lang="en-US" sz="1400" dirty="0" smtClean="0">
                <a:hlinkClick r:id="rId14"/>
              </a:rPr>
              <a:t>http://</a:t>
            </a:r>
            <a:r>
              <a:rPr lang="en-US" sz="1400" dirty="0" smtClean="0">
                <a:hlinkClick r:id="rId14"/>
              </a:rPr>
              <a:t>im8-tub-ru.yandex.net/i?id=353871928-64-72</a:t>
            </a:r>
            <a:r>
              <a:rPr lang="ru-RU" sz="1400" dirty="0" smtClean="0"/>
              <a:t>; </a:t>
            </a:r>
            <a:r>
              <a:rPr lang="en-US" sz="1400" dirty="0" smtClean="0">
                <a:hlinkClick r:id="rId15"/>
              </a:rPr>
              <a:t>http://</a:t>
            </a:r>
            <a:r>
              <a:rPr lang="en-US" sz="1400" dirty="0" smtClean="0">
                <a:hlinkClick r:id="rId15"/>
              </a:rPr>
              <a:t>im7-tub-ru.yandex.net/i?id=59459666-45-72</a:t>
            </a:r>
            <a:r>
              <a:rPr lang="ru-RU" sz="1400" dirty="0" smtClean="0"/>
              <a:t>; </a:t>
            </a:r>
            <a:r>
              <a:rPr lang="en-US" sz="1400" dirty="0" smtClean="0">
                <a:hlinkClick r:id="rId16"/>
              </a:rPr>
              <a:t>http://</a:t>
            </a:r>
            <a:r>
              <a:rPr lang="en-US" sz="1400" dirty="0" smtClean="0">
                <a:hlinkClick r:id="rId16"/>
              </a:rPr>
              <a:t>im3-tub-ru.yandex.net/i?id=187214681-59-72</a:t>
            </a:r>
            <a:r>
              <a:rPr lang="ru-RU" sz="1400" dirty="0" smtClean="0"/>
              <a:t>; </a:t>
            </a:r>
            <a:r>
              <a:rPr lang="en-US" sz="1400" dirty="0" smtClean="0">
                <a:hlinkClick r:id="rId17"/>
              </a:rPr>
              <a:t>http://</a:t>
            </a:r>
            <a:r>
              <a:rPr lang="en-US" sz="1400" dirty="0" smtClean="0">
                <a:hlinkClick r:id="rId17"/>
              </a:rPr>
              <a:t>im6-tub-ru.yandex.net/i?id=219262267-16-72</a:t>
            </a:r>
            <a:r>
              <a:rPr lang="ru-RU" sz="1400" dirty="0" smtClean="0"/>
              <a:t>.</a:t>
            </a:r>
          </a:p>
          <a:p>
            <a:pPr marL="514350" indent="-514350">
              <a:buAutoNum type="arabicParenR"/>
            </a:pPr>
            <a:r>
              <a:rPr lang="en-US" sz="1400" dirty="0" smtClean="0">
                <a:hlinkClick r:id="rId18"/>
              </a:rPr>
              <a:t>http://</a:t>
            </a:r>
            <a:r>
              <a:rPr lang="en-US" sz="1400" dirty="0" smtClean="0">
                <a:hlinkClick r:id="rId18"/>
              </a:rPr>
              <a:t>im5-tub-ru.yandex.net/i?id=279267856-13-72</a:t>
            </a:r>
            <a:r>
              <a:rPr lang="ru-RU" sz="1400" dirty="0" smtClean="0"/>
              <a:t>; </a:t>
            </a:r>
            <a:r>
              <a:rPr lang="en-US" sz="1400" dirty="0" smtClean="0">
                <a:hlinkClick r:id="rId19"/>
              </a:rPr>
              <a:t>http://</a:t>
            </a:r>
            <a:r>
              <a:rPr lang="en-US" sz="1400" dirty="0" smtClean="0">
                <a:hlinkClick r:id="rId19"/>
              </a:rPr>
              <a:t>im8-tub-ru.yandex.net/i?id=147142074-53-72</a:t>
            </a:r>
            <a:r>
              <a:rPr lang="ru-RU" sz="1400" dirty="0" smtClean="0"/>
              <a:t>; </a:t>
            </a:r>
            <a:r>
              <a:rPr lang="en-US" sz="1400" dirty="0" smtClean="0">
                <a:hlinkClick r:id="rId20"/>
              </a:rPr>
              <a:t>http://</a:t>
            </a:r>
            <a:r>
              <a:rPr lang="en-US" sz="1400" dirty="0" smtClean="0">
                <a:hlinkClick r:id="rId20"/>
              </a:rPr>
              <a:t>im5-tub-ru.yandex.net/i?id=126789307-38-72</a:t>
            </a:r>
            <a:r>
              <a:rPr lang="ru-RU" sz="1400" dirty="0" smtClean="0"/>
              <a:t>.</a:t>
            </a:r>
          </a:p>
          <a:p>
            <a:pPr marL="514350" indent="-514350">
              <a:buAutoNum type="arabicParenR"/>
            </a:pPr>
            <a:r>
              <a:rPr lang="en-US" sz="1400" dirty="0" smtClean="0">
                <a:hlinkClick r:id="rId21"/>
              </a:rPr>
              <a:t>http://</a:t>
            </a:r>
            <a:r>
              <a:rPr lang="en-US" sz="1400" dirty="0" smtClean="0">
                <a:hlinkClick r:id="rId21"/>
              </a:rPr>
              <a:t>im7-tub-ru.yandex.net/i?id=206681647-28-72</a:t>
            </a:r>
            <a:r>
              <a:rPr lang="ru-RU" sz="1400" dirty="0" smtClean="0"/>
              <a:t>.</a:t>
            </a:r>
          </a:p>
          <a:p>
            <a:pPr marL="514350" indent="-514350">
              <a:buAutoNum type="arabicParenR"/>
            </a:pPr>
            <a:r>
              <a:rPr lang="en-US" sz="1400" dirty="0" smtClean="0">
                <a:hlinkClick r:id="rId22"/>
              </a:rPr>
              <a:t>http://</a:t>
            </a:r>
            <a:r>
              <a:rPr lang="en-US" sz="1400" dirty="0" smtClean="0">
                <a:hlinkClick r:id="rId22"/>
              </a:rPr>
              <a:t>im3-tub-ru.yandex.net/i?id=401546790-52-72</a:t>
            </a:r>
            <a:r>
              <a:rPr lang="ru-RU" sz="1400" dirty="0" smtClean="0"/>
              <a:t>; </a:t>
            </a:r>
            <a:r>
              <a:rPr lang="en-US" sz="1400" dirty="0" smtClean="0">
                <a:hlinkClick r:id="rId23"/>
              </a:rPr>
              <a:t>http://</a:t>
            </a:r>
            <a:r>
              <a:rPr lang="en-US" sz="1400" dirty="0" smtClean="0">
                <a:hlinkClick r:id="rId23"/>
              </a:rPr>
              <a:t>im3-tub-ru.yandex.net/i?id=414336102-01-72</a:t>
            </a:r>
            <a:r>
              <a:rPr lang="ru-RU" sz="1400" smtClean="0"/>
              <a:t>. </a:t>
            </a:r>
            <a:endParaRPr lang="ru-RU" sz="1400" dirty="0" smtClean="0"/>
          </a:p>
          <a:p>
            <a:pPr marL="514350" indent="-514350">
              <a:buAutoNum type="arabicParenR"/>
            </a:pPr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850" y="260350"/>
            <a:ext cx="8534400" cy="7588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300" b="1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Деление ядер урана</a:t>
            </a:r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4067175" y="4554538"/>
          <a:ext cx="4752975" cy="674687"/>
        </p:xfrm>
        <a:graphic>
          <a:graphicData uri="http://schemas.openxmlformats.org/presentationml/2006/ole">
            <p:oleObj spid="_x0000_s7170" name="Формула" r:id="rId3" imgW="1701720" imgH="241200" progId="Equation.3">
              <p:embed/>
            </p:oleObj>
          </a:graphicData>
        </a:graphic>
      </p:graphicFrame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6013" y="3589338"/>
            <a:ext cx="146526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3632200"/>
            <a:ext cx="155575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TextBox 8"/>
          <p:cNvSpPr txBox="1">
            <a:spLocks noChangeArrowheads="1"/>
          </p:cNvSpPr>
          <p:nvPr/>
        </p:nvSpPr>
        <p:spPr bwMode="auto">
          <a:xfrm>
            <a:off x="107950" y="5662613"/>
            <a:ext cx="20716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Georgia" pitchFamily="18" charset="0"/>
              </a:rPr>
              <a:t>Фриц Штрассман</a:t>
            </a:r>
          </a:p>
          <a:p>
            <a:pPr algn="ctr"/>
            <a:r>
              <a:rPr lang="ru-RU">
                <a:latin typeface="Georgia" pitchFamily="18" charset="0"/>
              </a:rPr>
              <a:t>(1902 - 1980)</a:t>
            </a:r>
          </a:p>
        </p:txBody>
      </p:sp>
      <p:sp>
        <p:nvSpPr>
          <p:cNvPr id="7176" name="TextBox 9"/>
          <p:cNvSpPr txBox="1">
            <a:spLocks noChangeArrowheads="1"/>
          </p:cNvSpPr>
          <p:nvPr/>
        </p:nvSpPr>
        <p:spPr bwMode="auto">
          <a:xfrm>
            <a:off x="2278063" y="5661025"/>
            <a:ext cx="16525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Georgia" pitchFamily="18" charset="0"/>
              </a:rPr>
              <a:t>Отто Ган</a:t>
            </a:r>
          </a:p>
          <a:p>
            <a:pPr algn="ctr"/>
            <a:r>
              <a:rPr lang="ru-RU">
                <a:latin typeface="Georgia" pitchFamily="18" charset="0"/>
              </a:rPr>
              <a:t>(1879 —1968)</a:t>
            </a:r>
          </a:p>
        </p:txBody>
      </p:sp>
      <p:sp>
        <p:nvSpPr>
          <p:cNvPr id="7177" name="TextBox 10"/>
          <p:cNvSpPr txBox="1">
            <a:spLocks noChangeArrowheads="1"/>
          </p:cNvSpPr>
          <p:nvPr/>
        </p:nvSpPr>
        <p:spPr bwMode="auto">
          <a:xfrm>
            <a:off x="250825" y="2060575"/>
            <a:ext cx="36734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solidFill>
                  <a:srgbClr val="C00000"/>
                </a:solidFill>
                <a:latin typeface="Georgia" pitchFamily="18" charset="0"/>
              </a:rPr>
              <a:t>1939 г.</a:t>
            </a:r>
            <a:r>
              <a:rPr lang="ru-RU" sz="2000">
                <a:latin typeface="Georgia" pitchFamily="18" charset="0"/>
              </a:rPr>
              <a:t> – деление ядер урана при бомбардировке их нейтронами.</a:t>
            </a:r>
          </a:p>
        </p:txBody>
      </p:sp>
      <p:pic>
        <p:nvPicPr>
          <p:cNvPr id="717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175" y="1628775"/>
            <a:ext cx="4752975" cy="275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171" name="Object 9"/>
          <p:cNvGraphicFramePr>
            <a:graphicFrameLocks noChangeAspect="1"/>
          </p:cNvGraphicFramePr>
          <p:nvPr/>
        </p:nvGraphicFramePr>
        <p:xfrm>
          <a:off x="4192588" y="5418138"/>
          <a:ext cx="4646612" cy="674687"/>
        </p:xfrm>
        <a:graphic>
          <a:graphicData uri="http://schemas.openxmlformats.org/presentationml/2006/ole">
            <p:oleObj spid="_x0000_s7171" name="Формула" r:id="rId7" imgW="166356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850" y="260350"/>
            <a:ext cx="8534400" cy="7588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300" b="1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Деление ядер урана</a:t>
            </a:r>
          </a:p>
        </p:txBody>
      </p:sp>
      <p:sp>
        <p:nvSpPr>
          <p:cNvPr id="7175" name="TextBox 8"/>
          <p:cNvSpPr txBox="1">
            <a:spLocks noChangeArrowheads="1"/>
          </p:cNvSpPr>
          <p:nvPr/>
        </p:nvSpPr>
        <p:spPr bwMode="auto">
          <a:xfrm>
            <a:off x="274003" y="5662613"/>
            <a:ext cx="173957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Лизе </a:t>
            </a:r>
            <a:r>
              <a:rPr lang="ru-RU" dirty="0" err="1" smtClean="0">
                <a:latin typeface="Georgia" pitchFamily="18" charset="0"/>
              </a:rPr>
              <a:t>Мейтнер</a:t>
            </a:r>
            <a:endParaRPr lang="ru-RU" dirty="0">
              <a:latin typeface="Georgia" pitchFamily="18" charset="0"/>
            </a:endParaRPr>
          </a:p>
          <a:p>
            <a:pPr algn="ctr"/>
            <a:r>
              <a:rPr lang="ru-RU" dirty="0">
                <a:latin typeface="Georgia" pitchFamily="18" charset="0"/>
              </a:rPr>
              <a:t>(</a:t>
            </a:r>
            <a:r>
              <a:rPr lang="ru-RU" dirty="0" smtClean="0">
                <a:latin typeface="Georgia" pitchFamily="18" charset="0"/>
              </a:rPr>
              <a:t>1878 – 1968)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7176" name="TextBox 9"/>
          <p:cNvSpPr txBox="1">
            <a:spLocks noChangeArrowheads="1"/>
          </p:cNvSpPr>
          <p:nvPr/>
        </p:nvSpPr>
        <p:spPr bwMode="auto">
          <a:xfrm>
            <a:off x="2309909" y="5661025"/>
            <a:ext cx="15888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err="1">
                <a:latin typeface="Georgia" pitchFamily="18" charset="0"/>
              </a:rPr>
              <a:t>Отто</a:t>
            </a:r>
            <a:r>
              <a:rPr lang="ru-RU" dirty="0">
                <a:latin typeface="Georgia" pitchFamily="18" charset="0"/>
              </a:rPr>
              <a:t> </a:t>
            </a:r>
            <a:r>
              <a:rPr lang="ru-RU" dirty="0" err="1" smtClean="0">
                <a:latin typeface="Georgia" pitchFamily="18" charset="0"/>
              </a:rPr>
              <a:t>Фриш</a:t>
            </a:r>
            <a:endParaRPr lang="ru-RU" dirty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(1904</a:t>
            </a:r>
            <a:r>
              <a:rPr lang="en-US" dirty="0" smtClean="0"/>
              <a:t> –</a:t>
            </a:r>
            <a:r>
              <a:rPr lang="ru-RU" dirty="0" smtClean="0"/>
              <a:t> </a:t>
            </a:r>
            <a:r>
              <a:rPr lang="ru-RU" dirty="0" smtClean="0">
                <a:latin typeface="Georgia" pitchFamily="18" charset="0"/>
              </a:rPr>
              <a:t>1979)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7177" name="TextBox 10"/>
          <p:cNvSpPr txBox="1">
            <a:spLocks noChangeArrowheads="1"/>
          </p:cNvSpPr>
          <p:nvPr/>
        </p:nvSpPr>
        <p:spPr bwMode="auto">
          <a:xfrm>
            <a:off x="250825" y="1772816"/>
            <a:ext cx="367347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dirty="0">
                <a:solidFill>
                  <a:srgbClr val="C00000"/>
                </a:solidFill>
                <a:latin typeface="Georgia" pitchFamily="18" charset="0"/>
              </a:rPr>
              <a:t>1939 г.</a:t>
            </a:r>
            <a:r>
              <a:rPr lang="ru-RU" sz="2000" dirty="0">
                <a:latin typeface="Georgia" pitchFamily="18" charset="0"/>
              </a:rPr>
              <a:t> – </a:t>
            </a:r>
            <a:r>
              <a:rPr lang="ru-RU" sz="2000" dirty="0" smtClean="0">
                <a:latin typeface="Georgia" pitchFamily="18" charset="0"/>
              </a:rPr>
              <a:t>объяснение процесса деления </a:t>
            </a:r>
            <a:r>
              <a:rPr lang="ru-RU" sz="2000" dirty="0">
                <a:latin typeface="Georgia" pitchFamily="18" charset="0"/>
              </a:rPr>
              <a:t>ядер урана при бомбардировке их нейтронами.</a:t>
            </a: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3552" y="3356992"/>
            <a:ext cx="171037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926" y="3356992"/>
            <a:ext cx="1590786" cy="2344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484784"/>
            <a:ext cx="2497460" cy="1964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2" name="Picture 10"/>
          <p:cNvPicPr>
            <a:picLocks noChangeAspect="1" noChangeArrowheads="1"/>
          </p:cNvPicPr>
          <p:nvPr/>
        </p:nvPicPr>
        <p:blipFill>
          <a:blip r:embed="rId5" cstate="print"/>
          <a:srcRect t="6166" b="26870"/>
          <a:stretch>
            <a:fillRect/>
          </a:stretch>
        </p:blipFill>
        <p:spPr bwMode="auto">
          <a:xfrm>
            <a:off x="4355976" y="3609020"/>
            <a:ext cx="4392488" cy="262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850" y="260350"/>
            <a:ext cx="8534400" cy="7588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300" b="1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Деление ядер урана</a:t>
            </a:r>
          </a:p>
        </p:txBody>
      </p:sp>
      <p:sp>
        <p:nvSpPr>
          <p:cNvPr id="7177" name="TextBox 10"/>
          <p:cNvSpPr txBox="1">
            <a:spLocks noChangeArrowheads="1"/>
          </p:cNvSpPr>
          <p:nvPr/>
        </p:nvSpPr>
        <p:spPr bwMode="auto">
          <a:xfrm>
            <a:off x="2843808" y="1844824"/>
            <a:ext cx="32403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55600" algn="just"/>
            <a:r>
              <a:rPr lang="ru-RU" sz="2000" dirty="0" smtClean="0">
                <a:latin typeface="Georgia" pitchFamily="18" charset="0"/>
              </a:rPr>
              <a:t>Реакция деления ядер урана идет с </a:t>
            </a:r>
            <a:r>
              <a:rPr lang="ru-RU" sz="2000" dirty="0" smtClean="0">
                <a:solidFill>
                  <a:srgbClr val="C00000"/>
                </a:solidFill>
                <a:latin typeface="Georgia" pitchFamily="18" charset="0"/>
              </a:rPr>
              <a:t>выделением энергии </a:t>
            </a:r>
            <a:r>
              <a:rPr lang="ru-RU" sz="2000" dirty="0" smtClean="0">
                <a:latin typeface="Georgia" pitchFamily="18" charset="0"/>
              </a:rPr>
              <a:t>в окружающую среду.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 l="3244" t="34605" r="79037" b="17201"/>
          <a:stretch>
            <a:fillRect/>
          </a:stretch>
        </p:blipFill>
        <p:spPr bwMode="auto">
          <a:xfrm>
            <a:off x="251520" y="1988840"/>
            <a:ext cx="216024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5980" y="2204864"/>
            <a:ext cx="24765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2411760" y="3689737"/>
            <a:ext cx="38884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273050" algn="just"/>
            <a:r>
              <a:rPr lang="ru-RU" sz="2400" dirty="0" smtClean="0">
                <a:latin typeface="Georgia" pitchFamily="18" charset="0"/>
              </a:rPr>
              <a:t>При делении </a:t>
            </a:r>
            <a:r>
              <a:rPr lang="ru-RU" sz="2400" dirty="0" smtClean="0">
                <a:solidFill>
                  <a:srgbClr val="C00000"/>
                </a:solidFill>
                <a:latin typeface="Georgia" pitchFamily="18" charset="0"/>
              </a:rPr>
              <a:t>1 г урана </a:t>
            </a:r>
            <a:r>
              <a:rPr lang="ru-RU" sz="2400" dirty="0" smtClean="0">
                <a:latin typeface="Georgia" pitchFamily="18" charset="0"/>
              </a:rPr>
              <a:t>выделяется столько же энергии, сколько получается при сжигании </a:t>
            </a:r>
            <a:r>
              <a:rPr lang="ru-RU" sz="2400" dirty="0" smtClean="0">
                <a:solidFill>
                  <a:srgbClr val="C00000"/>
                </a:solidFill>
                <a:latin typeface="Georgia" pitchFamily="18" charset="0"/>
              </a:rPr>
              <a:t>3 т угля</a:t>
            </a:r>
            <a:r>
              <a:rPr lang="ru-RU" sz="2400" dirty="0" smtClean="0">
                <a:latin typeface="Georgia" pitchFamily="18" charset="0"/>
              </a:rPr>
              <a:t>.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850" y="260350"/>
            <a:ext cx="8534400" cy="7588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300" b="1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Цепная ядерная реакция</a:t>
            </a:r>
          </a:p>
        </p:txBody>
      </p:sp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4787900" y="1916832"/>
            <a:ext cx="4176713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 u="sng" dirty="0">
                <a:solidFill>
                  <a:srgbClr val="C00000"/>
                </a:solidFill>
                <a:latin typeface="Georgia" pitchFamily="18" charset="0"/>
              </a:rPr>
              <a:t>Коэффициент размножения нейтронов </a:t>
            </a:r>
            <a:r>
              <a:rPr lang="ru-RU" sz="2000" dirty="0">
                <a:latin typeface="Georgia" pitchFamily="18" charset="0"/>
              </a:rPr>
              <a:t>– отношение числа нейтронов в одном поколении к числу нейтронов в предшествующем поколении</a:t>
            </a:r>
            <a:r>
              <a:rPr lang="ru-RU" sz="2000" dirty="0" smtClean="0">
                <a:latin typeface="Georgia" pitchFamily="18" charset="0"/>
              </a:rPr>
              <a:t>.</a:t>
            </a:r>
          </a:p>
          <a:p>
            <a:pPr algn="just"/>
            <a:endParaRPr lang="ru-RU" sz="2000" dirty="0">
              <a:latin typeface="Georgia" pitchFamily="18" charset="0"/>
            </a:endParaRPr>
          </a:p>
          <a:p>
            <a:pPr algn="ctr"/>
            <a:endParaRPr lang="ru-RU" sz="2000" b="1" u="sng" dirty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endParaRPr lang="ru-RU" sz="2400" dirty="0" smtClean="0">
              <a:latin typeface="Georgia" pitchFamily="18" charset="0"/>
            </a:endParaRPr>
          </a:p>
          <a:p>
            <a:pPr algn="ctr"/>
            <a:endParaRPr lang="ru-RU" sz="2400" dirty="0">
              <a:latin typeface="Georgia" pitchFamily="18" charset="0"/>
            </a:endParaRPr>
          </a:p>
          <a:p>
            <a:pPr algn="ctr"/>
            <a:endParaRPr lang="ru-RU" sz="2400" dirty="0">
              <a:latin typeface="Georgia" pitchFamily="18" charset="0"/>
            </a:endParaRPr>
          </a:p>
          <a:p>
            <a:pPr algn="just"/>
            <a:r>
              <a:rPr lang="en-US" sz="1600" dirty="0">
                <a:latin typeface="Georgia" pitchFamily="18" charset="0"/>
              </a:rPr>
              <a:t>k &lt; 1 – </a:t>
            </a:r>
            <a:r>
              <a:rPr lang="ru-RU" sz="1600" dirty="0">
                <a:latin typeface="Georgia" pitchFamily="18" charset="0"/>
              </a:rPr>
              <a:t>реакция не идет</a:t>
            </a:r>
            <a:endParaRPr lang="en-US" sz="1600" dirty="0">
              <a:latin typeface="Georgia" pitchFamily="18" charset="0"/>
            </a:endParaRPr>
          </a:p>
          <a:p>
            <a:pPr algn="just"/>
            <a:r>
              <a:rPr lang="en-US" sz="1600" dirty="0">
                <a:latin typeface="Georgia" pitchFamily="18" charset="0"/>
              </a:rPr>
              <a:t>k = 1</a:t>
            </a:r>
            <a:r>
              <a:rPr lang="ru-RU" sz="1600" dirty="0">
                <a:latin typeface="Georgia" pitchFamily="18" charset="0"/>
              </a:rPr>
              <a:t> – реакция протекает стационарно</a:t>
            </a:r>
            <a:endParaRPr lang="en-US" sz="1600" dirty="0">
              <a:latin typeface="Georgia" pitchFamily="18" charset="0"/>
            </a:endParaRPr>
          </a:p>
          <a:p>
            <a:pPr algn="just"/>
            <a:r>
              <a:rPr lang="en-US" sz="1400" dirty="0">
                <a:latin typeface="Georgia" pitchFamily="18" charset="0"/>
              </a:rPr>
              <a:t>k &gt; 1</a:t>
            </a:r>
            <a:r>
              <a:rPr lang="ru-RU" sz="1400" dirty="0">
                <a:latin typeface="Georgia" pitchFamily="18" charset="0"/>
              </a:rPr>
              <a:t> –</a:t>
            </a:r>
            <a:r>
              <a:rPr lang="ru-RU" sz="1600" dirty="0">
                <a:latin typeface="Georgia" pitchFamily="18" charset="0"/>
              </a:rPr>
              <a:t> </a:t>
            </a:r>
            <a:r>
              <a:rPr lang="ru-RU" sz="1400" dirty="0">
                <a:latin typeface="Georgia" pitchFamily="18" charset="0"/>
              </a:rPr>
              <a:t>реакция носит неуправляемый характер</a:t>
            </a:r>
            <a:r>
              <a:rPr lang="ru-RU" sz="1400" dirty="0" smtClean="0">
                <a:latin typeface="Georgia" pitchFamily="18" charset="0"/>
              </a:rPr>
              <a:t>.</a:t>
            </a:r>
            <a:endParaRPr lang="ru-RU" sz="1400" dirty="0">
              <a:latin typeface="Georgia" pitchFamily="18" charset="0"/>
            </a:endParaRP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655763"/>
            <a:ext cx="45815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194" name="Object 5"/>
          <p:cNvGraphicFramePr>
            <a:graphicFrameLocks noChangeAspect="1"/>
          </p:cNvGraphicFramePr>
          <p:nvPr/>
        </p:nvGraphicFramePr>
        <p:xfrm>
          <a:off x="6156325" y="3573065"/>
          <a:ext cx="1304925" cy="1008063"/>
        </p:xfrm>
        <a:graphic>
          <a:graphicData uri="http://schemas.openxmlformats.org/presentationml/2006/ole">
            <p:oleObj spid="_x0000_s52226" name="Формула" r:id="rId4" imgW="55872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850" y="260350"/>
            <a:ext cx="8534400" cy="7588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300" b="1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Цепная ядерная реакция</a:t>
            </a:r>
          </a:p>
        </p:txBody>
      </p:sp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2051720" y="1557339"/>
            <a:ext cx="691289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 smtClean="0">
                <a:solidFill>
                  <a:srgbClr val="C00000"/>
                </a:solidFill>
                <a:latin typeface="Georgia" pitchFamily="18" charset="0"/>
              </a:rPr>
              <a:t>Активная зона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Georgia" pitchFamily="18" charset="0"/>
              </a:rPr>
              <a:t>– среда, в которой протекает цепная реакция деления ядер.</a:t>
            </a:r>
            <a:endParaRPr lang="ru-RU" sz="2400" b="1" u="sng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6303" y="5301208"/>
            <a:ext cx="157217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157217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51520" y="2502182"/>
            <a:ext cx="864096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C00000"/>
                </a:solidFill>
                <a:latin typeface="Georgia" pitchFamily="18" charset="0"/>
              </a:rPr>
              <a:t>ВОЗМОЖНОСТЬ ПРОТЕКАНИЯ ЯДЕРНОЙ РЕАКЦИИ ОПРЕДЕЛЯЕТСЯ:</a:t>
            </a:r>
          </a:p>
          <a:p>
            <a:pPr algn="ctr"/>
            <a:endParaRPr lang="ru-RU" sz="2000" b="1" u="sng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just"/>
            <a:r>
              <a:rPr lang="ru-RU" sz="2000" b="1" u="sng" dirty="0" smtClean="0">
                <a:solidFill>
                  <a:srgbClr val="C00000"/>
                </a:solidFill>
                <a:latin typeface="Georgia" pitchFamily="18" charset="0"/>
              </a:rPr>
              <a:t>Критической массой</a:t>
            </a:r>
            <a:r>
              <a:rPr lang="ru-RU" sz="2000" dirty="0" smtClean="0">
                <a:latin typeface="Georgia" pitchFamily="18" charset="0"/>
              </a:rPr>
              <a:t> – наименьшей массой, при которой возможно протекание цепной реакции.</a:t>
            </a:r>
          </a:p>
          <a:p>
            <a:pPr algn="just"/>
            <a:r>
              <a:rPr lang="ru-RU" sz="2000" b="1" u="sng" dirty="0" smtClean="0">
                <a:solidFill>
                  <a:srgbClr val="C00000"/>
                </a:solidFill>
                <a:latin typeface="Georgia" pitchFamily="18" charset="0"/>
              </a:rPr>
              <a:t>Наличием отражающей оболочки</a:t>
            </a:r>
            <a:r>
              <a:rPr lang="ru-RU" sz="2000" dirty="0" smtClean="0">
                <a:latin typeface="Georgia" pitchFamily="18" charset="0"/>
              </a:rPr>
              <a:t> из вещества, хорошо отражающего нейтроны (чаще всего бериллия). </a:t>
            </a:r>
          </a:p>
          <a:p>
            <a:pPr algn="just"/>
            <a:r>
              <a:rPr lang="ru-RU" sz="2000" b="1" u="sng" dirty="0" smtClean="0">
                <a:solidFill>
                  <a:srgbClr val="C00000"/>
                </a:solidFill>
                <a:latin typeface="Georgia" pitchFamily="18" charset="0"/>
              </a:rPr>
              <a:t>Отсутствием примесей</a:t>
            </a:r>
            <a:r>
              <a:rPr lang="ru-RU" sz="2000" dirty="0" smtClean="0">
                <a:latin typeface="Georgia" pitchFamily="18" charset="0"/>
              </a:rPr>
              <a:t>, поглощающих нейтроны.</a:t>
            </a:r>
          </a:p>
          <a:p>
            <a:pPr algn="just"/>
            <a:r>
              <a:rPr lang="ru-RU" sz="2000" b="1" u="sng" dirty="0" smtClean="0">
                <a:solidFill>
                  <a:srgbClr val="C00000"/>
                </a:solidFill>
                <a:latin typeface="Georgia" pitchFamily="18" charset="0"/>
              </a:rPr>
              <a:t>Наличием замедлителя нейтронов</a:t>
            </a:r>
            <a:r>
              <a:rPr lang="ru-RU" sz="2000" dirty="0" smtClean="0">
                <a:latin typeface="Georgia" pitchFamily="18" charset="0"/>
              </a:rPr>
              <a:t> (чаще всего графит, вода, тяжелая вода).</a:t>
            </a:r>
          </a:p>
          <a:p>
            <a:pPr algn="just"/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850" y="260350"/>
            <a:ext cx="8534400" cy="7588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300" b="1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Ядерный реактор</a:t>
            </a:r>
          </a:p>
        </p:txBody>
      </p:sp>
      <p:pic>
        <p:nvPicPr>
          <p:cNvPr id="3584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530350"/>
            <a:ext cx="3887788" cy="468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44008" y="2996952"/>
            <a:ext cx="39691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C00000"/>
                </a:solidFill>
              </a:rPr>
              <a:t>Ядерное горючее </a:t>
            </a:r>
            <a:r>
              <a:rPr lang="ru-RU" dirty="0" smtClean="0"/>
              <a:t>– уран-235</a:t>
            </a:r>
          </a:p>
          <a:p>
            <a:r>
              <a:rPr lang="ru-RU" u="sng" dirty="0" smtClean="0">
                <a:solidFill>
                  <a:srgbClr val="C00000"/>
                </a:solidFill>
              </a:rPr>
              <a:t>Замедлитель нейтронов </a:t>
            </a:r>
            <a:r>
              <a:rPr lang="ru-RU" dirty="0" smtClean="0"/>
              <a:t>– вода</a:t>
            </a:r>
          </a:p>
          <a:p>
            <a:r>
              <a:rPr lang="ru-RU" u="sng" dirty="0" smtClean="0">
                <a:solidFill>
                  <a:srgbClr val="C00000"/>
                </a:solidFill>
              </a:rPr>
              <a:t>Регулирующие стержни </a:t>
            </a:r>
            <a:r>
              <a:rPr lang="ru-RU" dirty="0" smtClean="0"/>
              <a:t>– уран-235</a:t>
            </a:r>
          </a:p>
          <a:p>
            <a:r>
              <a:rPr lang="ru-RU" u="sng" dirty="0" smtClean="0">
                <a:solidFill>
                  <a:srgbClr val="C00000"/>
                </a:solidFill>
              </a:rPr>
              <a:t>Отражатель нейтронов </a:t>
            </a:r>
            <a:r>
              <a:rPr lang="ru-RU" dirty="0" smtClean="0"/>
              <a:t>– бериллий</a:t>
            </a:r>
          </a:p>
          <a:p>
            <a:r>
              <a:rPr lang="ru-RU" u="sng" dirty="0" smtClean="0">
                <a:solidFill>
                  <a:srgbClr val="C00000"/>
                </a:solidFill>
              </a:rPr>
              <a:t>Защитная оболочка </a:t>
            </a:r>
            <a:r>
              <a:rPr lang="ru-RU" dirty="0" smtClean="0"/>
              <a:t>– бетон</a:t>
            </a:r>
          </a:p>
          <a:p>
            <a:r>
              <a:rPr lang="ru-RU" u="sng" dirty="0" smtClean="0">
                <a:solidFill>
                  <a:srgbClr val="C00000"/>
                </a:solidFill>
              </a:rPr>
              <a:t>Теплоноситель</a:t>
            </a:r>
            <a:r>
              <a:rPr lang="ru-RU" dirty="0" smtClean="0"/>
              <a:t> – вода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850" y="260350"/>
            <a:ext cx="8534400" cy="7588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300" b="1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Термоядерный синтез</a:t>
            </a:r>
          </a:p>
        </p:txBody>
      </p:sp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250825" y="1508770"/>
            <a:ext cx="84978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just"/>
            <a:r>
              <a:rPr lang="ru-RU" sz="2400" b="1" u="sng" dirty="0">
                <a:solidFill>
                  <a:srgbClr val="C00000"/>
                </a:solidFill>
                <a:latin typeface="Georgia" pitchFamily="18" charset="0"/>
              </a:rPr>
              <a:t>Термоядерные реакции</a:t>
            </a:r>
            <a:r>
              <a:rPr lang="ru-RU" sz="2400" dirty="0">
                <a:latin typeface="Georgia" pitchFamily="18" charset="0"/>
              </a:rPr>
              <a:t> – </a:t>
            </a:r>
            <a:r>
              <a:rPr lang="ru-RU" sz="2400" dirty="0" err="1">
                <a:latin typeface="Georgia" pitchFamily="18" charset="0"/>
              </a:rPr>
              <a:t>реакции</a:t>
            </a:r>
            <a:r>
              <a:rPr lang="ru-RU" sz="2400" dirty="0">
                <a:latin typeface="Georgia" pitchFamily="18" charset="0"/>
              </a:rPr>
              <a:t> слияния легких ядер (водород, гелий и т.п.), происходящие при  температуре порядка сотен миллионов градусов.</a:t>
            </a:r>
            <a:endParaRPr lang="ru-RU" sz="2400" b="1" u="sng" dirty="0">
              <a:solidFill>
                <a:srgbClr val="C00000"/>
              </a:solidFill>
              <a:latin typeface="Georgia" pitchFamily="18" charset="0"/>
            </a:endParaRPr>
          </a:p>
        </p:txBody>
      </p:sp>
      <p:graphicFrame>
        <p:nvGraphicFramePr>
          <p:cNvPr id="9218" name="Object 3"/>
          <p:cNvGraphicFramePr>
            <a:graphicFrameLocks noChangeAspect="1"/>
          </p:cNvGraphicFramePr>
          <p:nvPr/>
        </p:nvGraphicFramePr>
        <p:xfrm>
          <a:off x="1925638" y="2564904"/>
          <a:ext cx="4986337" cy="1065213"/>
        </p:xfrm>
        <a:graphic>
          <a:graphicData uri="http://schemas.openxmlformats.org/presentationml/2006/ole">
            <p:oleObj spid="_x0000_s9218" name="Формула" r:id="rId3" imgW="1130040" imgH="241200" progId="Equation.3">
              <p:embed/>
            </p:oleObj>
          </a:graphicData>
        </a:graphic>
      </p:graphicFrame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595659"/>
            <a:ext cx="2664296" cy="2641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3445616"/>
            <a:ext cx="2188468" cy="2861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059832" y="4077072"/>
            <a:ext cx="35283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dirty="0">
                <a:latin typeface="+mn-lt"/>
              </a:rPr>
              <a:t>П</a:t>
            </a:r>
            <a:r>
              <a:rPr lang="ru-RU" dirty="0" smtClean="0">
                <a:latin typeface="+mn-lt"/>
              </a:rPr>
              <a:t>ри </a:t>
            </a:r>
            <a:r>
              <a:rPr lang="ru-RU" smtClean="0">
                <a:latin typeface="+mn-lt"/>
              </a:rPr>
              <a:t>синтезе </a:t>
            </a:r>
            <a:r>
              <a:rPr lang="ru-RU" smtClean="0">
                <a:solidFill>
                  <a:srgbClr val="C00000"/>
                </a:solidFill>
                <a:latin typeface="+mn-lt"/>
              </a:rPr>
              <a:t>1 г </a:t>
            </a:r>
            <a:r>
              <a:rPr lang="ru-RU" dirty="0" smtClean="0">
                <a:solidFill>
                  <a:srgbClr val="C00000"/>
                </a:solidFill>
                <a:latin typeface="+mn-lt"/>
              </a:rPr>
              <a:t>изотопов водорода </a:t>
            </a:r>
            <a:r>
              <a:rPr lang="ru-RU" dirty="0" smtClean="0">
                <a:latin typeface="+mn-lt"/>
              </a:rPr>
              <a:t>(трития и дейтерия) ее выделяется столько же энергии, сколько получается при сжигании </a:t>
            </a:r>
            <a:r>
              <a:rPr lang="ru-RU" dirty="0" smtClean="0">
                <a:solidFill>
                  <a:srgbClr val="C00000"/>
                </a:solidFill>
                <a:latin typeface="+mn-lt"/>
              </a:rPr>
              <a:t>10 т угля</a:t>
            </a:r>
            <a:r>
              <a:rPr lang="ru-RU" dirty="0" smtClean="0">
                <a:latin typeface="+mn-lt"/>
              </a:rPr>
              <a:t>.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850" y="260350"/>
            <a:ext cx="8534400" cy="7588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300" b="1" dirty="0" smtClean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Неуправляемые ядерные реакции</a:t>
            </a:r>
            <a:endParaRPr lang="ru-RU" sz="3300" b="1" dirty="0">
              <a:solidFill>
                <a:schemeClr val="bg2">
                  <a:lumMod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844824"/>
            <a:ext cx="36004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3"/>
            <a:ext cx="1394163" cy="201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107504" y="3573016"/>
            <a:ext cx="18309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Юлий Харитон</a:t>
            </a:r>
            <a:endParaRPr lang="ru-RU" dirty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(1904</a:t>
            </a:r>
            <a:r>
              <a:rPr lang="en-US" dirty="0" smtClean="0"/>
              <a:t> –</a:t>
            </a:r>
            <a:r>
              <a:rPr lang="ru-RU" dirty="0" smtClean="0"/>
              <a:t> </a:t>
            </a:r>
            <a:r>
              <a:rPr lang="ru-RU" dirty="0" smtClean="0">
                <a:latin typeface="Georgia" pitchFamily="18" charset="0"/>
              </a:rPr>
              <a:t>1996)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1567955" y="4798893"/>
            <a:ext cx="19239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Яков Зельдович</a:t>
            </a:r>
            <a:endParaRPr lang="ru-RU" dirty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(1914</a:t>
            </a:r>
            <a:r>
              <a:rPr lang="en-US" dirty="0" smtClean="0"/>
              <a:t> –</a:t>
            </a:r>
            <a:r>
              <a:rPr lang="ru-RU" dirty="0" smtClean="0"/>
              <a:t> </a:t>
            </a:r>
            <a:r>
              <a:rPr lang="ru-RU" dirty="0" smtClean="0">
                <a:latin typeface="Georgia" pitchFamily="18" charset="0"/>
              </a:rPr>
              <a:t>1987)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148925" y="5662989"/>
            <a:ext cx="19271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Андрей Сахаров</a:t>
            </a:r>
            <a:endParaRPr lang="ru-RU" dirty="0">
              <a:latin typeface="Georgia" pitchFamily="18" charset="0"/>
            </a:endParaRPr>
          </a:p>
          <a:p>
            <a:pPr algn="ctr"/>
            <a:r>
              <a:rPr lang="ru-RU" dirty="0" smtClean="0">
                <a:latin typeface="Georgia" pitchFamily="18" charset="0"/>
              </a:rPr>
              <a:t>(1921</a:t>
            </a:r>
            <a:r>
              <a:rPr lang="en-US" dirty="0" smtClean="0"/>
              <a:t> –</a:t>
            </a:r>
            <a:r>
              <a:rPr lang="ru-RU" dirty="0" smtClean="0"/>
              <a:t> </a:t>
            </a:r>
            <a:r>
              <a:rPr lang="ru-RU" dirty="0" smtClean="0">
                <a:latin typeface="Georgia" pitchFamily="18" charset="0"/>
              </a:rPr>
              <a:t>1989)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43785" y="2759546"/>
            <a:ext cx="1332071" cy="210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1" y="3518048"/>
            <a:ext cx="1434211" cy="21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491</TotalTime>
  <Words>620</Words>
  <Application>Microsoft Office PowerPoint</Application>
  <PresentationFormat>Экран (4:3)</PresentationFormat>
  <Paragraphs>86</Paragraphs>
  <Slides>13</Slides>
  <Notes>0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Официальная</vt:lpstr>
      <vt:lpstr>Формула</vt:lpstr>
      <vt:lpstr>ДЕЛЕНИЕ И СИНТЕЗ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Ссылки на иллюстрации: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Мила</dc:creator>
  <cp:lastModifiedBy>Мила</cp:lastModifiedBy>
  <cp:revision>56</cp:revision>
  <dcterms:created xsi:type="dcterms:W3CDTF">2012-05-04T14:59:19Z</dcterms:created>
  <dcterms:modified xsi:type="dcterms:W3CDTF">2012-06-10T16:04:01Z</dcterms:modified>
</cp:coreProperties>
</file>