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C298A-48D3-4953-86D2-E8DD4B59CF28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C8F34-315C-48B3-A9EB-0EC42CE9A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FE23E-7FFD-487A-99E1-547D7FE30297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FDA0-2729-4A76-92A4-E008FB0E6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2A8E4-DE0E-4C18-A1B6-3DF93DAD15B2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B7511-6601-4246-8744-D2124ED57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6B392-9F7B-447C-BA30-A258AD270180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9B1D8-3AA7-4A94-A8D0-EA6C85E3F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2900A-44BA-4418-8FD2-29C84C11F12F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AEE60-5B29-4587-8194-487644959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3EFB2-9850-4A8C-A826-998E7BE27DEB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872F1-362D-49E9-AF07-57999809B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66468-55D7-4AED-9B9C-7B5CB45D51CB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413E1-E0EF-4515-B58B-6A2FB4201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EB717-1795-4F55-8668-29F1B1A81455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15AA2-B36A-4114-814C-2CA039148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9AA16-E846-47E9-A709-028AEE11F959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2806A-5D0C-4412-9BF8-B15D98804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1F24C-EE81-4AD4-9692-5E28DC799642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257A2-A4BB-4723-AE4C-4380FA9AE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A958-0F42-4EC6-A1A3-6AF10B20617D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78975-E725-4EF4-9364-94D018087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3EA39A9-4774-43B1-BC88-E9A09556F7F4}" type="datetimeFigureOut">
              <a:rPr lang="ru-RU"/>
              <a:pPr>
                <a:defRPr/>
              </a:pPr>
              <a:t>12.06.2012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AD03D45-69F8-4AC4-9A73-780FC9B5C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1" r:id="rId4"/>
    <p:sldLayoutId id="2147483797" r:id="rId5"/>
    <p:sldLayoutId id="2147483792" r:id="rId6"/>
    <p:sldLayoutId id="2147483798" r:id="rId7"/>
    <p:sldLayoutId id="2147483799" r:id="rId8"/>
    <p:sldLayoutId id="2147483800" r:id="rId9"/>
    <p:sldLayoutId id="2147483793" r:id="rId10"/>
    <p:sldLayoutId id="21474838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yro.narod.ru/bibliotheca/Icons/Ikoni/raduga.jpg" TargetMode="External"/><Relationship Id="rId13" Type="http://schemas.openxmlformats.org/officeDocument/2006/relationships/hyperlink" Target="http://im4-tub-ru.yandex.net/i?id=191916602-12-72" TargetMode="External"/><Relationship Id="rId3" Type="http://schemas.openxmlformats.org/officeDocument/2006/relationships/hyperlink" Target="http://im4-tub-ru.yandex.net/i?id=46045339-28-72" TargetMode="External"/><Relationship Id="rId7" Type="http://schemas.openxmlformats.org/officeDocument/2006/relationships/hyperlink" Target="http://de.trinixy.ru/pics4/20110525/podb/12/amazing_nature_pics_17.jpg" TargetMode="External"/><Relationship Id="rId12" Type="http://schemas.openxmlformats.org/officeDocument/2006/relationships/hyperlink" Target="http://im8-tub-ru.yandex.net/i?id=139297492-17-72" TargetMode="External"/><Relationship Id="rId2" Type="http://schemas.openxmlformats.org/officeDocument/2006/relationships/hyperlink" Target="http://im6-tub-ru.yandex.net/i?id=67146028-45-7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7-tub-ru.yandex.net/i?id=496547705-61-72" TargetMode="External"/><Relationship Id="rId11" Type="http://schemas.openxmlformats.org/officeDocument/2006/relationships/hyperlink" Target="http://www.olympusmicro.com/primer/images/diffraction/rainbow.jpg" TargetMode="External"/><Relationship Id="rId5" Type="http://schemas.openxmlformats.org/officeDocument/2006/relationships/hyperlink" Target="http://im5-tub-ru.yandex.net/i?id=344390577-21-72" TargetMode="External"/><Relationship Id="rId10" Type="http://schemas.openxmlformats.org/officeDocument/2006/relationships/hyperlink" Target="http://im2-tub-ru.yandex.net/i?id=945671994-10-72" TargetMode="External"/><Relationship Id="rId4" Type="http://schemas.openxmlformats.org/officeDocument/2006/relationships/hyperlink" Target="http://im4-tub-ru.yandex.net/i?id=289692535-28-72" TargetMode="External"/><Relationship Id="rId9" Type="http://schemas.openxmlformats.org/officeDocument/2006/relationships/hyperlink" Target="http://www.eaas.co.uk/images/atmospheric_optics/rainbow.jpg" TargetMode="External"/><Relationship Id="rId14" Type="http://schemas.openxmlformats.org/officeDocument/2006/relationships/hyperlink" Target="http://im2-tub-ru.yandex.net/i?id=337964418-03-7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365104"/>
            <a:ext cx="8458200" cy="12223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Дисперсия света.</a:t>
            </a:r>
            <a:endParaRPr lang="ru-RU" sz="4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404664"/>
            <a:ext cx="67437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Ссылки на иллюстрации: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2"/>
              </a:rPr>
              <a:t>http://im6-tub-ru.yandex.net/i?id=67146028-45-72</a:t>
            </a:r>
            <a:r>
              <a:rPr lang="ru-RU" sz="1600" smtClean="0"/>
              <a:t>.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3"/>
              </a:rPr>
              <a:t>http://im4-tub-ru.yandex.net/i?id=46045339-28-72</a:t>
            </a:r>
            <a:r>
              <a:rPr lang="ru-RU" sz="1600" smtClean="0"/>
              <a:t>. 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4"/>
              </a:rPr>
              <a:t>http://im4-tub-ru.yandex.net/i?id=289692535-28-72</a:t>
            </a:r>
            <a:r>
              <a:rPr lang="ru-RU" sz="1600" smtClean="0"/>
              <a:t>. 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5"/>
              </a:rPr>
              <a:t>http://im5-tub-ru.yandex.net/i?id=344390577-21-72</a:t>
            </a:r>
            <a:r>
              <a:rPr lang="ru-RU" sz="1600" smtClean="0"/>
              <a:t>. 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6"/>
              </a:rPr>
              <a:t>http://im7-tub-ru.yandex.net/i?id=496547705-61-72</a:t>
            </a:r>
            <a:r>
              <a:rPr lang="ru-RU" sz="1600" smtClean="0"/>
              <a:t>. 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7"/>
              </a:rPr>
              <a:t>http://de.trinixy.ru/pics4/20110525/podb/12/amazing_nature_pics_17.jpg</a:t>
            </a:r>
            <a:r>
              <a:rPr lang="ru-RU" sz="1600" smtClean="0"/>
              <a:t>; </a:t>
            </a:r>
            <a:r>
              <a:rPr lang="en-US" sz="1600" smtClean="0">
                <a:hlinkClick r:id="rId8"/>
              </a:rPr>
              <a:t>http://yro.narod.ru/bibliotheca/Icons/Ikoni/raduga.jpg</a:t>
            </a:r>
            <a:r>
              <a:rPr lang="ru-RU" sz="1600" smtClean="0"/>
              <a:t>; </a:t>
            </a:r>
            <a:r>
              <a:rPr lang="en-US" sz="1600" smtClean="0"/>
              <a:t> </a:t>
            </a:r>
            <a:r>
              <a:rPr lang="en-US" sz="1600" smtClean="0">
                <a:hlinkClick r:id="rId9"/>
              </a:rPr>
              <a:t>http://www.eaas.co.uk/images/atmospheric_optics/rainbow.jpg</a:t>
            </a:r>
            <a:r>
              <a:rPr lang="ru-RU" sz="1600" smtClean="0"/>
              <a:t>; </a:t>
            </a:r>
            <a:r>
              <a:rPr lang="en-US" sz="1600" smtClean="0">
                <a:hlinkClick r:id="rId10"/>
              </a:rPr>
              <a:t>http://im2-tub-ru.yandex.net/i?id=945671994-10-72</a:t>
            </a:r>
            <a:r>
              <a:rPr lang="ru-RU" sz="1600" smtClean="0"/>
              <a:t>; </a:t>
            </a:r>
            <a:r>
              <a:rPr lang="en-US" sz="1600" smtClean="0">
                <a:hlinkClick r:id="rId11"/>
              </a:rPr>
              <a:t>http://www.olympusmicro.com/primer/images/diffraction/rainbow.jpg</a:t>
            </a:r>
            <a:r>
              <a:rPr lang="ru-RU" sz="1600" smtClean="0"/>
              <a:t>.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12"/>
              </a:rPr>
              <a:t>http://im8-tub-ru.yandex.net/i?id=139297492-17-72</a:t>
            </a:r>
            <a:r>
              <a:rPr lang="ru-RU" sz="1600" smtClean="0"/>
              <a:t>; </a:t>
            </a:r>
            <a:r>
              <a:rPr lang="en-US" sz="1600" smtClean="0">
                <a:hlinkClick r:id="rId13"/>
              </a:rPr>
              <a:t>http://im4-tub-ru.yandex.net/i?id=191916602-12-72</a:t>
            </a:r>
            <a:r>
              <a:rPr lang="ru-RU" sz="1600" smtClean="0"/>
              <a:t>.</a:t>
            </a:r>
          </a:p>
          <a:p>
            <a:pPr marL="514350" indent="-514350" eaLnBrk="1" hangingPunct="1">
              <a:buFont typeface="Wingdings 2" pitchFamily="18" charset="2"/>
              <a:buAutoNum type="arabicParenR"/>
            </a:pPr>
            <a:r>
              <a:rPr lang="en-US" sz="1600" smtClean="0">
                <a:hlinkClick r:id="rId14"/>
              </a:rPr>
              <a:t>http://im2-tub-ru.yandex.net/i?id=337964418-03-72</a:t>
            </a:r>
            <a:r>
              <a:rPr lang="ru-RU" sz="1600" smtClean="0"/>
              <a:t>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Опыт Ньютона по дисперсии света</a:t>
            </a:r>
            <a:endParaRPr lang="ru-RU" dirty="0"/>
          </a:p>
        </p:txBody>
      </p:sp>
      <p:pic>
        <p:nvPicPr>
          <p:cNvPr id="11267" name="Содержимое 6" descr="nyuton-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2775" y="1500188"/>
            <a:ext cx="3671888" cy="4714875"/>
          </a:xfrm>
        </p:spPr>
      </p:pic>
      <p:sp>
        <p:nvSpPr>
          <p:cNvPr id="11268" name="Содержимое 5"/>
          <p:cNvSpPr>
            <a:spLocks noGrp="1"/>
          </p:cNvSpPr>
          <p:nvPr>
            <p:ph sz="half" idx="2"/>
          </p:nvPr>
        </p:nvSpPr>
        <p:spPr>
          <a:xfrm>
            <a:off x="4572000" y="1811338"/>
            <a:ext cx="3990975" cy="4354512"/>
          </a:xfrm>
        </p:spPr>
        <p:txBody>
          <a:bodyPr/>
          <a:lstStyle/>
          <a:p>
            <a:pPr indent="284163" algn="just" eaLnBrk="1" hangingPunct="1">
              <a:buFont typeface="Wingdings 2" pitchFamily="18" charset="2"/>
              <a:buNone/>
            </a:pPr>
            <a:r>
              <a:rPr lang="ru-RU" smtClean="0"/>
              <a:t>   Ньютон направил на призму световой пучок малого поперечного сечения.</a:t>
            </a:r>
          </a:p>
          <a:p>
            <a:pPr indent="284163" algn="just" eaLnBrk="1" hangingPunct="1">
              <a:buFont typeface="Wingdings 2" pitchFamily="18" charset="2"/>
              <a:buNone/>
            </a:pPr>
            <a:r>
              <a:rPr lang="ru-RU" smtClean="0"/>
              <a:t> Пучок солнечного света проходил в затемнённую комнату через маленькое отверстие в ставне.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10" descr="ADispersion_prism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8275" y="1857375"/>
            <a:ext cx="4348163" cy="3660775"/>
          </a:xfrm>
        </p:spPr>
      </p:pic>
      <p:sp>
        <p:nvSpPr>
          <p:cNvPr id="7170" name="Содержимое 3"/>
          <p:cNvSpPr>
            <a:spLocks noGrp="1"/>
          </p:cNvSpPr>
          <p:nvPr>
            <p:ph sz="half" idx="2"/>
          </p:nvPr>
        </p:nvSpPr>
        <p:spPr>
          <a:xfrm>
            <a:off x="4787900" y="1125538"/>
            <a:ext cx="4133850" cy="5543550"/>
          </a:xfrm>
        </p:spPr>
        <p:txBody>
          <a:bodyPr>
            <a:normAutofit fontScale="77500" lnSpcReduction="20000"/>
          </a:bodyPr>
          <a:lstStyle/>
          <a:p>
            <a:pPr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  Падая на стеклянную призму, световой пучок преломлялся и давал на противоположной стене изображение с радужным чередованием цветов. 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u="sng" dirty="0" smtClean="0"/>
              <a:t>Ньютон выделил семь цветов:</a:t>
            </a:r>
            <a:r>
              <a:rPr lang="ru-RU" dirty="0" smtClean="0"/>
              <a:t> 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Фиолетовый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Синий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Голубой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Зелёный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Жёлтый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Оранжевый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/>
              <a:t>Красный </a:t>
            </a:r>
          </a:p>
          <a:p>
            <a:pPr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Саму радужную полоску он назвал </a:t>
            </a:r>
            <a:r>
              <a:rPr lang="ru-RU" b="1" u="sng" dirty="0" smtClean="0"/>
              <a:t>спектром.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7728" y="332656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Опыт Ньютона по дисперсии света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4" descr="image002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950" y="2000250"/>
            <a:ext cx="4232275" cy="3452813"/>
          </a:xfrm>
        </p:spPr>
      </p:pic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357688" y="1524000"/>
            <a:ext cx="4572000" cy="4572000"/>
          </a:xfrm>
        </p:spPr>
        <p:txBody>
          <a:bodyPr/>
          <a:lstStyle/>
          <a:p>
            <a:pPr marL="1588" indent="381000" algn="just" eaLnBrk="1" hangingPunct="1">
              <a:buFont typeface="Wingdings 2" pitchFamily="18" charset="2"/>
              <a:buNone/>
            </a:pPr>
            <a:r>
              <a:rPr lang="ru-RU" smtClean="0"/>
              <a:t>   Цвет зависит от физических характеристик световой волны: частоты колебаний или длины волны.</a:t>
            </a:r>
          </a:p>
          <a:p>
            <a:pPr marL="1588" indent="381000" algn="just" eaLnBrk="1" hangingPunct="1">
              <a:buFont typeface="Wingdings 2" pitchFamily="18" charset="2"/>
              <a:buNone/>
            </a:pPr>
            <a:endParaRPr lang="ru-RU" smtClean="0"/>
          </a:p>
          <a:p>
            <a:pPr marL="1588" indent="381000" algn="just" eaLnBrk="1" hangingPunct="1">
              <a:buFont typeface="Wingdings 2" pitchFamily="18" charset="2"/>
              <a:buNone/>
            </a:pPr>
            <a:r>
              <a:rPr lang="ru-RU" smtClean="0"/>
              <a:t>Наибольшую длину волны имеет красный свет, наименьшую- фиолетовый.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Опыт Ньютона по дисперсии света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6" descr="intro_newton_prism_hi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2997200"/>
            <a:ext cx="4516438" cy="3613150"/>
          </a:xfrm>
        </p:spPr>
      </p:pic>
      <p:sp>
        <p:nvSpPr>
          <p:cNvPr id="9218" name="Содержимое 3"/>
          <p:cNvSpPr>
            <a:spLocks noGrp="1"/>
          </p:cNvSpPr>
          <p:nvPr>
            <p:ph sz="half" idx="2"/>
          </p:nvPr>
        </p:nvSpPr>
        <p:spPr>
          <a:xfrm>
            <a:off x="468313" y="1125538"/>
            <a:ext cx="8389937" cy="1489075"/>
          </a:xfrm>
        </p:spPr>
        <p:txBody>
          <a:bodyPr>
            <a:normAutofit fontScale="92500" lnSpcReduction="20000"/>
          </a:bodyPr>
          <a:lstStyle/>
          <a:p>
            <a:pPr marL="95250" indent="36830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  </a:t>
            </a:r>
          </a:p>
          <a:p>
            <a:pPr marL="0" indent="17780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i="1" dirty="0" smtClean="0"/>
              <a:t>    Зависимость показателя преломления света от частоты колебаний (или длины волны) называется </a:t>
            </a:r>
            <a:r>
              <a:rPr lang="ru-RU" b="1" i="1" u="sng" dirty="0" smtClean="0"/>
              <a:t>дисперсией.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5076825" y="4581525"/>
            <a:ext cx="38512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73050" algn="just"/>
            <a:r>
              <a:rPr lang="ru-RU"/>
              <a:t>Ньютон сделал важный вывод: «Световые пучки, отличающиеся по цвету, отличаются по степени преломляемости».</a:t>
            </a: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11560" y="332656"/>
            <a:ext cx="8686800" cy="84124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Опыт Ньютона по дисперсии света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5"/>
          <p:cNvSpPr>
            <a:spLocks noGrp="1"/>
          </p:cNvSpPr>
          <p:nvPr>
            <p:ph idx="1"/>
          </p:nvPr>
        </p:nvSpPr>
        <p:spPr>
          <a:xfrm>
            <a:off x="304800" y="1412875"/>
            <a:ext cx="8686800" cy="4667250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  Показатель преломления определятся формулой: 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n=c/</a:t>
            </a: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υ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00" dirty="0" smtClean="0"/>
              <a:t>где с = 300 000 км/с – скорость света в вакууме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200" dirty="0" smtClean="0"/>
              <a:t>u – </a:t>
            </a:r>
            <a:r>
              <a:rPr lang="ru-RU" sz="2200" dirty="0" smtClean="0"/>
              <a:t>скорость сета в среде</a:t>
            </a:r>
          </a:p>
          <a:p>
            <a:pPr marL="1588"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dirty="0" smtClean="0"/>
              <a:t>    </a:t>
            </a:r>
          </a:p>
          <a:p>
            <a:pPr marL="1588"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  <a:p>
            <a:pPr marL="1588" indent="284163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dirty="0" smtClean="0"/>
              <a:t>Если свет разного цвета преломляется по- разному, значит скорость монохроматических волн в веществе различна.</a:t>
            </a:r>
          </a:p>
          <a:p>
            <a:pPr marL="1588" indent="38100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dirty="0" smtClean="0"/>
              <a:t>  Показатель преломления для красного света в стекле равен 1,64, а для фиолетового 1,68. </a:t>
            </a:r>
          </a:p>
        </p:txBody>
      </p:sp>
      <p:sp>
        <p:nvSpPr>
          <p:cNvPr id="3" name="Заголовок 3"/>
          <p:cNvSpPr>
            <a:spLocks noGrp="1"/>
          </p:cNvSpPr>
          <p:nvPr>
            <p:ph type="title"/>
          </p:nvPr>
        </p:nvSpPr>
        <p:spPr>
          <a:xfrm>
            <a:off x="755576" y="332656"/>
            <a:ext cx="8136904" cy="84124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Дисперсия и показатель преломления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1196975"/>
            <a:ext cx="19558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4005263"/>
            <a:ext cx="3311525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263" y="4005263"/>
            <a:ext cx="3328987" cy="249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5463" y="1235075"/>
            <a:ext cx="1982787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6238" y="1412875"/>
            <a:ext cx="33337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643464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Спектроскоп и спектрограф</a:t>
            </a:r>
            <a:endParaRPr lang="ru-RU" dirty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1341438"/>
            <a:ext cx="8424863" cy="1943100"/>
          </a:xfrm>
          <a:noFill/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3068638"/>
            <a:ext cx="46863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5"/>
          <p:cNvSpPr txBox="1">
            <a:spLocks/>
          </p:cNvSpPr>
          <p:nvPr/>
        </p:nvSpPr>
        <p:spPr>
          <a:xfrm>
            <a:off x="5003800" y="3500438"/>
            <a:ext cx="4176713" cy="30241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О – окуляр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ЗТ – зрительная труба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П – призма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К – коллиматор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Щ – раздвижная щель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endParaRPr lang="ru-RU" sz="3200" dirty="0">
              <a:solidFill>
                <a:schemeClr val="tx2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endParaRPr lang="ru-RU" sz="32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14536"/>
            <a:ext cx="4563616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Спектральный анализ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32350" y="1554163"/>
            <a:ext cx="4419600" cy="5114925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u="sng" dirty="0" smtClean="0"/>
              <a:t>Спектры испускания: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 – сплошной;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2 – натрия;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3 – водорода;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4 – гелия.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u="sng" dirty="0" smtClean="0"/>
              <a:t>Спектры поглощения: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5 – солнечный;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6 – натрия;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7 – водорода;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8 – гелия.</a:t>
            </a:r>
            <a:endParaRPr lang="ru-RU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email"/>
          <a:srcRect b="13661"/>
          <a:stretch>
            <a:fillRect/>
          </a:stretch>
        </p:blipFill>
        <p:spPr bwMode="auto">
          <a:xfrm>
            <a:off x="93663" y="333375"/>
            <a:ext cx="4694237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463</TotalTime>
  <Words>325</Words>
  <Application>Microsoft Office PowerPoint</Application>
  <PresentationFormat>Экран (4:3)</PresentationFormat>
  <Paragraphs>58</Paragraphs>
  <Slides>10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Franklin Gothic Medium</vt:lpstr>
      <vt:lpstr>Franklin Gothic Book</vt:lpstr>
      <vt:lpstr>Wingdings 2</vt:lpstr>
      <vt:lpstr>Calibri</vt:lpstr>
      <vt:lpstr>Трек</vt:lpstr>
      <vt:lpstr>Дисперсия света.</vt:lpstr>
      <vt:lpstr>Опыт Ньютона по дисперсии света</vt:lpstr>
      <vt:lpstr>Опыт Ньютона по дисперсии света</vt:lpstr>
      <vt:lpstr>Опыт Ньютона по дисперсии света</vt:lpstr>
      <vt:lpstr>Опыт Ньютона по дисперсии света</vt:lpstr>
      <vt:lpstr>Дисперсия и показатель преломления</vt:lpstr>
      <vt:lpstr>Слайд 7</vt:lpstr>
      <vt:lpstr>Спектроскоп и спектрограф</vt:lpstr>
      <vt:lpstr>Спектральный анализ</vt:lpstr>
      <vt:lpstr>Ссылки на иллюстрации: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Мила</cp:lastModifiedBy>
  <cp:revision>65</cp:revision>
  <dcterms:created xsi:type="dcterms:W3CDTF">2010-02-17T13:58:58Z</dcterms:created>
  <dcterms:modified xsi:type="dcterms:W3CDTF">2012-06-12T15:29:35Z</dcterms:modified>
</cp:coreProperties>
</file>