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9E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7E8801-5734-4601-B84D-CD840FE9FB38}" type="datetimeFigureOut">
              <a:rPr lang="ru-RU" smtClean="0"/>
              <a:pPr/>
              <a:t>13.06.2012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399C55A-2181-4582-88BB-F831D3B9A7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062912" cy="186062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5400" dirty="0" smtClean="0"/>
              <a:t>Алгоритмы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5357826"/>
            <a:ext cx="5322014" cy="12858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Бурова Светлана Юрьевна,</a:t>
            </a:r>
          </a:p>
          <a:p>
            <a:r>
              <a:rPr lang="ru-RU" sz="2400" dirty="0" smtClean="0"/>
              <a:t>у</a:t>
            </a:r>
            <a:r>
              <a:rPr lang="ru-RU" sz="2400" dirty="0" smtClean="0"/>
              <a:t>читель информатики </a:t>
            </a:r>
          </a:p>
          <a:p>
            <a:r>
              <a:rPr lang="ru-RU" sz="2400" dirty="0" smtClean="0"/>
              <a:t>МОУ </a:t>
            </a:r>
            <a:r>
              <a:rPr lang="ru-RU" sz="2400" dirty="0" err="1" smtClean="0"/>
              <a:t>Андреапольской</a:t>
            </a:r>
            <a:r>
              <a:rPr lang="ru-RU" sz="2400" dirty="0" smtClean="0"/>
              <a:t> СОШ № 1</a:t>
            </a:r>
            <a:endParaRPr lang="ru-RU" sz="24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Циклический </a:t>
            </a:r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Серия команд(тело цикла) выполняется многократно.</a:t>
            </a:r>
            <a:endParaRPr lang="ru-RU" sz="28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139952" y="292494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Ромб 6"/>
          <p:cNvSpPr/>
          <p:nvPr/>
        </p:nvSpPr>
        <p:spPr>
          <a:xfrm>
            <a:off x="2987824" y="3573016"/>
            <a:ext cx="2304256" cy="576064"/>
          </a:xfrm>
          <a:prstGeom prst="diamond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Условие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1"/>
          </p:cNvCxnSpPr>
          <p:nvPr/>
        </p:nvCxnSpPr>
        <p:spPr>
          <a:xfrm>
            <a:off x="2987824" y="3861048"/>
            <a:ext cx="0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3"/>
          </p:cNvCxnSpPr>
          <p:nvPr/>
        </p:nvCxnSpPr>
        <p:spPr>
          <a:xfrm>
            <a:off x="5292080" y="386104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051720" y="4797152"/>
            <a:ext cx="1800200" cy="648072"/>
          </a:xfrm>
          <a:prstGeom prst="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Тело цикла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771800" y="5445224"/>
            <a:ext cx="0" cy="57606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827584" y="6021288"/>
            <a:ext cx="19442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827584" y="3933056"/>
            <a:ext cx="0" cy="20882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7" idx="1"/>
          </p:cNvCxnSpPr>
          <p:nvPr/>
        </p:nvCxnSpPr>
        <p:spPr>
          <a:xfrm flipV="1">
            <a:off x="827584" y="3861048"/>
            <a:ext cx="2160240" cy="720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882775"/>
            <a:ext cx="8229600" cy="268923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714884"/>
            <a:ext cx="1985970" cy="175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785794"/>
            <a:ext cx="8229600" cy="5668981"/>
          </a:xfrm>
        </p:spPr>
        <p:txBody>
          <a:bodyPr/>
          <a:lstStyle/>
          <a:p>
            <a:pPr algn="ctr">
              <a:buNone/>
            </a:pP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FF0000"/>
                </a:solidFill>
              </a:rPr>
              <a:t>Алгоритм-это </a:t>
            </a:r>
            <a:r>
              <a:rPr lang="ru-RU" sz="3200" dirty="0" smtClean="0">
                <a:solidFill>
                  <a:srgbClr val="FF0000"/>
                </a:solidFill>
              </a:rPr>
              <a:t>последовательность действий, которые должен выполнить исполнитель для достижения конкретной цели.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143248"/>
            <a:ext cx="3357554" cy="334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85728"/>
            <a:ext cx="8424936" cy="616908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Алгоритм</a:t>
            </a:r>
            <a:r>
              <a:rPr lang="ru-RU" sz="2800" dirty="0" smtClean="0"/>
              <a:t> </a:t>
            </a:r>
            <a:r>
              <a:rPr lang="ru-RU" sz="2800" dirty="0" smtClean="0"/>
              <a:t>содержит несколько шагов.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Шаг</a:t>
            </a:r>
            <a:r>
              <a:rPr lang="ru-RU" sz="2800" dirty="0" smtClean="0"/>
              <a:t> - отдельное </a:t>
            </a:r>
            <a:r>
              <a:rPr lang="ru-RU" sz="2800" dirty="0" smtClean="0"/>
              <a:t>законченное действие.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Исполнитель</a:t>
            </a:r>
            <a:r>
              <a:rPr lang="ru-RU" sz="2800" dirty="0" smtClean="0"/>
              <a:t> - </a:t>
            </a:r>
            <a:r>
              <a:rPr lang="ru-RU" sz="2800" dirty="0" smtClean="0"/>
              <a:t>это </a:t>
            </a:r>
            <a:r>
              <a:rPr lang="ru-RU" sz="2800" dirty="0" smtClean="0"/>
              <a:t>объект, умеющий </a:t>
            </a:r>
            <a:r>
              <a:rPr lang="ru-RU" sz="2800" dirty="0" smtClean="0"/>
              <a:t>выполнять определенный  набор </a:t>
            </a:r>
            <a:r>
              <a:rPr lang="ru-RU" sz="2800" dirty="0" err="1" smtClean="0"/>
              <a:t>действий.Исполнителем</a:t>
            </a:r>
            <a:r>
              <a:rPr lang="ru-RU" sz="2800" dirty="0" smtClean="0"/>
              <a:t> </a:t>
            </a:r>
            <a:r>
              <a:rPr lang="ru-RU" sz="2800" dirty="0" smtClean="0"/>
              <a:t>может быть человек, животное, робот, компьютер.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Система команд 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исполнителя</a:t>
            </a:r>
            <a:r>
              <a:rPr lang="ru-RU" sz="2800" dirty="0" smtClean="0"/>
              <a:t>(СКИ</a:t>
            </a:r>
            <a:r>
              <a:rPr lang="ru-RU" sz="2800" dirty="0" smtClean="0"/>
              <a:t>) </a:t>
            </a:r>
            <a:r>
              <a:rPr lang="ru-RU" sz="2800" dirty="0" smtClean="0"/>
              <a:t>- это </a:t>
            </a:r>
            <a:r>
              <a:rPr lang="ru-RU" sz="2800" dirty="0" smtClean="0"/>
              <a:t>все </a:t>
            </a:r>
            <a:r>
              <a:rPr lang="ru-RU" sz="2800" dirty="0" smtClean="0"/>
              <a:t>команды, </a:t>
            </a:r>
            <a:r>
              <a:rPr lang="ru-RU" sz="2800" dirty="0" smtClean="0"/>
              <a:t>которые исполнитель умеет </a:t>
            </a:r>
            <a:r>
              <a:rPr lang="ru-RU" sz="2800" dirty="0" smtClean="0"/>
              <a:t>выполнять.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Среда 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исполнителя </a:t>
            </a:r>
            <a:r>
              <a:rPr lang="ru-RU" sz="2800" dirty="0" smtClean="0"/>
              <a:t>-</a:t>
            </a:r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dirty="0" smtClean="0"/>
              <a:t>обстановка, </a:t>
            </a:r>
            <a:r>
              <a:rPr lang="ru-RU" sz="2800" dirty="0" smtClean="0"/>
              <a:t>в которой функционирует исполнитель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525963"/>
          </a:xfrm>
        </p:spPr>
        <p:txBody>
          <a:bodyPr/>
          <a:lstStyle/>
          <a:p>
            <a:endParaRPr lang="ru-RU" sz="1600" dirty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 rot="19898547">
            <a:off x="13211" y="5105077"/>
            <a:ext cx="3096344" cy="720080"/>
          </a:xfrm>
          <a:prstGeom prst="round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Линейный(следование)</a:t>
            </a: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9959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75856" y="620688"/>
            <a:ext cx="2808312" cy="936104"/>
          </a:xfrm>
          <a:prstGeom prst="round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Разветвленный (ветвление, выбор, альтернатива.)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 rot="1470779">
            <a:off x="6107808" y="4845855"/>
            <a:ext cx="2527886" cy="648072"/>
          </a:xfrm>
          <a:prstGeom prst="round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Циклический (повтор)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 rot="20382025">
            <a:off x="6617642" y="2016107"/>
            <a:ext cx="2338067" cy="588157"/>
          </a:xfrm>
          <a:prstGeom prst="round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Вспомогательный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 rot="1244850">
            <a:off x="129494" y="1955274"/>
            <a:ext cx="2525445" cy="576064"/>
          </a:xfrm>
          <a:prstGeom prst="round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Комбинированный</a:t>
            </a:r>
          </a:p>
        </p:txBody>
      </p:sp>
      <p:sp>
        <p:nvSpPr>
          <p:cNvPr id="31" name="Овал 30"/>
          <p:cNvSpPr/>
          <p:nvPr/>
        </p:nvSpPr>
        <p:spPr>
          <a:xfrm>
            <a:off x="3419872" y="2924944"/>
            <a:ext cx="2376264" cy="1080120"/>
          </a:xfrm>
          <a:prstGeom prst="ellipse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Виды  алгоритмов.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5" name="Стрелка вниз 34"/>
          <p:cNvSpPr/>
          <p:nvPr/>
        </p:nvSpPr>
        <p:spPr>
          <a:xfrm rot="2794726">
            <a:off x="3028232" y="3804420"/>
            <a:ext cx="648072" cy="946544"/>
          </a:xfrm>
          <a:prstGeom prst="downArrow">
            <a:avLst>
              <a:gd name="adj1" fmla="val 50000"/>
              <a:gd name="adj2" fmla="val 64182"/>
            </a:avLst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rot="6695994">
            <a:off x="2722555" y="2420741"/>
            <a:ext cx="648072" cy="954071"/>
          </a:xfrm>
          <a:prstGeom prst="downArrow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20140088">
            <a:off x="5732261" y="2724144"/>
            <a:ext cx="898593" cy="582733"/>
          </a:xfrm>
          <a:prstGeom prst="rightArrow">
            <a:avLst>
              <a:gd name="adj1" fmla="val 50000"/>
              <a:gd name="adj2" fmla="val 75539"/>
            </a:avLst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 rot="10800000">
            <a:off x="4427984" y="1772816"/>
            <a:ext cx="520568" cy="876764"/>
          </a:xfrm>
          <a:prstGeom prst="downArrow">
            <a:avLst>
              <a:gd name="adj1" fmla="val 50000"/>
              <a:gd name="adj2" fmla="val 77211"/>
            </a:avLst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rot="18471887">
            <a:off x="5454807" y="3847181"/>
            <a:ext cx="576064" cy="876479"/>
          </a:xfrm>
          <a:prstGeom prst="downArrow">
            <a:avLst>
              <a:gd name="adj1" fmla="val 50000"/>
              <a:gd name="adj2" fmla="val 74649"/>
            </a:avLst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385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385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385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4" grpId="0" animBg="1"/>
      <p:bldP spid="31" grpId="1" animBg="1"/>
      <p:bldP spid="35" grpId="0" animBg="1"/>
      <p:bldP spid="36" grpId="0" animBg="1"/>
      <p:bldP spid="37" grpId="0" animBg="1"/>
      <p:bldP spid="38" grpId="1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Свойства </a:t>
            </a:r>
            <a:r>
              <a:rPr lang="ru-RU" dirty="0" smtClean="0"/>
              <a:t>алгоритма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600" dirty="0" smtClean="0"/>
              <a:t>Дискретность </a:t>
            </a:r>
            <a:r>
              <a:rPr lang="ru-RU" sz="2000" dirty="0" smtClean="0"/>
              <a:t>(прерывность, раздельность)-разбиение алгоритма на шаги.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Понятность</a:t>
            </a:r>
            <a:r>
              <a:rPr lang="ru-RU" sz="2000" dirty="0" smtClean="0"/>
              <a:t> </a:t>
            </a:r>
            <a:r>
              <a:rPr lang="ru-RU" sz="2000" dirty="0" smtClean="0"/>
              <a:t>– каждый </a:t>
            </a:r>
            <a:r>
              <a:rPr lang="ru-RU" sz="2000" dirty="0" smtClean="0"/>
              <a:t>шаг алгоритма должен быть понятен исполнителю.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Точность </a:t>
            </a:r>
            <a:r>
              <a:rPr lang="ru-RU" sz="2000" dirty="0" smtClean="0"/>
              <a:t>- указание </a:t>
            </a:r>
            <a:r>
              <a:rPr lang="ru-RU" sz="2000" dirty="0" smtClean="0"/>
              <a:t>последовательности шагов.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Результативность</a:t>
            </a:r>
            <a:r>
              <a:rPr lang="ru-RU" sz="2000" dirty="0" smtClean="0"/>
              <a:t> </a:t>
            </a:r>
            <a:r>
              <a:rPr lang="ru-RU" sz="2000" dirty="0" smtClean="0"/>
              <a:t>– получение </a:t>
            </a:r>
            <a:r>
              <a:rPr lang="ru-RU" sz="2000" dirty="0" smtClean="0"/>
              <a:t>результата за конечное число шагов.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Массовость</a:t>
            </a:r>
            <a:r>
              <a:rPr lang="ru-RU" sz="2000" dirty="0" smtClean="0"/>
              <a:t> – использование алгоритма для решения однотипных задач.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/>
          </a:p>
          <a:p>
            <a:pPr>
              <a:buFont typeface="Wingdings" pitchFamily="2" charset="2"/>
              <a:buChar char="ü"/>
            </a:pPr>
            <a:endParaRPr lang="ru-RU" sz="1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Формы алгоритмов</a:t>
            </a:r>
            <a:endParaRPr lang="ru-RU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2403448"/>
          </a:xfrm>
        </p:spPr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Словесные 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Табличные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Графические(Блок –схема)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Программные 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00570"/>
            <a:ext cx="1852620" cy="185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Таблица основных условных обозначений в </a:t>
            </a:r>
            <a:r>
              <a:rPr lang="ru-RU" sz="3600" dirty="0" smtClean="0"/>
              <a:t>блок - схемах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916832"/>
          <a:ext cx="8229600" cy="4543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Условное обозначение.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Назначение блока.</a:t>
                      </a:r>
                      <a:endParaRPr lang="ru-RU" dirty="0"/>
                    </a:p>
                  </a:txBody>
                  <a:tcPr/>
                </a:tc>
              </a:tr>
              <a:tr h="88189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Начало или конец алгоритма.</a:t>
                      </a:r>
                      <a:endParaRPr lang="ru-R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Ввод или вывод данных.</a:t>
                      </a:r>
                      <a:endParaRPr lang="ru-R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Процесс. </a:t>
                      </a:r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Проверка</a:t>
                      </a:r>
                      <a:r>
                        <a:rPr lang="ru-RU" baseline="0" dirty="0" smtClean="0"/>
                        <a:t> условия.</a:t>
                      </a:r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Условие.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971600" y="2420888"/>
            <a:ext cx="2952328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араллелограмм 5"/>
          <p:cNvSpPr/>
          <p:nvPr/>
        </p:nvSpPr>
        <p:spPr>
          <a:xfrm>
            <a:off x="971600" y="3284984"/>
            <a:ext cx="2880320" cy="360040"/>
          </a:xfrm>
          <a:prstGeom prst="parallelogram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4149080"/>
            <a:ext cx="2952328" cy="43204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971600" y="4869160"/>
            <a:ext cx="2736304" cy="432048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омб 9"/>
          <p:cNvSpPr/>
          <p:nvPr/>
        </p:nvSpPr>
        <p:spPr>
          <a:xfrm>
            <a:off x="1115616" y="5733256"/>
            <a:ext cx="2592288" cy="432048"/>
          </a:xfrm>
          <a:prstGeom prst="diamon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>
            <a:stCxn id="10" idx="3"/>
          </p:cNvCxnSpPr>
          <p:nvPr/>
        </p:nvCxnSpPr>
        <p:spPr>
          <a:xfrm>
            <a:off x="3707904" y="5949280"/>
            <a:ext cx="648072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10" idx="1"/>
          </p:cNvCxnSpPr>
          <p:nvPr/>
        </p:nvCxnSpPr>
        <p:spPr>
          <a:xfrm flipH="1">
            <a:off x="611560" y="5949280"/>
            <a:ext cx="50405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Линейный алгоритм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Алгоритм, шаги которого выполняются последовательно.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03848" y="2348880"/>
            <a:ext cx="2592288" cy="432048"/>
          </a:xfrm>
          <a:prstGeom prst="ellipse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Начало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427984" y="278092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Параллелограмм 6"/>
          <p:cNvSpPr/>
          <p:nvPr/>
        </p:nvSpPr>
        <p:spPr>
          <a:xfrm>
            <a:off x="3203848" y="3140968"/>
            <a:ext cx="2520280" cy="504056"/>
          </a:xfrm>
          <a:prstGeom prst="parallelogram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А=5, В=6</a:t>
            </a:r>
            <a:endParaRPr lang="ru-RU" dirty="0"/>
          </a:p>
        </p:txBody>
      </p:sp>
      <p:cxnSp>
        <p:nvCxnSpPr>
          <p:cNvPr id="9" name="Прямая со стрелкой 8"/>
          <p:cNvCxnSpPr>
            <a:stCxn id="7" idx="3"/>
          </p:cNvCxnSpPr>
          <p:nvPr/>
        </p:nvCxnSpPr>
        <p:spPr>
          <a:xfrm>
            <a:off x="4400981" y="3645024"/>
            <a:ext cx="27004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275856" y="4077072"/>
            <a:ext cx="2376264" cy="576064"/>
          </a:xfrm>
          <a:prstGeom prst="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S=A</a:t>
            </a:r>
            <a:r>
              <a:rPr lang="ru-RU" dirty="0" smtClean="0"/>
              <a:t>+В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10" idx="2"/>
          </p:cNvCxnSpPr>
          <p:nvPr/>
        </p:nvCxnSpPr>
        <p:spPr>
          <a:xfrm flipH="1">
            <a:off x="4427984" y="4653136"/>
            <a:ext cx="36004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Параллелограмм 13"/>
          <p:cNvSpPr/>
          <p:nvPr/>
        </p:nvSpPr>
        <p:spPr>
          <a:xfrm>
            <a:off x="3275856" y="5229200"/>
            <a:ext cx="2304256" cy="504056"/>
          </a:xfrm>
          <a:prstGeom prst="parallelogram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</a:t>
            </a:r>
            <a:endParaRPr lang="ru-RU" dirty="0"/>
          </a:p>
        </p:txBody>
      </p:sp>
      <p:cxnSp>
        <p:nvCxnSpPr>
          <p:cNvPr id="16" name="Прямая со стрелкой 15"/>
          <p:cNvCxnSpPr>
            <a:stCxn id="14" idx="4"/>
            <a:endCxn id="17" idx="0"/>
          </p:cNvCxnSpPr>
          <p:nvPr/>
        </p:nvCxnSpPr>
        <p:spPr>
          <a:xfrm flipH="1">
            <a:off x="4391980" y="5733256"/>
            <a:ext cx="3600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347864" y="6093296"/>
            <a:ext cx="2088232" cy="504056"/>
          </a:xfrm>
          <a:prstGeom prst="ellipse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Конец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7" grpId="0" animBg="1"/>
      <p:bldP spid="10" grpId="0" animBg="1"/>
      <p:bldP spid="14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Структура «ветвление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зависимости от </a:t>
            </a:r>
            <a:r>
              <a:rPr lang="ru-RU" sz="2400" dirty="0" smtClean="0"/>
              <a:t>исти</a:t>
            </a:r>
            <a:r>
              <a:rPr lang="ru-RU" sz="2400" dirty="0" smtClean="0"/>
              <a:t>нности </a:t>
            </a:r>
            <a:r>
              <a:rPr lang="ru-RU" sz="2400" dirty="0" smtClean="0"/>
              <a:t>или ложности условия выполняется одна или другая серия команд.</a:t>
            </a: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3131840" y="2708920"/>
            <a:ext cx="2088232" cy="432048"/>
          </a:xfrm>
          <a:prstGeom prst="ellipse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Начало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3131840" y="3429000"/>
            <a:ext cx="2160240" cy="432048"/>
          </a:xfrm>
          <a:prstGeom prst="parallelogram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Ввод 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Ромб 5"/>
          <p:cNvSpPr/>
          <p:nvPr/>
        </p:nvSpPr>
        <p:spPr>
          <a:xfrm>
            <a:off x="3203848" y="4077072"/>
            <a:ext cx="2016224" cy="576064"/>
          </a:xfrm>
          <a:prstGeom prst="diamond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</a:t>
            </a:r>
            <a:r>
              <a:rPr lang="en-US" dirty="0" smtClean="0">
                <a:solidFill>
                  <a:schemeClr val="bg1"/>
                </a:solidFill>
              </a:rPr>
              <a:t>&gt;0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stCxn id="6" idx="3"/>
          </p:cNvCxnSpPr>
          <p:nvPr/>
        </p:nvCxnSpPr>
        <p:spPr>
          <a:xfrm>
            <a:off x="5220072" y="4365104"/>
            <a:ext cx="93610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1"/>
          </p:cNvCxnSpPr>
          <p:nvPr/>
        </p:nvCxnSpPr>
        <p:spPr>
          <a:xfrm flipH="1">
            <a:off x="2339752" y="4365104"/>
            <a:ext cx="8640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56176" y="436510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39752" y="4365104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5292080" y="4941168"/>
            <a:ext cx="1872208" cy="432048"/>
          </a:xfrm>
          <a:prstGeom prst="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 =А - 8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31640" y="5013176"/>
            <a:ext cx="2016224" cy="432048"/>
          </a:xfrm>
          <a:prstGeom prst="rect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 = А + 8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2339752" y="54452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6" idx="2"/>
          </p:cNvCxnSpPr>
          <p:nvPr/>
        </p:nvCxnSpPr>
        <p:spPr>
          <a:xfrm>
            <a:off x="6228184" y="53732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339752" y="5661248"/>
            <a:ext cx="38884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283968" y="566124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Параллелограмм 35"/>
          <p:cNvSpPr/>
          <p:nvPr/>
        </p:nvSpPr>
        <p:spPr>
          <a:xfrm>
            <a:off x="3419872" y="5877272"/>
            <a:ext cx="1728192" cy="288032"/>
          </a:xfrm>
          <a:prstGeom prst="parallelogram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Вывод Х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283968" y="6165304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Овал 42"/>
          <p:cNvSpPr/>
          <p:nvPr/>
        </p:nvSpPr>
        <p:spPr>
          <a:xfrm>
            <a:off x="3347864" y="6381328"/>
            <a:ext cx="2016224" cy="332656"/>
          </a:xfrm>
          <a:prstGeom prst="ellipse">
            <a:avLst/>
          </a:prstGeom>
          <a:solidFill>
            <a:srgbClr val="FFC9E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Конец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3" name="Прямая со стрелкой 52"/>
          <p:cNvCxnSpPr>
            <a:stCxn id="4" idx="4"/>
            <a:endCxn id="5" idx="0"/>
          </p:cNvCxnSpPr>
          <p:nvPr/>
        </p:nvCxnSpPr>
        <p:spPr>
          <a:xfrm>
            <a:off x="4175956" y="3140968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5" idx="4"/>
            <a:endCxn id="6" idx="0"/>
          </p:cNvCxnSpPr>
          <p:nvPr/>
        </p:nvCxnSpPr>
        <p:spPr>
          <a:xfrm>
            <a:off x="4211960" y="386104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2483768" y="3933056"/>
            <a:ext cx="3408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ДА                                       НЕТ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5" grpId="0" animBg="1"/>
      <p:bldP spid="6" grpId="0" animBg="1"/>
      <p:bldP spid="16" grpId="0" animBg="1"/>
      <p:bldP spid="19" grpId="0" animBg="1"/>
      <p:bldP spid="36" grpId="0" animBg="1"/>
      <p:bldP spid="43" grpId="0" animBg="1"/>
      <p:bldP spid="5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161</TotalTime>
  <Words>259</Words>
  <Application>Microsoft Office PowerPoint</Application>
  <PresentationFormat>Экран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 Алгоритмы</vt:lpstr>
      <vt:lpstr>Слайд 2</vt:lpstr>
      <vt:lpstr> </vt:lpstr>
      <vt:lpstr> </vt:lpstr>
      <vt:lpstr>Свойства алгоритма</vt:lpstr>
      <vt:lpstr>Формы алгоритмов</vt:lpstr>
      <vt:lpstr>Таблица основных условных обозначений в блок - схемах</vt:lpstr>
      <vt:lpstr>Линейный алгоритм</vt:lpstr>
      <vt:lpstr>Структура «ветвление»</vt:lpstr>
      <vt:lpstr>Циклический алгоритм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Алгоритмы</dc:title>
  <dc:creator>АСОШ №1</dc:creator>
  <cp:lastModifiedBy>Admin</cp:lastModifiedBy>
  <cp:revision>19</cp:revision>
  <dcterms:created xsi:type="dcterms:W3CDTF">2012-05-03T07:32:29Z</dcterms:created>
  <dcterms:modified xsi:type="dcterms:W3CDTF">2012-06-13T08:23:00Z</dcterms:modified>
</cp:coreProperties>
</file>