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8" r:id="rId11"/>
    <p:sldId id="269" r:id="rId12"/>
    <p:sldId id="274" r:id="rId13"/>
    <p:sldId id="272" r:id="rId14"/>
    <p:sldId id="273" r:id="rId15"/>
    <p:sldId id="275" r:id="rId16"/>
    <p:sldId id="27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занимаются в спортивных секциях</a:t>
            </a:r>
          </a:p>
          <a:p>
            <a:pPr>
              <a:defRPr/>
            </a:pPr>
            <a:r>
              <a:rPr lang="ru-RU" dirty="0" smtClean="0"/>
              <a:t>2010-2011 </a:t>
            </a:r>
            <a:r>
              <a:rPr lang="ru-RU" dirty="0" err="1"/>
              <a:t>уч.год</a:t>
            </a:r>
            <a:endParaRPr lang="ru-RU" dirty="0"/>
          </a:p>
        </c:rich>
      </c:tx>
      <c:layout>
        <c:manualLayout>
          <c:xMode val="edge"/>
          <c:yMode val="edge"/>
          <c:x val="0.21588546223388738"/>
          <c:y val="2.3809523809523826E-2"/>
        </c:manualLayout>
      </c:layout>
    </c:title>
    <c:plotArea>
      <c:layout>
        <c:manualLayout>
          <c:layoutTarget val="inner"/>
          <c:xMode val="edge"/>
          <c:yMode val="edge"/>
          <c:x val="0.15666538952775749"/>
          <c:y val="0.45770707458883975"/>
          <c:w val="0.72033606931283267"/>
          <c:h val="0.39951527217347393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7а</c:v>
                </c:pt>
              </c:strCache>
            </c:strRef>
          </c:tx>
          <c:dLbls>
            <c:dLblPos val="inEnd"/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21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7б</c:v>
                </c:pt>
              </c:strCache>
            </c:strRef>
          </c:tx>
          <c:dLbls>
            <c:dLblPos val="inEnd"/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53</c:v>
                </c:pt>
              </c:numCache>
            </c:numRef>
          </c:val>
        </c:ser>
        <c:axId val="43386368"/>
        <c:axId val="43387904"/>
      </c:barChart>
      <c:catAx>
        <c:axId val="43386368"/>
        <c:scaling>
          <c:orientation val="minMax"/>
        </c:scaling>
        <c:axPos val="b"/>
        <c:numFmt formatCode="General" sourceLinked="1"/>
        <c:tickLblPos val="nextTo"/>
        <c:crossAx val="43387904"/>
        <c:crosses val="autoZero"/>
        <c:auto val="1"/>
        <c:lblAlgn val="ctr"/>
        <c:lblOffset val="100"/>
      </c:catAx>
      <c:valAx>
        <c:axId val="43387904"/>
        <c:scaling>
          <c:orientation val="minMax"/>
        </c:scaling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ru-RU"/>
                  <a:t>%</a:t>
                </a:r>
              </a:p>
            </c:rich>
          </c:tx>
          <c:layout>
            <c:manualLayout>
              <c:xMode val="edge"/>
              <c:yMode val="edge"/>
              <c:x val="8.3203801605717456E-2"/>
              <c:y val="0.1439913760779907"/>
            </c:manualLayout>
          </c:layout>
        </c:title>
        <c:numFmt formatCode="General" sourceLinked="1"/>
        <c:tickLblPos val="nextTo"/>
        <c:crossAx val="4338636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занимаются в спортивных секциях</a:t>
            </a:r>
          </a:p>
          <a:p>
            <a:pPr>
              <a:defRPr/>
            </a:pPr>
            <a:r>
              <a:rPr lang="ru-RU" dirty="0" smtClean="0"/>
              <a:t>2011-2012 </a:t>
            </a:r>
            <a:r>
              <a:rPr lang="ru-RU" dirty="0" err="1"/>
              <a:t>уч.год</a:t>
            </a:r>
            <a:endParaRPr lang="ru-RU" dirty="0"/>
          </a:p>
        </c:rich>
      </c:tx>
      <c:layout>
        <c:manualLayout>
          <c:xMode val="edge"/>
          <c:yMode val="edge"/>
          <c:x val="0.21588541444113052"/>
          <c:y val="2.3809647433710258E-2"/>
        </c:manualLayout>
      </c:layout>
    </c:title>
    <c:plotArea>
      <c:layout>
        <c:manualLayout>
          <c:layoutTarget val="inner"/>
          <c:xMode val="edge"/>
          <c:yMode val="edge"/>
          <c:x val="0.13758385820378918"/>
          <c:y val="0.2969825066831237"/>
          <c:w val="0.74471127139719573"/>
          <c:h val="0.6028066151796656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8а</c:v>
                </c:pt>
              </c:strCache>
            </c:strRef>
          </c:tx>
          <c:dLbls>
            <c:dLblPos val="inEnd"/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8б</c:v>
                </c:pt>
              </c:strCache>
            </c:strRef>
          </c:tx>
          <c:dLbls>
            <c:dLblPos val="inEnd"/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33</c:v>
                </c:pt>
              </c:numCache>
            </c:numRef>
          </c:val>
        </c:ser>
        <c:axId val="43442944"/>
        <c:axId val="43444480"/>
      </c:barChart>
      <c:catAx>
        <c:axId val="43442944"/>
        <c:scaling>
          <c:orientation val="minMax"/>
        </c:scaling>
        <c:axPos val="b"/>
        <c:numFmt formatCode="General" sourceLinked="1"/>
        <c:tickLblPos val="nextTo"/>
        <c:crossAx val="43444480"/>
        <c:crosses val="autoZero"/>
        <c:auto val="1"/>
        <c:lblAlgn val="ctr"/>
        <c:lblOffset val="100"/>
      </c:catAx>
      <c:valAx>
        <c:axId val="43444480"/>
        <c:scaling>
          <c:orientation val="minMax"/>
        </c:scaling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ru-RU"/>
                  <a:t>%</a:t>
                </a:r>
              </a:p>
            </c:rich>
          </c:tx>
          <c:layout>
            <c:manualLayout>
              <c:xMode val="edge"/>
              <c:yMode val="edge"/>
              <c:x val="9.953703703703716E-2"/>
              <c:y val="0.1360548681414824"/>
            </c:manualLayout>
          </c:layout>
        </c:title>
        <c:numFmt formatCode="General" sourceLinked="1"/>
        <c:tickLblPos val="nextTo"/>
        <c:crossAx val="4344294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группа</a:t>
            </a:r>
            <a:r>
              <a:rPr lang="ru-RU" baseline="0" dirty="0"/>
              <a:t> здоровья </a:t>
            </a:r>
            <a:r>
              <a:rPr lang="ru-RU" baseline="0" dirty="0" smtClean="0"/>
              <a:t>8а</a:t>
            </a:r>
            <a:r>
              <a:rPr lang="en-US" baseline="0" dirty="0" smtClean="0"/>
              <a:t> 20</a:t>
            </a:r>
            <a:r>
              <a:rPr lang="ru-RU" baseline="0" dirty="0" smtClean="0"/>
              <a:t>10</a:t>
            </a:r>
            <a:r>
              <a:rPr lang="en-US" baseline="0" dirty="0" smtClean="0"/>
              <a:t>-201</a:t>
            </a:r>
            <a:r>
              <a:rPr lang="ru-RU" baseline="0" dirty="0" smtClean="0"/>
              <a:t>1 </a:t>
            </a:r>
            <a:r>
              <a:rPr lang="ru-RU" baseline="0" dirty="0" err="1"/>
              <a:t>уч.год</a:t>
            </a:r>
            <a:r>
              <a:rPr lang="ru-RU" baseline="0" dirty="0"/>
              <a:t>  </a:t>
            </a:r>
            <a:r>
              <a:rPr lang="en-US" baseline="0" dirty="0"/>
              <a:t> </a:t>
            </a:r>
            <a:endParaRPr lang="ru-RU" dirty="0"/>
          </a:p>
        </c:rich>
      </c:tx>
      <c:layout/>
    </c:title>
    <c:view3D>
      <c:perspective val="30"/>
    </c:view3D>
    <c:plotArea>
      <c:layout/>
      <c:pie3DChart>
        <c:varyColors val="1"/>
        <c:ser>
          <c:idx val="0"/>
          <c:order val="0"/>
          <c:tx>
            <c:strRef>
              <c:f>'Лист1'!$B$1</c:f>
              <c:strCache>
                <c:ptCount val="1"/>
                <c:pt idx="0">
                  <c:v>Столбец4</c:v>
                </c:pt>
              </c:strCache>
            </c:strRef>
          </c:tx>
          <c:dLbls>
            <c:dLbl>
              <c:idx val="0"/>
              <c:layout/>
              <c:dLblPos val="ctr"/>
              <c:showVal val="1"/>
            </c:dLbl>
            <c:dLbl>
              <c:idx val="1"/>
              <c:layout/>
              <c:dLblPos val="ctr"/>
              <c:showVal val="1"/>
            </c:dLbl>
            <c:dLbl>
              <c:idx val="2"/>
              <c:layout/>
              <c:dLblPos val="ctr"/>
              <c:showVal val="1"/>
            </c:dLbl>
            <c:dLbl>
              <c:idx val="3"/>
              <c:layout/>
              <c:dLblPos val="ctr"/>
              <c:showVal val="1"/>
            </c:dLbl>
            <c:delete val="1"/>
          </c:dLbls>
          <c:cat>
            <c:strRef>
              <c:f>'Лист1'!$A$2:$A$5</c:f>
              <c:strCache>
                <c:ptCount val="4"/>
                <c:pt idx="0">
                  <c:v>основная группа</c:v>
                </c:pt>
                <c:pt idx="1">
                  <c:v>подготовительная</c:v>
                </c:pt>
                <c:pt idx="2">
                  <c:v>специальная</c:v>
                </c:pt>
                <c:pt idx="3">
                  <c:v>освобождены</c:v>
                </c:pt>
              </c:strCache>
            </c:strRef>
          </c:cat>
          <c:val>
            <c:numRef>
              <c:f>'Лист1'!$B$2:$B$5</c:f>
              <c:numCache>
                <c:formatCode>0%</c:formatCode>
                <c:ptCount val="4"/>
                <c:pt idx="0">
                  <c:v>0.56999999999999995</c:v>
                </c:pt>
                <c:pt idx="1">
                  <c:v>0.29000000000000031</c:v>
                </c:pt>
                <c:pt idx="2">
                  <c:v>7.0000000000000021E-2</c:v>
                </c:pt>
                <c:pt idx="3">
                  <c:v>7.0000000000000021E-2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группа</a:t>
            </a:r>
            <a:r>
              <a:rPr lang="ru-RU" baseline="0" dirty="0"/>
              <a:t> здоровья </a:t>
            </a:r>
            <a:r>
              <a:rPr lang="ru-RU" baseline="0" dirty="0" smtClean="0"/>
              <a:t>8б 2010-2011 </a:t>
            </a:r>
            <a:r>
              <a:rPr lang="ru-RU" baseline="0" dirty="0" err="1"/>
              <a:t>уч.год</a:t>
            </a:r>
            <a:endParaRPr lang="ru-RU" dirty="0"/>
          </a:p>
        </c:rich>
      </c:tx>
      <c:layout/>
    </c:title>
    <c:view3D>
      <c:perspective val="30"/>
    </c:view3D>
    <c:plotArea>
      <c:layout/>
      <c:pie3DChart>
        <c:varyColors val="1"/>
        <c:ser>
          <c:idx val="0"/>
          <c:order val="0"/>
          <c:tx>
            <c:strRef>
              <c:f>'Лист1'!$B$1</c:f>
              <c:strCache>
                <c:ptCount val="1"/>
                <c:pt idx="0">
                  <c:v>Столбец4</c:v>
                </c:pt>
              </c:strCache>
            </c:strRef>
          </c:tx>
          <c:dLbls>
            <c:dLbl>
              <c:idx val="0"/>
              <c:layout/>
              <c:dLblPos val="ctr"/>
              <c:showVal val="1"/>
            </c:dLbl>
            <c:dLbl>
              <c:idx val="1"/>
              <c:layout/>
              <c:dLblPos val="ctr"/>
              <c:showVal val="1"/>
            </c:dLbl>
            <c:dLbl>
              <c:idx val="2"/>
              <c:layout/>
              <c:dLblPos val="ctr"/>
              <c:showVal val="1"/>
            </c:dLbl>
            <c:dLbl>
              <c:idx val="3"/>
              <c:layout/>
              <c:dLblPos val="ctr"/>
              <c:showVal val="1"/>
            </c:dLbl>
            <c:delete val="1"/>
          </c:dLbls>
          <c:cat>
            <c:strRef>
              <c:f>'Лист1'!$A$2:$A$5</c:f>
              <c:strCache>
                <c:ptCount val="4"/>
                <c:pt idx="0">
                  <c:v>основная группа</c:v>
                </c:pt>
                <c:pt idx="1">
                  <c:v>подготовительная</c:v>
                </c:pt>
                <c:pt idx="2">
                  <c:v>специальная</c:v>
                </c:pt>
                <c:pt idx="3">
                  <c:v>освобождены</c:v>
                </c:pt>
              </c:strCache>
            </c:strRef>
          </c:cat>
          <c:val>
            <c:numRef>
              <c:f>'Лист1'!$B$2:$B$5</c:f>
              <c:numCache>
                <c:formatCode>0%</c:formatCode>
                <c:ptCount val="4"/>
                <c:pt idx="0">
                  <c:v>0.8</c:v>
                </c:pt>
                <c:pt idx="1">
                  <c:v>0.15000000000000024</c:v>
                </c:pt>
                <c:pt idx="3">
                  <c:v>6.0000000000000032E-2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группа</a:t>
            </a:r>
            <a:r>
              <a:rPr lang="ru-RU" baseline="0" dirty="0"/>
              <a:t> здоровья </a:t>
            </a:r>
            <a:r>
              <a:rPr lang="ru-RU" baseline="0" dirty="0" smtClean="0"/>
              <a:t>9а 2011-2012 </a:t>
            </a:r>
            <a:r>
              <a:rPr lang="ru-RU" baseline="0" dirty="0" err="1"/>
              <a:t>уч.год</a:t>
            </a:r>
            <a:endParaRPr lang="ru-RU" dirty="0"/>
          </a:p>
        </c:rich>
      </c:tx>
      <c:layout/>
    </c:title>
    <c:view3D>
      <c:perspective val="30"/>
    </c:view3D>
    <c:plotArea>
      <c:layout>
        <c:manualLayout>
          <c:layoutTarget val="inner"/>
          <c:xMode val="edge"/>
          <c:yMode val="edge"/>
          <c:x val="3.4486750990105487E-2"/>
          <c:y val="0.39963872519495691"/>
          <c:w val="0.61552135845706724"/>
          <c:h val="0.53161966452913256"/>
        </c:manualLayout>
      </c:layout>
      <c:pie3DChart>
        <c:varyColors val="1"/>
        <c:ser>
          <c:idx val="0"/>
          <c:order val="0"/>
          <c:tx>
            <c:strRef>
              <c:f>'Лист1'!$B$1</c:f>
              <c:strCache>
                <c:ptCount val="1"/>
                <c:pt idx="0">
                  <c:v>Столбец4</c:v>
                </c:pt>
              </c:strCache>
            </c:strRef>
          </c:tx>
          <c:dLbls>
            <c:dLbl>
              <c:idx val="0"/>
              <c:layout/>
              <c:dLblPos val="ctr"/>
              <c:showVal val="1"/>
            </c:dLbl>
            <c:dLbl>
              <c:idx val="1"/>
              <c:layout/>
              <c:dLblPos val="ctr"/>
              <c:showVal val="1"/>
            </c:dLbl>
            <c:dLbl>
              <c:idx val="2"/>
              <c:layout/>
              <c:dLblPos val="ctr"/>
              <c:showVal val="1"/>
            </c:dLbl>
            <c:dLbl>
              <c:idx val="3"/>
              <c:layout/>
              <c:dLblPos val="ctr"/>
              <c:showVal val="1"/>
            </c:dLbl>
            <c:delete val="1"/>
          </c:dLbls>
          <c:cat>
            <c:strRef>
              <c:f>'Лист1'!$A$2:$A$5</c:f>
              <c:strCache>
                <c:ptCount val="4"/>
                <c:pt idx="0">
                  <c:v>основная группа</c:v>
                </c:pt>
                <c:pt idx="1">
                  <c:v>подготовительная</c:v>
                </c:pt>
                <c:pt idx="2">
                  <c:v>специальная</c:v>
                </c:pt>
                <c:pt idx="3">
                  <c:v>освобождены</c:v>
                </c:pt>
              </c:strCache>
            </c:strRef>
          </c:cat>
          <c:val>
            <c:numRef>
              <c:f>'Лист1'!$B$2:$B$5</c:f>
              <c:numCache>
                <c:formatCode>0%</c:formatCode>
                <c:ptCount val="4"/>
                <c:pt idx="0">
                  <c:v>0.39000000000000085</c:v>
                </c:pt>
                <c:pt idx="1">
                  <c:v>0.43000000000000038</c:v>
                </c:pt>
                <c:pt idx="2">
                  <c:v>7.0000000000000021E-2</c:v>
                </c:pt>
                <c:pt idx="3">
                  <c:v>7.0000000000000021E-2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группа</a:t>
            </a:r>
            <a:r>
              <a:rPr lang="ru-RU" baseline="0" dirty="0"/>
              <a:t> здоровья </a:t>
            </a:r>
            <a:r>
              <a:rPr lang="ru-RU" baseline="0" dirty="0" smtClean="0"/>
              <a:t>9б 2011-2012 </a:t>
            </a:r>
            <a:r>
              <a:rPr lang="ru-RU" baseline="0" dirty="0" err="1"/>
              <a:t>уч.год</a:t>
            </a:r>
            <a:endParaRPr lang="ru-RU" dirty="0"/>
          </a:p>
        </c:rich>
      </c:tx>
      <c:layout/>
    </c:title>
    <c:view3D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Столбец4</c:v>
                </c:pt>
              </c:strCache>
            </c:strRef>
          </c:tx>
          <c:dLbls>
            <c:dLbl>
              <c:idx val="0"/>
              <c:layout/>
              <c:dLblPos val="ctr"/>
              <c:showVal val="1"/>
            </c:dLbl>
            <c:dLbl>
              <c:idx val="1"/>
              <c:layout/>
              <c:dLblPos val="ctr"/>
              <c:showVal val="1"/>
            </c:dLbl>
            <c:dLbl>
              <c:idx val="2"/>
              <c:layout/>
              <c:dLblPos val="ctr"/>
              <c:showVal val="1"/>
            </c:dLbl>
            <c:dLbl>
              <c:idx val="3"/>
              <c:layout/>
              <c:dLblPos val="ctr"/>
              <c:showVal val="1"/>
            </c:dLbl>
            <c:delete val="1"/>
          </c:dLbls>
          <c:cat>
            <c:strRef>
              <c:f>Лист1!$A$2:$A$5</c:f>
              <c:strCache>
                <c:ptCount val="4"/>
                <c:pt idx="0">
                  <c:v>основная группа</c:v>
                </c:pt>
                <c:pt idx="1">
                  <c:v>подготовительная</c:v>
                </c:pt>
                <c:pt idx="2">
                  <c:v>специальная</c:v>
                </c:pt>
                <c:pt idx="3">
                  <c:v>освобождены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0.47000000000000008</c:v>
                </c:pt>
                <c:pt idx="1">
                  <c:v>0.5</c:v>
                </c:pt>
                <c:pt idx="3">
                  <c:v>3.0000000000000002E-2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000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340B0-88C5-4B8F-AF41-EA676FD3338D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28279-0329-4322-AA39-2DA6D0593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31BB3-5BC0-40D1-A880-3B272CFDC93A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13146-C90E-4BCB-A52B-0FDF39FFE8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1E0FB-EDA1-42B4-BA4E-090C453D6583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8AD65-294F-401E-9CA5-FCDCC0E3D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692E3-BD62-41A8-8AD5-A4973C8CA5E1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6E16C-989A-4C0D-B913-7EA435B0D8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64317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4298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006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09653-79DC-41CF-9FF4-F0006999ECFB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5787D-4086-4623-B1E7-F71C82FFB7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472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6A717-1476-48C0-90B3-7452E4CFBE65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EE01F-AE51-46C7-BADE-0E446315D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8DDE8-88D5-4615-B178-BDA3D263D108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CDC2A-248B-4B4D-8288-968650567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3824B-C096-40D6-A586-C22331FDC401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5A465-687B-4D85-9DD7-98303523C6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11AB7-0301-4AC0-806D-9FD883436930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4BE8E-232C-4E3B-A112-001BFB39B2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C603E-2E91-496B-A2DB-5F2554B916AD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8549F-00D9-4B6C-B7AE-00D3DADAD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6094D-A6AD-4F9C-8384-579AD6550FED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90331-3666-4E47-A36D-31030E429E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71500" y="274638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1500" y="1600200"/>
            <a:ext cx="8001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052768B-9967-4C44-B8CC-F2D16D293351}" type="datetimeFigureOut">
              <a:rPr lang="ru-RU"/>
              <a:pPr>
                <a:defRPr/>
              </a:pPr>
              <a:t>08.12.2011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FFD6DD-B5CA-4A51-8A9F-3AD3C65DE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newsru.com/pict/big/882561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6"/>
            <a:ext cx="7772400" cy="785818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i="1" dirty="0" smtClean="0"/>
              <a:t> Влияние образа жизни </a:t>
            </a:r>
            <a:br>
              <a:rPr lang="ru-RU" sz="3200" b="1" i="1" dirty="0" smtClean="0"/>
            </a:br>
            <a:r>
              <a:rPr lang="ru-RU" sz="3200" b="1" i="1" dirty="0" smtClean="0"/>
              <a:t>на здоровье подростка </a:t>
            </a:r>
            <a:r>
              <a:rPr lang="en-US" sz="3200" b="1" i="1" dirty="0" smtClean="0"/>
              <a:t>XXI </a:t>
            </a:r>
            <a:r>
              <a:rPr lang="ru-RU" sz="3200" b="1" i="1" dirty="0" smtClean="0"/>
              <a:t>века</a:t>
            </a: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68638"/>
            <a:ext cx="6400800" cy="3097212"/>
          </a:xfrm>
        </p:spPr>
        <p:txBody>
          <a:bodyPr/>
          <a:lstStyle/>
          <a:p>
            <a:pPr algn="l" eaLnBrk="1" hangingPunct="1"/>
            <a:r>
              <a:rPr lang="ru-RU" sz="2000" dirty="0" smtClean="0"/>
              <a:t>Выполнила: Романова Алина ученица </a:t>
            </a:r>
            <a:r>
              <a:rPr lang="ru-RU" sz="2000" dirty="0" smtClean="0"/>
              <a:t>9 </a:t>
            </a:r>
            <a:r>
              <a:rPr lang="ru-RU" sz="2000" dirty="0" smtClean="0"/>
              <a:t>А класса МОУ СОШ №1 с углублённым изучением английского языка</a:t>
            </a:r>
          </a:p>
          <a:p>
            <a:pPr eaLnBrk="1" hangingPunct="1"/>
            <a:endParaRPr lang="ru-RU" sz="2000" dirty="0" smtClean="0"/>
          </a:p>
          <a:p>
            <a:pPr algn="l" eaLnBrk="1" hangingPunct="1"/>
            <a:r>
              <a:rPr lang="ru-RU" sz="2000" dirty="0" smtClean="0"/>
              <a:t>Руководитель: </a:t>
            </a:r>
            <a:r>
              <a:rPr lang="ru-RU" sz="2000" dirty="0" err="1" smtClean="0"/>
              <a:t>Вьюшина</a:t>
            </a:r>
            <a:r>
              <a:rPr lang="ru-RU" sz="2000" dirty="0" smtClean="0"/>
              <a:t> Т. И. </a:t>
            </a:r>
          </a:p>
          <a:p>
            <a:pPr algn="l" eaLnBrk="1" hangingPunct="1"/>
            <a:r>
              <a:rPr lang="ru-RU" sz="2000" dirty="0" smtClean="0"/>
              <a:t>учитель физической культуры </a:t>
            </a:r>
          </a:p>
          <a:p>
            <a:pPr eaLnBrk="1" hangingPunct="1"/>
            <a:endParaRPr lang="ru-RU" sz="2000" dirty="0" smtClean="0"/>
          </a:p>
          <a:p>
            <a:pPr eaLnBrk="1" hangingPunct="1"/>
            <a:r>
              <a:rPr lang="ru-RU" sz="1300" dirty="0" smtClean="0"/>
              <a:t>г. Ковдор </a:t>
            </a:r>
          </a:p>
          <a:p>
            <a:pPr eaLnBrk="1" hangingPunct="1"/>
            <a:r>
              <a:rPr lang="ru-RU" sz="1300" dirty="0" smtClean="0"/>
              <a:t>Мурманская область</a:t>
            </a:r>
          </a:p>
          <a:p>
            <a:pPr eaLnBrk="1" hangingPunct="1"/>
            <a:r>
              <a:rPr lang="ru-RU" sz="1300" dirty="0" smtClean="0"/>
              <a:t>2011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3754438" cy="3095625"/>
          </a:xfrm>
        </p:spPr>
        <p:txBody>
          <a:bodyPr/>
          <a:lstStyle/>
          <a:p>
            <a:pPr eaLnBrk="1" hangingPunct="1"/>
            <a:r>
              <a:rPr lang="ru-RU" sz="3200" b="0" i="1" smtClean="0"/>
              <a:t>В условиях современного мира резко сократилась двигательная активность людей</a:t>
            </a:r>
          </a:p>
        </p:txBody>
      </p:sp>
      <p:pic>
        <p:nvPicPr>
          <p:cNvPr id="12291" name="Содержимое 4" descr="a331f800a860612cd9af8c3816dd5f1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06888" y="1804988"/>
            <a:ext cx="3648075" cy="2789237"/>
          </a:xfrm>
        </p:spPr>
      </p:pic>
      <p:sp>
        <p:nvSpPr>
          <p:cNvPr id="12292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652963"/>
            <a:ext cx="7570788" cy="1079500"/>
          </a:xfrm>
        </p:spPr>
        <p:txBody>
          <a:bodyPr/>
          <a:lstStyle/>
          <a:p>
            <a:pPr eaLnBrk="1" hangingPunct="1"/>
            <a:r>
              <a:rPr lang="ru-RU" sz="2800" i="1" smtClean="0"/>
              <a:t>Интеллектуальный труд резко снижает работоспособность организма</a:t>
            </a:r>
            <a:r>
              <a:rPr lang="ru-RU" sz="2800" smtClean="0"/>
              <a:t>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981075"/>
            <a:ext cx="8001000" cy="10080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dirty="0" smtClean="0"/>
              <a:t>воздействие на растущий организм многочисленных социальных, экономических, биологических факторов: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500" y="1989138"/>
            <a:ext cx="3924300" cy="4137025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dirty="0" smtClean="0"/>
              <a:t> ухудшение качества жизни;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dirty="0" smtClean="0"/>
              <a:t>тяжелая экологическая обстановка;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dirty="0" smtClean="0"/>
              <a:t>неблагоприятное социальное положение многих детей;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dirty="0" smtClean="0"/>
              <a:t>недостаточное финансирование народного образования, здравоохранения, социальных программ.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3316" name="Содержимое 4" descr="i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6100" y="2565400"/>
            <a:ext cx="4146550" cy="2808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570186"/>
          </a:xfrm>
        </p:spPr>
        <p:txBody>
          <a:bodyPr/>
          <a:lstStyle/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Глава комиссии Общественной палаты РФ по здравоохранению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Леонид Рошаль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600201"/>
            <a:ext cx="8001000" cy="190080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. Здоровье российских школьников было хуже только во время войны и революции</a:t>
            </a:r>
          </a:p>
        </p:txBody>
      </p:sp>
      <p:pic>
        <p:nvPicPr>
          <p:cNvPr id="29698" name="Рисунок 11" descr="Глава комиссии Общественной палаты РФ по здравоохранению, детский доктор Леонид Рошаль призывает принять немедленные меры по налаживанию медицинского обслуживания в школах и дошкольных учреждениях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702445"/>
            <a:ext cx="4320480" cy="3222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764704"/>
            <a:ext cx="8001000" cy="108012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Здоровый образ жизни детей - задача родителей</a:t>
            </a:r>
            <a:endParaRPr lang="ru-RU" dirty="0"/>
          </a:p>
        </p:txBody>
      </p:sp>
      <p:pic>
        <p:nvPicPr>
          <p:cNvPr id="7" name="Содержимое 6" descr="MC900436045.WM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115615" y="2204864"/>
            <a:ext cx="3628679" cy="3847594"/>
          </a:xfrm>
        </p:spPr>
      </p:pic>
      <p:pic>
        <p:nvPicPr>
          <p:cNvPr id="8" name="Содержимое 7" descr="MP90040263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348173" y="2174875"/>
            <a:ext cx="2635478" cy="3951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836613"/>
            <a:ext cx="8001000" cy="12239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dirty="0" smtClean="0"/>
              <a:t>Анализ физической подготовленности  среди учащихся </a:t>
            </a:r>
            <a:r>
              <a:rPr lang="ru-RU" sz="3100" dirty="0" smtClean="0"/>
              <a:t>9-х </a:t>
            </a:r>
            <a:r>
              <a:rPr lang="ru-RU" sz="3100" dirty="0" smtClean="0"/>
              <a:t>классов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043608" y="1412776"/>
          <a:ext cx="4272571" cy="22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3851920" y="3645024"/>
          <a:ext cx="4320480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899592" y="692696"/>
          <a:ext cx="3471774" cy="23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/>
        </p:nvGraphicFramePr>
        <p:xfrm>
          <a:off x="4716016" y="548680"/>
          <a:ext cx="3618784" cy="23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539552" y="4005064"/>
          <a:ext cx="4050831" cy="20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716016" y="4149080"/>
          <a:ext cx="3909673" cy="18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232880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Физическая культура должна стать образом жизни детей!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30722" name="Picture 2" descr="D:\картинки с интернета\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3172" y="1535264"/>
            <a:ext cx="6035172" cy="3981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latin typeface="Arial" charset="0"/>
                <a:cs typeface="Arial" charset="0"/>
              </a:rPr>
              <a:t>Проблема здоровья учащихся является одной из актуальных проблем современной школы. </a:t>
            </a:r>
          </a:p>
        </p:txBody>
      </p:sp>
      <p:pic>
        <p:nvPicPr>
          <p:cNvPr id="4099" name="Содержимое 3" descr="3lyiqkif9p2s.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51050" y="1341438"/>
            <a:ext cx="5438775" cy="4371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700213"/>
            <a:ext cx="7772400" cy="374491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u="sng" dirty="0" smtClean="0">
                <a:solidFill>
                  <a:schemeClr val="tx1"/>
                </a:solidFill>
              </a:rPr>
              <a:t>14% детей сейчас рождается без патологий;</a:t>
            </a:r>
            <a:br>
              <a:rPr lang="ru-RU" sz="1800" i="1" u="sng" dirty="0" smtClean="0">
                <a:solidFill>
                  <a:schemeClr val="tx1"/>
                </a:solidFill>
              </a:rPr>
            </a:br>
            <a:r>
              <a:rPr lang="ru-RU" sz="1800" i="1" u="sng" dirty="0" smtClean="0">
                <a:solidFill>
                  <a:schemeClr val="tx1"/>
                </a:solidFill>
              </a:rPr>
              <a:t/>
            </a:r>
            <a:br>
              <a:rPr lang="ru-RU" sz="1800" i="1" u="sng" dirty="0" smtClean="0">
                <a:solidFill>
                  <a:schemeClr val="tx1"/>
                </a:solidFill>
              </a:rPr>
            </a:br>
            <a:r>
              <a:rPr lang="ru-RU" sz="1800" i="1" u="sng" dirty="0" smtClean="0">
                <a:solidFill>
                  <a:schemeClr val="tx1"/>
                </a:solidFill>
              </a:rPr>
              <a:t> в первый класс каждый ребёнок приходит  с хронической патологией;</a:t>
            </a:r>
            <a:br>
              <a:rPr lang="ru-RU" sz="1800" i="1" u="sng" dirty="0" smtClean="0">
                <a:solidFill>
                  <a:schemeClr val="tx1"/>
                </a:solidFill>
              </a:rPr>
            </a:br>
            <a:r>
              <a:rPr lang="ru-RU" sz="1800" i="1" u="sng" dirty="0" smtClean="0">
                <a:solidFill>
                  <a:schemeClr val="tx1"/>
                </a:solidFill>
              </a:rPr>
              <a:t/>
            </a:r>
            <a:br>
              <a:rPr lang="ru-RU" sz="1800" i="1" u="sng" dirty="0" smtClean="0">
                <a:solidFill>
                  <a:schemeClr val="tx1"/>
                </a:solidFill>
              </a:rPr>
            </a:br>
            <a:r>
              <a:rPr lang="ru-RU" sz="1800" i="1" u="sng" dirty="0" smtClean="0">
                <a:solidFill>
                  <a:schemeClr val="tx1"/>
                </a:solidFill>
              </a:rPr>
              <a:t>среди выпускников школы не более 10% могут считаться относительно здоровыми;</a:t>
            </a:r>
            <a:br>
              <a:rPr lang="ru-RU" sz="1800" i="1" u="sng" dirty="0" smtClean="0">
                <a:solidFill>
                  <a:schemeClr val="tx1"/>
                </a:solidFill>
              </a:rPr>
            </a:br>
            <a:r>
              <a:rPr lang="ru-RU" sz="1800" i="1" u="sng" dirty="0" smtClean="0">
                <a:solidFill>
                  <a:schemeClr val="tx1"/>
                </a:solidFill>
              </a:rPr>
              <a:t/>
            </a:r>
            <a:br>
              <a:rPr lang="ru-RU" sz="1800" i="1" u="sng" dirty="0" smtClean="0">
                <a:solidFill>
                  <a:schemeClr val="tx1"/>
                </a:solidFill>
              </a:rPr>
            </a:br>
            <a:r>
              <a:rPr lang="ru-RU" sz="1800" i="1" u="sng" dirty="0" smtClean="0">
                <a:solidFill>
                  <a:schemeClr val="tx1"/>
                </a:solidFill>
              </a:rPr>
              <a:t>До 60-70% учащихся к выпускному классу имеют нарушенную структуру зрения;</a:t>
            </a:r>
            <a:br>
              <a:rPr lang="ru-RU" sz="1800" i="1" u="sng" dirty="0" smtClean="0">
                <a:solidFill>
                  <a:schemeClr val="tx1"/>
                </a:solidFill>
              </a:rPr>
            </a:br>
            <a:r>
              <a:rPr lang="ru-RU" sz="1800" i="1" u="sng" dirty="0" smtClean="0">
                <a:solidFill>
                  <a:schemeClr val="tx1"/>
                </a:solidFill>
              </a:rPr>
              <a:t/>
            </a:r>
            <a:br>
              <a:rPr lang="ru-RU" sz="1800" i="1" u="sng" dirty="0" smtClean="0">
                <a:solidFill>
                  <a:schemeClr val="tx1"/>
                </a:solidFill>
              </a:rPr>
            </a:br>
            <a:r>
              <a:rPr lang="ru-RU" sz="1800" i="1" u="sng" dirty="0" smtClean="0">
                <a:solidFill>
                  <a:schemeClr val="tx1"/>
                </a:solidFill>
              </a:rPr>
              <a:t>30 % - хронические заболевания;</a:t>
            </a:r>
            <a:br>
              <a:rPr lang="ru-RU" sz="1800" i="1" u="sng" dirty="0" smtClean="0">
                <a:solidFill>
                  <a:schemeClr val="tx1"/>
                </a:solidFill>
              </a:rPr>
            </a:br>
            <a:r>
              <a:rPr lang="ru-RU" sz="1800" i="1" u="sng" dirty="0" smtClean="0">
                <a:solidFill>
                  <a:schemeClr val="tx1"/>
                </a:solidFill>
              </a:rPr>
              <a:t/>
            </a:r>
            <a:br>
              <a:rPr lang="ru-RU" sz="1800" i="1" u="sng" dirty="0" smtClean="0">
                <a:solidFill>
                  <a:schemeClr val="tx1"/>
                </a:solidFill>
              </a:rPr>
            </a:br>
            <a:r>
              <a:rPr lang="ru-RU" sz="1800" i="1" u="sng" dirty="0" smtClean="0">
                <a:solidFill>
                  <a:schemeClr val="tx1"/>
                </a:solidFill>
              </a:rPr>
              <a:t>60% - нарушенную осанку.</a:t>
            </a:r>
            <a:br>
              <a:rPr lang="ru-RU" sz="1800" i="1" u="sng" dirty="0" smtClean="0">
                <a:solidFill>
                  <a:schemeClr val="tx1"/>
                </a:solidFill>
              </a:rPr>
            </a:br>
            <a:r>
              <a:rPr lang="ru-RU" sz="1800" b="0" i="1" u="sng" dirty="0" smtClean="0"/>
              <a:t/>
            </a:r>
            <a:br>
              <a:rPr lang="ru-RU" sz="1800" b="0" i="1" u="sng" dirty="0" smtClean="0"/>
            </a:br>
            <a:endParaRPr lang="ru-RU" sz="1800" b="0" i="1" u="sng" dirty="0"/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>
          <a:xfrm>
            <a:off x="722313" y="620713"/>
            <a:ext cx="7772400" cy="647700"/>
          </a:xfrm>
        </p:spPr>
        <p:txBody>
          <a:bodyPr/>
          <a:lstStyle/>
          <a:p>
            <a:pPr algn="ctr" eaLnBrk="1" hangingPunct="1"/>
            <a:r>
              <a:rPr lang="ru-RU" sz="2800" b="1" smtClean="0"/>
              <a:t>Актуальность темы: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557338"/>
            <a:ext cx="7772400" cy="24479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изучение проблем, связанных со здоровьем молодого поколения, привлечение внимания наших сверстников к сохранению своего здоровья и здоровому образу жизни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692150"/>
            <a:ext cx="7772400" cy="576263"/>
          </a:xfrm>
        </p:spPr>
        <p:txBody>
          <a:bodyPr rtlCol="0">
            <a:normAutofit fontScale="85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i="1" dirty="0" smtClean="0">
                <a:solidFill>
                  <a:schemeClr val="accent1">
                    <a:lumMod val="50000"/>
                  </a:schemeClr>
                </a:solidFill>
              </a:rPr>
              <a:t>Цель работы:</a:t>
            </a:r>
            <a:endParaRPr lang="ru-RU" sz="4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1628775"/>
            <a:ext cx="7772400" cy="36718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1.</a:t>
            </a:r>
            <a:r>
              <a:rPr lang="ru-RU" sz="1800" dirty="0" smtClean="0"/>
              <a:t> </a:t>
            </a:r>
            <a:r>
              <a:rPr lang="ru-RU" sz="1800" dirty="0" smtClean="0">
                <a:latin typeface="Comic Sans MS" pitchFamily="66" charset="0"/>
              </a:rPr>
              <a:t>познакомиться с научно-познавательной литературой о влиянии образа жизни на здоровье детей;</a:t>
            </a:r>
            <a:r>
              <a:rPr lang="ru-RU" sz="18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/>
            </a:r>
            <a:br>
              <a:rPr lang="ru-RU" sz="18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</a:br>
            <a:r>
              <a:rPr lang="ru-RU" sz="18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/>
            </a:r>
            <a:br>
              <a:rPr lang="ru-RU" sz="18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</a:br>
            <a:r>
              <a:rPr lang="ru-RU" sz="18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2.</a:t>
            </a:r>
            <a:r>
              <a:rPr lang="ru-RU" sz="1800" dirty="0" smtClean="0">
                <a:latin typeface="Comic Sans MS" pitchFamily="66" charset="0"/>
              </a:rPr>
              <a:t> определить  проблемы физического воспитания в современной школе;</a:t>
            </a:r>
            <a:br>
              <a:rPr lang="ru-RU" sz="1800" dirty="0" smtClean="0">
                <a:latin typeface="Comic Sans MS" pitchFamily="66" charset="0"/>
              </a:rPr>
            </a:br>
            <a:r>
              <a:rPr lang="ru-RU" sz="18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/>
            </a:r>
            <a:br>
              <a:rPr lang="ru-RU" sz="18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</a:br>
            <a:r>
              <a:rPr lang="ru-RU" sz="18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 3. </a:t>
            </a:r>
            <a:r>
              <a:rPr lang="ru-RU" sz="1800" dirty="0" smtClean="0">
                <a:latin typeface="Comic Sans MS" pitchFamily="66" charset="0"/>
              </a:rPr>
              <a:t>провести сравнительный анализ между учащимися </a:t>
            </a:r>
            <a:r>
              <a:rPr lang="ru-RU" sz="1800" dirty="0" smtClean="0">
                <a:latin typeface="Comic Sans MS" pitchFamily="66" charset="0"/>
              </a:rPr>
              <a:t>9а </a:t>
            </a:r>
            <a:r>
              <a:rPr lang="ru-RU" sz="1800" dirty="0" smtClean="0">
                <a:latin typeface="Comic Sans MS" pitchFamily="66" charset="0"/>
              </a:rPr>
              <a:t>и </a:t>
            </a:r>
            <a:r>
              <a:rPr lang="ru-RU" sz="1800" dirty="0" smtClean="0">
                <a:latin typeface="Comic Sans MS" pitchFamily="66" charset="0"/>
              </a:rPr>
              <a:t>9б </a:t>
            </a:r>
            <a:r>
              <a:rPr lang="ru-RU" sz="1800" dirty="0" smtClean="0">
                <a:latin typeface="Comic Sans MS" pitchFamily="66" charset="0"/>
              </a:rPr>
              <a:t>классов по следующим параметрам: успеваемость по предмету «Физическая культура», анализ физической подготовленности, количество пропущенных уроков по болезни,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/>
            </a:r>
            <a:br>
              <a:rPr lang="ru-RU" sz="20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</a:br>
            <a:r>
              <a:rPr lang="ru-RU" sz="20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omic Sans MS" pitchFamily="66" charset="0"/>
              </a:rPr>
              <a:t>4. </a:t>
            </a:r>
            <a:r>
              <a:rPr lang="ru-RU" sz="1800" dirty="0" smtClean="0">
                <a:latin typeface="Comic Sans MS" pitchFamily="66" charset="0"/>
              </a:rPr>
              <a:t>провести анкетирование о здоровом образе жизни среди учащихся и их родителей.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772400" cy="414338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Arno Pro Smbd Caption" pitchFamily="18" charset="0"/>
              </a:rPr>
              <a:t>Задачи: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00113" y="188913"/>
            <a:ext cx="7343775" cy="1727200"/>
          </a:xfrm>
        </p:spPr>
        <p:txBody>
          <a:bodyPr/>
          <a:lstStyle/>
          <a:p>
            <a:pPr algn="ctr" eaLnBrk="1" hangingPunct="1"/>
            <a:endParaRPr lang="ru-RU" sz="3600" smtClean="0">
              <a:latin typeface="Arno Pro" pitchFamily="18" charset="0"/>
            </a:endParaRPr>
          </a:p>
          <a:p>
            <a:pPr algn="ctr" eaLnBrk="1" hangingPunct="1"/>
            <a:endParaRPr lang="ru-RU" sz="3600" smtClean="0">
              <a:latin typeface="Arno Pro" pitchFamily="18" charset="0"/>
            </a:endParaRPr>
          </a:p>
          <a:p>
            <a:pPr algn="ctr" eaLnBrk="1" hangingPunct="1"/>
            <a:endParaRPr lang="ru-RU" sz="3600" smtClean="0">
              <a:latin typeface="Arno Pro" pitchFamily="18" charset="0"/>
            </a:endParaRPr>
          </a:p>
          <a:p>
            <a:pPr algn="ctr" eaLnBrk="1" hangingPunct="1"/>
            <a:endParaRPr lang="ru-RU" sz="3600" smtClean="0">
              <a:latin typeface="Arno Pro" pitchFamily="18" charset="0"/>
            </a:endParaRPr>
          </a:p>
          <a:p>
            <a:pPr algn="ctr" eaLnBrk="1" hangingPunct="1"/>
            <a:r>
              <a:rPr lang="ru-RU" sz="3600" smtClean="0">
                <a:latin typeface="Arno Pro" pitchFamily="18" charset="0"/>
              </a:rPr>
              <a:t>«Здоровье – это не все, </a:t>
            </a:r>
          </a:p>
          <a:p>
            <a:pPr algn="ctr" eaLnBrk="1" hangingPunct="1"/>
            <a:r>
              <a:rPr lang="ru-RU" sz="3600" smtClean="0">
                <a:latin typeface="Arno Pro" pitchFamily="18" charset="0"/>
              </a:rPr>
              <a:t>но все без здоровья – это ничто»</a:t>
            </a:r>
          </a:p>
        </p:txBody>
      </p:sp>
      <p:pic>
        <p:nvPicPr>
          <p:cNvPr id="9219" name="Содержимое 7" descr="Сократ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71775" y="1916113"/>
            <a:ext cx="3384550" cy="36734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001000" cy="3456384"/>
          </a:xfrm>
        </p:spPr>
        <p:txBody>
          <a:bodyPr/>
          <a:lstStyle/>
          <a:p>
            <a:pPr algn="l"/>
            <a:r>
              <a:rPr lang="ru-RU" sz="3600" u="sng" dirty="0" smtClean="0">
                <a:solidFill>
                  <a:schemeClr val="tx1"/>
                </a:solidFill>
              </a:rPr>
              <a:t>Образ жизни человека </a:t>
            </a:r>
            <a:r>
              <a:rPr lang="ru-RU" sz="3600" dirty="0" smtClean="0">
                <a:solidFill>
                  <a:schemeClr val="tx1"/>
                </a:solidFill>
              </a:rPr>
              <a:t>:</a:t>
            </a:r>
            <a:r>
              <a:rPr lang="en-US" sz="3600" dirty="0" smtClean="0">
                <a:solidFill>
                  <a:schemeClr val="tx1"/>
                </a:solidFill>
              </a:rPr>
              <a:t/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 уровень жизни,</a:t>
            </a:r>
            <a:r>
              <a:rPr lang="en-US" sz="3600" dirty="0" smtClean="0">
                <a:solidFill>
                  <a:schemeClr val="tx1"/>
                </a:solidFill>
              </a:rPr>
              <a:t/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 качество жизни </a:t>
            </a:r>
            <a:r>
              <a:rPr lang="en-US" sz="3600" dirty="0" smtClean="0">
                <a:solidFill>
                  <a:schemeClr val="tx1"/>
                </a:solidFill>
              </a:rPr>
              <a:t/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 стиль жизни.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10247" name="Picture 7" descr="D:\совиное фото\РАБОТА\170920095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547919"/>
            <a:ext cx="5256584" cy="3834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571500" y="620713"/>
            <a:ext cx="8001000" cy="1368425"/>
          </a:xfrm>
        </p:spPr>
        <p:txBody>
          <a:bodyPr/>
          <a:lstStyle/>
          <a:p>
            <a:pPr eaLnBrk="1" hangingPunct="1"/>
            <a:r>
              <a:rPr lang="ru-RU" sz="2400" smtClean="0"/>
              <a:t>«Нам сегодня нужно подумать о том,  как на современном уровне, без занудства и пошлости, пропагандировать здоровый образ жизни» - Дмитрий Медведев</a:t>
            </a:r>
          </a:p>
        </p:txBody>
      </p:sp>
      <p:pic>
        <p:nvPicPr>
          <p:cNvPr id="11267" name="Содержимое 3" descr="RTEmagicC_medvedev_da.jp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99792" y="1988840"/>
            <a:ext cx="3816424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_elementarysch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TS101908704</Template>
  <TotalTime>318</TotalTime>
  <Words>300</Words>
  <Application>Microsoft Office PowerPoint</Application>
  <PresentationFormat>Экран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9_elementarysch</vt:lpstr>
      <vt:lpstr>   Влияние образа жизни  на здоровье подростка XXI века</vt:lpstr>
      <vt:lpstr>Проблема здоровья учащихся является одной из актуальных проблем современной школы. </vt:lpstr>
      <vt:lpstr>14% детей сейчас рождается без патологий;   в первый класс каждый ребёнок приходит  с хронической патологией;  среди выпускников школы не более 10% могут считаться относительно здоровыми;  До 60-70% учащихся к выпускному классу имеют нарушенную структуру зрения;  30 % - хронические заболевания;  60% - нарушенную осанку.  </vt:lpstr>
      <vt:lpstr>изучение проблем, связанных со здоровьем молодого поколения, привлечение внимания наших сверстников к сохранению своего здоровья и здоровому образу жизни</vt:lpstr>
      <vt:lpstr>1. познакомиться с научно-познавательной литературой о влиянии образа жизни на здоровье детей;  2. определить  проблемы физического воспитания в современной школе;   3. провести сравнительный анализ между учащимися 9а и 9б классов по следующим параметрам: успеваемость по предмету «Физическая культура», анализ физической подготовленности, количество пропущенных уроков по болезни,   4. провести анкетирование о здоровом образе жизни среди учащихся и их родителей.  </vt:lpstr>
      <vt:lpstr>Слайд 6</vt:lpstr>
      <vt:lpstr>Слайд 7</vt:lpstr>
      <vt:lpstr>Образ жизни человека :  уровень жизни,  качество жизни   стиль жизни. </vt:lpstr>
      <vt:lpstr>«Нам сегодня нужно подумать о том,  как на современном уровне, без занудства и пошлости, пропагандировать здоровый образ жизни» - Дмитрий Медведев</vt:lpstr>
      <vt:lpstr>В условиях современного мира резко сократилась двигательная активность людей</vt:lpstr>
      <vt:lpstr>воздействие на растущий организм многочисленных социальных, экономических, биологических факторов: </vt:lpstr>
      <vt:lpstr>Глава комиссии Общественной палаты РФ по здравоохранению  Леонид Рошаль</vt:lpstr>
      <vt:lpstr>Здоровый образ жизни детей - задача родителей</vt:lpstr>
      <vt:lpstr>Анализ физической подготовленности  среди учащихся 9-х классов    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Вьюшина</dc:creator>
  <cp:lastModifiedBy>vinogradova_e_s</cp:lastModifiedBy>
  <cp:revision>33</cp:revision>
  <dcterms:created xsi:type="dcterms:W3CDTF">2011-01-19T17:52:15Z</dcterms:created>
  <dcterms:modified xsi:type="dcterms:W3CDTF">2011-12-08T11:43:53Z</dcterms:modified>
</cp:coreProperties>
</file>