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8" r:id="rId2"/>
    <p:sldId id="263" r:id="rId3"/>
    <p:sldId id="264" r:id="rId4"/>
    <p:sldId id="265" r:id="rId5"/>
    <p:sldId id="266" r:id="rId6"/>
    <p:sldId id="267" r:id="rId7"/>
    <p:sldId id="259" r:id="rId8"/>
    <p:sldId id="269" r:id="rId9"/>
    <p:sldId id="272" r:id="rId10"/>
    <p:sldId id="276" r:id="rId11"/>
    <p:sldId id="273" r:id="rId12"/>
    <p:sldId id="274" r:id="rId13"/>
    <p:sldId id="279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B1A350-6664-42E7-BEB0-D137920753A9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F688F-18EB-45EA-A1DF-7B1AA493281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9AEDC-9056-4F1B-ADE6-5535226AE88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902B41-652B-4189-8890-9339965E2CA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902B41-652B-4189-8890-9339965E2CA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C06E1C-AE32-4F84-B91B-1B573DB750B1}" type="slidenum">
              <a:rPr lang="ru-RU"/>
              <a:pPr/>
              <a:t>2</a:t>
            </a:fld>
            <a:endParaRPr lang="ru-RU"/>
          </a:p>
        </p:txBody>
      </p:sp>
      <p:sp>
        <p:nvSpPr>
          <p:cNvPr id="512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ln/>
        </p:spPr>
      </p:sp>
      <p:sp>
        <p:nvSpPr>
          <p:cNvPr id="5123" name="Rectangle 3"/>
          <p:cNvSpPr txBox="1">
            <a:spLocks noGrp="1" noChangeArrowheads="1"/>
          </p:cNvSpPr>
          <p:nvPr>
            <p:ph type="body" idx="1"/>
          </p:nvPr>
        </p:nvSpPr>
        <p:spPr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FA9A02-2814-4022-A5AF-A3F96FB7D007}" type="slidenum">
              <a:rPr lang="ru-RU"/>
              <a:pPr/>
              <a:t>3</a:t>
            </a:fld>
            <a:endParaRPr lang="ru-RU"/>
          </a:p>
        </p:txBody>
      </p:sp>
      <p:sp>
        <p:nvSpPr>
          <p:cNvPr id="1024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ln/>
        </p:spPr>
      </p:sp>
      <p:sp>
        <p:nvSpPr>
          <p:cNvPr id="10243" name="Rectangle 3"/>
          <p:cNvSpPr txBox="1">
            <a:spLocks noGrp="1" noChangeArrowheads="1"/>
          </p:cNvSpPr>
          <p:nvPr>
            <p:ph type="body" idx="1"/>
          </p:nvPr>
        </p:nvSpPr>
        <p:spPr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FF9BA-9359-42B7-9322-2B1ACE1CF6F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543CED-E29A-4C57-BCC5-349DBC990247}" type="slidenum">
              <a:rPr lang="ru-RU"/>
              <a:pPr/>
              <a:t>5</a:t>
            </a:fld>
            <a:endParaRPr lang="ru-RU"/>
          </a:p>
        </p:txBody>
      </p:sp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573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77A25A7-1AA6-4BBE-A217-7AC6E5B42442}" type="slidenum">
              <a:rPr lang="ru-RU" sz="1200">
                <a:latin typeface="Calibri" pitchFamily="34" charset="0"/>
              </a:rPr>
              <a:pPr algn="r"/>
              <a:t>5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FF9BA-9359-42B7-9322-2B1ACE1CF6F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FF9BA-9359-42B7-9322-2B1ACE1CF6F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902B41-652B-4189-8890-9339965E2CA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902B41-652B-4189-8890-9339965E2CA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6793A-269E-4369-A9EC-3C780F449965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26189-6915-47A1-96D8-D49F67E3C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6793A-269E-4369-A9EC-3C780F449965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26189-6915-47A1-96D8-D49F67E3C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6793A-269E-4369-A9EC-3C780F449965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26189-6915-47A1-96D8-D49F67E3C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6793A-269E-4369-A9EC-3C780F449965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26189-6915-47A1-96D8-D49F67E3C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6793A-269E-4369-A9EC-3C780F449965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26189-6915-47A1-96D8-D49F67E3C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6793A-269E-4369-A9EC-3C780F449965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26189-6915-47A1-96D8-D49F67E3C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6793A-269E-4369-A9EC-3C780F449965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26189-6915-47A1-96D8-D49F67E3C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6793A-269E-4369-A9EC-3C780F449965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26189-6915-47A1-96D8-D49F67E3C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6793A-269E-4369-A9EC-3C780F449965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26189-6915-47A1-96D8-D49F67E3C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6793A-269E-4369-A9EC-3C780F449965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26189-6915-47A1-96D8-D49F67E3C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6793A-269E-4369-A9EC-3C780F449965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26189-6915-47A1-96D8-D49F67E3CA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92D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6793A-269E-4369-A9EC-3C780F449965}" type="datetimeFigureOut">
              <a:rPr lang="ru-RU" smtClean="0"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26189-6915-47A1-96D8-D49F67E3CA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pictures/enc_literature/i_404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gif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63485" y="5445224"/>
            <a:ext cx="3362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i="1" dirty="0" smtClean="0"/>
              <a:t>Подготовила  </a:t>
            </a:r>
            <a:r>
              <a:rPr lang="ru-RU" sz="2000" i="1" dirty="0" smtClean="0"/>
              <a:t>Хоменко В.Г.</a:t>
            </a:r>
          </a:p>
          <a:p>
            <a:pPr algn="r"/>
            <a:r>
              <a:rPr lang="ru-RU" sz="2000" i="1" dirty="0" smtClean="0"/>
              <a:t>Учитель начальных классов</a:t>
            </a:r>
          </a:p>
          <a:p>
            <a:pPr algn="r"/>
            <a:r>
              <a:rPr lang="ru-RU" sz="2000" i="1" dirty="0" smtClean="0"/>
              <a:t>ГБОУ гимназии 446</a:t>
            </a:r>
          </a:p>
          <a:p>
            <a:pPr algn="r"/>
            <a:r>
              <a:rPr lang="ru-RU" sz="2000" i="1" dirty="0"/>
              <a:t> </a:t>
            </a:r>
            <a:r>
              <a:rPr lang="ru-RU" sz="2000" i="1" dirty="0" smtClean="0"/>
              <a:t>                         2012г.</a:t>
            </a:r>
            <a:endParaRPr lang="ru-RU" sz="20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8424936" cy="1470025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Презентация к уроку литературного чтения для 3 класса по УМК 2100 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2276872"/>
            <a:ext cx="5460068" cy="17526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К. Паустовский</a:t>
            </a:r>
          </a:p>
          <a:p>
            <a:r>
              <a:rPr lang="ru-RU" sz="4000" dirty="0" smtClean="0">
                <a:solidFill>
                  <a:srgbClr val="00B050"/>
                </a:solidFill>
              </a:rPr>
              <a:t>«</a:t>
            </a:r>
            <a:r>
              <a:rPr lang="ru-RU" sz="4000" dirty="0" smtClean="0">
                <a:solidFill>
                  <a:srgbClr val="00B050"/>
                </a:solidFill>
              </a:rPr>
              <a:t>Кот- ворюга</a:t>
            </a:r>
            <a:r>
              <a:rPr lang="ru-RU" sz="4000" dirty="0" smtClean="0">
                <a:solidFill>
                  <a:srgbClr val="00B050"/>
                </a:solidFill>
              </a:rPr>
              <a:t>»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7" name="Picture 2" descr="http://s48.radikal.ru/i120/1109/28/c7118f6649b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85926"/>
            <a:ext cx="4214807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i066.radikal.ru/1005/9e/41b62ed7f2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5643602" cy="43053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429124" y="607220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Почти месяц мы потратили на то, чтобы выследить рыжего кота. </a:t>
            </a:r>
            <a:endParaRPr lang="ru-RU" dirty="0"/>
          </a:p>
        </p:txBody>
      </p:sp>
      <p:pic>
        <p:nvPicPr>
          <p:cNvPr id="4" name="Picture 2" descr="http://s48.radikal.ru/i120/1109/28/c7118f6649b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04185">
            <a:off x="6500826" y="142852"/>
            <a:ext cx="2643174" cy="2585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img1.liveinternet.ru/images/attach/c/4/80/464/80464943_large_nastolcomua285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224" r="7076" b="17138"/>
          <a:stretch>
            <a:fillRect/>
          </a:stretch>
        </p:blipFill>
        <p:spPr bwMode="auto">
          <a:xfrm>
            <a:off x="500034" y="3000372"/>
            <a:ext cx="4348400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857224" y="5786454"/>
            <a:ext cx="3116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Кот попался этим же вечером</a:t>
            </a:r>
            <a:endParaRPr lang="ru-RU" dirty="0"/>
          </a:p>
        </p:txBody>
      </p:sp>
      <p:pic>
        <p:nvPicPr>
          <p:cNvPr id="4" name="Picture 2" descr="http://s48.radikal.ru/i120/1109/28/c7118f6649b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09559">
            <a:off x="6427146" y="156560"/>
            <a:ext cx="2482886" cy="2428892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Иллюстрация к рассказу К. Г. Паустовского «Кот-ворюга». Художник В. Дугин. 1990-е гг.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14290"/>
            <a:ext cx="3228975" cy="3600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285852" y="5429264"/>
            <a:ext cx="65620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Кот смотрел на нас сверху дикими глазами и грозно выл. Но спасения не было, и кот решился на отчаянный поступок. С ужасающим воем он сорвался с березы, упал на землю, </a:t>
            </a:r>
            <a:endParaRPr lang="ru-RU" dirty="0"/>
          </a:p>
        </p:txBody>
      </p:sp>
      <p:pic>
        <p:nvPicPr>
          <p:cNvPr id="5" name="Picture 2" descr="http://s48.radikal.ru/i120/1109/28/c7118f6649b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448094">
            <a:off x="6273064" y="401449"/>
            <a:ext cx="2482886" cy="2428892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785794"/>
            <a:ext cx="54054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Выделим главную мысль рассказа</a:t>
            </a:r>
          </a:p>
          <a:p>
            <a:r>
              <a:rPr lang="ru-RU" sz="2800" dirty="0" smtClean="0"/>
              <a:t>К.Паустовского «Кот- ворюга»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2000240"/>
            <a:ext cx="678371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Надо накормить бездомных животных</a:t>
            </a:r>
          </a:p>
          <a:p>
            <a:endParaRPr lang="ru-RU" dirty="0" smtClean="0"/>
          </a:p>
          <a:p>
            <a:r>
              <a:rPr lang="ru-RU" dirty="0" smtClean="0"/>
              <a:t>Если относиться к животным по-доброму, заботиться о них</a:t>
            </a:r>
          </a:p>
          <a:p>
            <a:r>
              <a:rPr lang="ru-RU" dirty="0"/>
              <a:t>о</a:t>
            </a:r>
            <a:r>
              <a:rPr lang="ru-RU" dirty="0" smtClean="0"/>
              <a:t>ни станут нашими верными друзьями</a:t>
            </a:r>
          </a:p>
          <a:p>
            <a:endParaRPr lang="ru-RU" dirty="0" smtClean="0"/>
          </a:p>
          <a:p>
            <a:r>
              <a:rPr lang="ru-RU" dirty="0" smtClean="0"/>
              <a:t>Жадность  и воровство всегда будут наказаны</a:t>
            </a:r>
          </a:p>
          <a:p>
            <a:r>
              <a:rPr lang="ru-RU" dirty="0" smtClean="0"/>
              <a:t>«Наказание добротой»: кота наказали тем, о чем он давно мечтал,</a:t>
            </a:r>
          </a:p>
          <a:p>
            <a:r>
              <a:rPr lang="ru-RU" dirty="0" smtClean="0"/>
              <a:t> его накормили досыта впервые в жизни.</a:t>
            </a:r>
          </a:p>
          <a:p>
            <a:endParaRPr lang="ru-RU" dirty="0" smtClean="0"/>
          </a:p>
          <a:p>
            <a:r>
              <a:rPr lang="ru-RU" dirty="0" smtClean="0"/>
              <a:t>«Собака бывает кусачей, только от жизни собачей»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Ю. </a:t>
            </a:r>
            <a:r>
              <a:rPr lang="ru-RU" dirty="0" err="1" smtClean="0"/>
              <a:t>Мориц</a:t>
            </a:r>
            <a:endParaRPr lang="ru-RU" dirty="0" smtClean="0"/>
          </a:p>
          <a:p>
            <a:r>
              <a:rPr lang="ru-RU" dirty="0" smtClean="0"/>
              <a:t>«Мы в ответе за тех, кого приручили»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</a:t>
            </a:r>
            <a:r>
              <a:rPr lang="ru-RU" dirty="0" err="1" smtClean="0"/>
              <a:t>Антуан</a:t>
            </a:r>
            <a:r>
              <a:rPr lang="ru-RU" dirty="0" smtClean="0"/>
              <a:t> де </a:t>
            </a:r>
            <a:r>
              <a:rPr lang="ru-RU" dirty="0" err="1" smtClean="0"/>
              <a:t>Сент</a:t>
            </a:r>
            <a:r>
              <a:rPr lang="ru-RU" dirty="0" smtClean="0"/>
              <a:t>- </a:t>
            </a:r>
            <a:r>
              <a:rPr lang="ru-RU" dirty="0" err="1" smtClean="0"/>
              <a:t>Экзюпери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http://s48.radikal.ru/i120/1109/28/c7118f6649b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14088">
            <a:off x="6303956" y="142852"/>
            <a:ext cx="2482886" cy="2428892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Каким вам представляется кот в начале рассказа и в конце рассказа. Они разные? Попробуйте передать это на рисунке. </a:t>
            </a:r>
          </a:p>
          <a:p>
            <a:r>
              <a:rPr lang="ru-RU" b="1" dirty="0" smtClean="0"/>
              <a:t> </a:t>
            </a:r>
            <a:r>
              <a:rPr lang="ru-RU" dirty="0"/>
              <a:t>подготовить рассказ от имени кота.</a:t>
            </a:r>
          </a:p>
          <a:p>
            <a:endParaRPr lang="ru-RU" dirty="0"/>
          </a:p>
        </p:txBody>
      </p:sp>
      <p:pic>
        <p:nvPicPr>
          <p:cNvPr id="4" name="Picture 2" descr="http://s48.radikal.ru/i120/1109/28/c7118f6649b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518218"/>
            <a:ext cx="3357554" cy="3339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071934" y="428604"/>
            <a:ext cx="5072066" cy="1785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b"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tstream Vera Sans" pitchFamily="32" charset="0"/>
              </a:rPr>
              <a:t>Константин Георгиевич</a:t>
            </a:r>
            <a:br>
              <a:rPr lang="ru-RU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tstream Vera Sans" pitchFamily="32" charset="0"/>
              </a:rPr>
            </a:br>
            <a:r>
              <a:rPr lang="ru-RU" sz="44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itstream Vera Sans" pitchFamily="32" charset="0"/>
              </a:rPr>
              <a:t>  Паустовский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857488" y="2214554"/>
            <a:ext cx="6032500" cy="1003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" name="Picture 4" descr="4-0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28596" y="357166"/>
            <a:ext cx="4024313" cy="5111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857884" y="3000372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b="1" dirty="0" smtClean="0">
                <a:solidFill>
                  <a:srgbClr val="800000"/>
                </a:solidFill>
                <a:latin typeface="Comic Sans MS" pitchFamily="66" charset="0"/>
                <a:cs typeface="Times New Roman" pitchFamily="18" charset="0"/>
              </a:rPr>
              <a:t>(1892 -1968)</a:t>
            </a:r>
            <a:endParaRPr lang="ru-RU" b="1" dirty="0">
              <a:solidFill>
                <a:srgbClr val="800000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685800" y="-225425"/>
            <a:ext cx="6765925" cy="701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124075" y="0"/>
            <a:ext cx="5326063" cy="5616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defTabSz="449263">
              <a:lnSpc>
                <a:spcPct val="80000"/>
              </a:lnSpc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ru-RU" sz="2800">
                <a:solidFill>
                  <a:srgbClr val="000000"/>
                </a:solidFill>
                <a:latin typeface="Times New Roman" pitchFamily="18" charset="0"/>
              </a:rPr>
              <a:t>        </a:t>
            </a:r>
            <a:endParaRPr lang="ru-RU" sz="2800" b="1">
              <a:solidFill>
                <a:srgbClr val="002060"/>
              </a:solidFill>
              <a:latin typeface="Times New Roman" pitchFamily="18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71612"/>
            <a:ext cx="5035550" cy="38877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221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0"/>
            <a:ext cx="8208963" cy="22050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    </a:t>
            </a:r>
            <a:r>
              <a:rPr lang="ru-RU" sz="3600" b="1" dirty="0">
                <a:solidFill>
                  <a:schemeClr val="folHlink"/>
                </a:solidFill>
                <a:latin typeface="Times New Roman" pitchFamily="18" charset="0"/>
              </a:rPr>
              <a:t>В годы Великой Отечественной войны  Паустовский работал военным  корреспондентом и писал рассказы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800" b="1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sad_pau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88913"/>
            <a:ext cx="7620000" cy="57150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3635375" y="5949950"/>
            <a:ext cx="1056315" cy="43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400" b="1" dirty="0">
                <a:solidFill>
                  <a:srgbClr val="003366"/>
                </a:solidFill>
                <a:latin typeface="+mj-lt"/>
                <a:cs typeface="Times New Roman" pitchFamily="18" charset="0"/>
              </a:rPr>
              <a:t>Таруса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Владелец\Documents\Мещ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596" y="1142984"/>
            <a:ext cx="3786214" cy="25241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2714612" y="214290"/>
            <a:ext cx="4071967" cy="658813"/>
          </a:xfrm>
          <a:prstGeom prst="roundRect">
            <a:avLst>
              <a:gd name="adj" fmla="val 16667"/>
            </a:avLst>
          </a:prstGeom>
          <a:blipFill>
            <a:blip r:embed="rId4" cstate="print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>
              <a:buFontTx/>
              <a:buNone/>
            </a:pPr>
            <a:r>
              <a:rPr lang="ru-RU" sz="2800" b="1" dirty="0">
                <a:solidFill>
                  <a:srgbClr val="FF0000"/>
                </a:solidFill>
                <a:latin typeface="Tahoma" pitchFamily="34" charset="0"/>
              </a:rPr>
              <a:t>Мещерские места</a:t>
            </a:r>
          </a:p>
        </p:txBody>
      </p:sp>
      <p:pic>
        <p:nvPicPr>
          <p:cNvPr id="2050" name="Picture 2" descr="C:\Users\Владелец\Documents\Мещерс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4000504"/>
            <a:ext cx="4097541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2051" name="Picture 3" descr="C:\Users\Владелец\Documents\Мещер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1142984"/>
            <a:ext cx="3417896" cy="2552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Рисунок 2" descr="32916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57166"/>
            <a:ext cx="1923723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0420" name="Рисунок 3" descr="2500021210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429000"/>
            <a:ext cx="1863652" cy="31621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0421" name="Рисунок 2" descr="b40089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429000"/>
            <a:ext cx="1938712" cy="32146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2" descr="33000004499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29454" y="3571876"/>
            <a:ext cx="2071702" cy="2857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1" descr="80096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00892" y="357166"/>
            <a:ext cx="2037609" cy="2857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6" descr="b15478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57752" y="258622"/>
            <a:ext cx="1839911" cy="29816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5984" y="357166"/>
            <a:ext cx="2051050" cy="28209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Picture 4" descr="1000442757"/>
          <p:cNvPicPr>
            <a:picLocks noChangeAspect="1" noChangeArrowheads="1"/>
          </p:cNvPicPr>
          <p:nvPr/>
        </p:nvPicPr>
        <p:blipFill>
          <a:blip r:embed="rId10" cstate="print"/>
          <a:srcRect r="6549" b="12101"/>
          <a:stretch>
            <a:fillRect/>
          </a:stretch>
        </p:blipFill>
        <p:spPr bwMode="auto">
          <a:xfrm>
            <a:off x="2357422" y="3500438"/>
            <a:ext cx="2038381" cy="31131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textpubl.ru/upload/iblock/506/kot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28"/>
            <a:ext cx="4373563" cy="6356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28992" y="571480"/>
            <a:ext cx="19335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/>
              <a:t>словарь</a:t>
            </a:r>
            <a:endParaRPr lang="ru-RU" sz="40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85786" y="1643050"/>
          <a:ext cx="1473573" cy="442915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473573"/>
              </a:tblGrid>
              <a:tr h="337707">
                <a:tc>
                  <a:txBody>
                    <a:bodyPr/>
                    <a:lstStyle/>
                    <a:p>
                      <a:r>
                        <a:rPr lang="ru-RU" sz="1800" dirty="0"/>
                        <a:t>Отчаяние 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R>
                      <a:noFill/>
                    </a:lnR>
                  </a:tcPr>
                </a:tc>
              </a:tr>
              <a:tr h="818289">
                <a:tc>
                  <a:txBody>
                    <a:bodyPr/>
                    <a:lstStyle/>
                    <a:p>
                      <a:r>
                        <a:rPr lang="ru-RU" sz="1800" dirty="0"/>
                        <a:t>Кукан 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R>
                      <a:noFill/>
                    </a:lnR>
                  </a:tcPr>
                </a:tc>
              </a:tr>
              <a:tr h="409145">
                <a:tc>
                  <a:txBody>
                    <a:bodyPr/>
                    <a:lstStyle/>
                    <a:p>
                      <a:r>
                        <a:rPr lang="ru-RU" sz="1800" dirty="0"/>
                        <a:t>Заросли 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9145">
                <a:tc>
                  <a:txBody>
                    <a:bodyPr/>
                    <a:lstStyle/>
                    <a:p>
                      <a:r>
                        <a:rPr lang="ru-RU" sz="1800" dirty="0"/>
                        <a:t>Плотица 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9145">
                <a:tc>
                  <a:txBody>
                    <a:bodyPr/>
                    <a:lstStyle/>
                    <a:p>
                      <a:r>
                        <a:rPr lang="ru-RU" sz="1800" dirty="0"/>
                        <a:t>Лаз 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9145">
                <a:tc>
                  <a:txBody>
                    <a:bodyPr/>
                    <a:lstStyle/>
                    <a:p>
                      <a:r>
                        <a:rPr lang="ru-RU" sz="1800" dirty="0"/>
                        <a:t>Шиворот 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9145">
                <a:tc>
                  <a:txBody>
                    <a:bodyPr/>
                    <a:lstStyle/>
                    <a:p>
                      <a:r>
                        <a:rPr lang="ru-RU" sz="1800" dirty="0"/>
                        <a:t>Подпалины 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9145">
                <a:tc>
                  <a:txBody>
                    <a:bodyPr/>
                    <a:lstStyle/>
                    <a:p>
                      <a:r>
                        <a:rPr lang="ru-RU" sz="1800" dirty="0"/>
                        <a:t>Бухало 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18289">
                <a:tc>
                  <a:txBody>
                    <a:bodyPr/>
                    <a:lstStyle/>
                    <a:p>
                      <a:r>
                        <a:rPr lang="ru-RU" sz="1800" dirty="0"/>
                        <a:t>Припадок 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643174" y="1428736"/>
          <a:ext cx="6241731" cy="4640088"/>
        </p:xfrm>
        <a:graphic>
          <a:graphicData uri="http://schemas.openxmlformats.org/drawingml/2006/table">
            <a:tbl>
              <a:tblPr firstCol="1" lastCol="1">
                <a:tableStyleId>{2D5ABB26-0587-4C30-8999-92F81FD0307C}</a:tableStyleId>
              </a:tblPr>
              <a:tblGrid>
                <a:gridCol w="6241731"/>
              </a:tblGrid>
              <a:tr h="337707">
                <a:tc>
                  <a:txBody>
                    <a:bodyPr/>
                    <a:lstStyle/>
                    <a:p>
                      <a:r>
                        <a:rPr lang="ru-RU" sz="1800" dirty="0"/>
                        <a:t>– состояние крайней безнадёжности, ощущение безвыходности.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8289">
                <a:tc>
                  <a:txBody>
                    <a:bodyPr/>
                    <a:lstStyle/>
                    <a:p>
                      <a:r>
                        <a:rPr lang="ru-RU" sz="1800" dirty="0"/>
                        <a:t>– бечевка, на которую надевают, под жабру в рот, пойманную рыбу, пуская её на привязи в воду.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9145">
                <a:tc>
                  <a:txBody>
                    <a:bodyPr/>
                    <a:lstStyle/>
                    <a:p>
                      <a:r>
                        <a:rPr lang="ru-RU" sz="1800" dirty="0"/>
                        <a:t>– частый кустарник, которым заросло какое- </a:t>
                      </a:r>
                      <a:r>
                        <a:rPr lang="ru-RU" sz="1800" dirty="0" err="1"/>
                        <a:t>нибудь</a:t>
                      </a:r>
                      <a:r>
                        <a:rPr lang="ru-RU" sz="1800" dirty="0"/>
                        <a:t> место.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T>
                      <a:noFill/>
                    </a:lnT>
                  </a:tcPr>
                </a:tc>
              </a:tr>
              <a:tr h="409145">
                <a:tc>
                  <a:txBody>
                    <a:bodyPr/>
                    <a:lstStyle/>
                    <a:p>
                      <a:r>
                        <a:rPr lang="ru-RU" sz="1800" dirty="0"/>
                        <a:t>– небольшая пресноводная рыба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9145">
                <a:tc>
                  <a:txBody>
                    <a:bodyPr/>
                    <a:lstStyle/>
                    <a:p>
                      <a:r>
                        <a:rPr lang="ru-RU" sz="1800" dirty="0"/>
                        <a:t>– узкое отверстие, через которое можно пролезть.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9145">
                <a:tc>
                  <a:txBody>
                    <a:bodyPr/>
                    <a:lstStyle/>
                    <a:p>
                      <a:r>
                        <a:rPr lang="ru-RU" sz="1800" dirty="0"/>
                        <a:t>– за ворот, за воротник.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9145">
                <a:tc>
                  <a:txBody>
                    <a:bodyPr/>
                    <a:lstStyle/>
                    <a:p>
                      <a:r>
                        <a:rPr lang="ru-RU" sz="1800" dirty="0"/>
                        <a:t> рыжеватое или белёсое пятно на шерсти животного.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9145">
                <a:tc>
                  <a:txBody>
                    <a:bodyPr/>
                    <a:lstStyle/>
                    <a:p>
                      <a:r>
                        <a:rPr lang="ru-RU" sz="1800" dirty="0"/>
                        <a:t>– производить сильный и глухой звук.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18289">
                <a:tc>
                  <a:txBody>
                    <a:bodyPr/>
                    <a:lstStyle/>
                    <a:p>
                      <a:r>
                        <a:rPr lang="ru-RU" sz="1800" dirty="0"/>
                        <a:t>– внезапное и обычно повторяющееся острое проявление какой–</a:t>
                      </a:r>
                      <a:r>
                        <a:rPr lang="ru-RU" sz="1800" dirty="0" err="1"/>
                        <a:t>нибудь</a:t>
                      </a:r>
                      <a:r>
                        <a:rPr lang="ru-RU" sz="1800" dirty="0"/>
                        <a:t> болезни (Потеря сознания, судороги).</a:t>
                      </a:r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0.liveinternet.ru/images/attach/c/4/80/464/80464910_large_800x600_w6VBAWHO02G5v0FUP55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142984"/>
            <a:ext cx="6176728" cy="46325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691680" y="6165304"/>
            <a:ext cx="4502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Он воровал все: рыбу, мясо, сметану и хлеб</a:t>
            </a:r>
            <a:endParaRPr lang="ru-RU" dirty="0"/>
          </a:p>
        </p:txBody>
      </p:sp>
      <p:pic>
        <p:nvPicPr>
          <p:cNvPr id="4" name="Picture 2" descr="http://s48.radikal.ru/i120/1109/28/c7118f6649b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41927">
            <a:off x="6786964" y="-58753"/>
            <a:ext cx="2294292" cy="224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346</Words>
  <Application>Microsoft Office PowerPoint</Application>
  <PresentationFormat>Экран (4:3)</PresentationFormat>
  <Paragraphs>66</Paragraphs>
  <Slides>14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к уроку литературного чтения для 3 класса по УМК 2100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Домашнее задание</vt:lpstr>
    </vt:vector>
  </TitlesOfParts>
  <Company>школа 456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Курсы</dc:creator>
  <cp:lastModifiedBy>Курсы</cp:lastModifiedBy>
  <cp:revision>17</cp:revision>
  <dcterms:created xsi:type="dcterms:W3CDTF">2012-03-30T06:59:12Z</dcterms:created>
  <dcterms:modified xsi:type="dcterms:W3CDTF">2012-03-30T09:41:05Z</dcterms:modified>
</cp:coreProperties>
</file>