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26C4C8"/>
    <a:srgbClr val="66FF33"/>
    <a:srgbClr val="1EB846"/>
    <a:srgbClr val="EE10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79160-6156-44BF-B2BB-FAF4277C1922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B769-00FF-409D-87FF-5381A98A7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79160-6156-44BF-B2BB-FAF4277C1922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B769-00FF-409D-87FF-5381A98A7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79160-6156-44BF-B2BB-FAF4277C1922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B769-00FF-409D-87FF-5381A98A7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79160-6156-44BF-B2BB-FAF4277C1922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B769-00FF-409D-87FF-5381A98A7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79160-6156-44BF-B2BB-FAF4277C1922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B769-00FF-409D-87FF-5381A98A7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79160-6156-44BF-B2BB-FAF4277C1922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B769-00FF-409D-87FF-5381A98A7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79160-6156-44BF-B2BB-FAF4277C1922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B769-00FF-409D-87FF-5381A98A7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79160-6156-44BF-B2BB-FAF4277C1922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7D7B769-00FF-409D-87FF-5381A98A79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79160-6156-44BF-B2BB-FAF4277C1922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B769-00FF-409D-87FF-5381A98A7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79160-6156-44BF-B2BB-FAF4277C1922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7D7B769-00FF-409D-87FF-5381A98A7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7E79160-6156-44BF-B2BB-FAF4277C1922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B769-00FF-409D-87FF-5381A98A7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7E79160-6156-44BF-B2BB-FAF4277C1922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7D7B769-00FF-409D-87FF-5381A98A7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2;&#1080;&#1082;&#1091;&#1083;&#1103;\Desktop\Petrova%20P.I%20GIMN_RF\anthem_2001_russ_vocin_estrd.mp3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500042"/>
            <a:ext cx="7605730" cy="286816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 smtClean="0">
                <a:solidFill>
                  <a:srgbClr val="FF0000"/>
                </a:solidFill>
                <a:effectLst/>
              </a:rPr>
              <a:t>PROJECT</a:t>
            </a:r>
            <a:r>
              <a:rPr lang="ru-RU" sz="8000" dirty="0" smtClean="0">
                <a:solidFill>
                  <a:srgbClr val="FF0000"/>
                </a:solidFill>
                <a:effectLst/>
              </a:rPr>
              <a:t>:</a:t>
            </a: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en-US" sz="6000" dirty="0" smtClean="0">
                <a:solidFill>
                  <a:srgbClr val="FFFF00"/>
                </a:solidFill>
                <a:effectLst/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The </a:t>
            </a:r>
            <a:r>
              <a:rPr lang="en-US" sz="6000" dirty="0" smtClean="0">
                <a:solidFill>
                  <a:srgbClr val="FFFF00"/>
                </a:solidFill>
                <a:effectLst/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national symbols of </a:t>
            </a:r>
            <a:r>
              <a:rPr lang="en-US" sz="6000" dirty="0" smtClean="0">
                <a:solidFill>
                  <a:srgbClr val="FFFF00"/>
                </a:solidFill>
                <a:effectLst/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Russia</a:t>
            </a:r>
            <a:endParaRPr lang="ru-RU" sz="6000" dirty="0">
              <a:solidFill>
                <a:srgbClr val="FFFF00"/>
              </a:solidFill>
              <a:effectLst/>
              <a:latin typeface="Arial Black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oscow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720" y="285728"/>
            <a:ext cx="47149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tx1">
                    <a:lumMod val="95000"/>
                  </a:schemeClr>
                </a:solidFill>
              </a:rPr>
              <a:t>Kremlin</a:t>
            </a:r>
            <a:endParaRPr lang="ru-RU" b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5170859_1245085700_42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232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286388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Tourists usually buy such traditional Russian souvenirs as </a:t>
            </a:r>
            <a:r>
              <a:rPr lang="en-US" sz="3200" b="1" dirty="0" err="1" smtClean="0">
                <a:solidFill>
                  <a:srgbClr val="C00000"/>
                </a:solidFill>
              </a:rPr>
              <a:t>Matryoshka</a:t>
            </a:r>
            <a:r>
              <a:rPr lang="en-US" sz="3200" b="1" dirty="0" smtClean="0">
                <a:solidFill>
                  <a:srgbClr val="C00000"/>
                </a:solidFill>
              </a:rPr>
              <a:t> dolls.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3480000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28670"/>
            <a:ext cx="9144000" cy="59293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Mugs, plates and spoons from the village of </a:t>
            </a:r>
            <a:r>
              <a:rPr lang="en-US" sz="2800" b="1" dirty="0" err="1" smtClean="0">
                <a:solidFill>
                  <a:srgbClr val="FFFF00"/>
                </a:solidFill>
              </a:rPr>
              <a:t>Khokhloma</a:t>
            </a:r>
            <a:r>
              <a:rPr lang="en-US" sz="2800" b="1" dirty="0" smtClean="0">
                <a:solidFill>
                  <a:srgbClr val="FFFF00"/>
                </a:solidFill>
              </a:rPr>
              <a:t> and </a:t>
            </a:r>
            <a:r>
              <a:rPr lang="en-US" sz="2800" b="1" dirty="0" err="1" smtClean="0">
                <a:solidFill>
                  <a:srgbClr val="FFFF00"/>
                </a:solidFill>
              </a:rPr>
              <a:t>Palex</a:t>
            </a:r>
            <a:r>
              <a:rPr lang="en-US" sz="2800" b="1" dirty="0" smtClean="0">
                <a:solidFill>
                  <a:srgbClr val="FFFF00"/>
                </a:solidFill>
              </a:rPr>
              <a:t> boxes are very popular.</a:t>
            </a:r>
          </a:p>
          <a:p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baecda4171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2768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357826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tx2">
                    <a:lumMod val="10000"/>
                  </a:schemeClr>
                </a:solidFill>
              </a:rPr>
              <a:t>Russian troika</a:t>
            </a:r>
          </a:p>
          <a:p>
            <a:pPr algn="ctr"/>
            <a:endParaRPr lang="ru-RU" sz="54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jgejmt327dn1o8b2uwi9lxmx5kakpkyn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720" y="214290"/>
            <a:ext cx="49292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rgbClr val="66FF33"/>
                </a:solidFill>
              </a:rPr>
              <a:t>bears</a:t>
            </a:r>
            <a:endParaRPr lang="ru-RU" dirty="0">
              <a:solidFill>
                <a:srgbClr val="66FF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019f920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8662" y="4929198"/>
            <a:ext cx="64294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66FF33"/>
                </a:solidFill>
              </a:rPr>
              <a:t>samovars</a:t>
            </a:r>
            <a:endParaRPr lang="ru-RU" sz="9600" b="1" dirty="0">
              <a:solidFill>
                <a:srgbClr val="66FF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rasnaya-ikra-11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8" y="285728"/>
            <a:ext cx="47149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rgbClr val="FF3300"/>
                </a:solidFill>
              </a:rPr>
              <a:t>Caviar </a:t>
            </a:r>
            <a:endParaRPr lang="ru-RU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alalaika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4538687" cy="6858000"/>
          </a:xfrm>
          <a:prstGeom prst="rect">
            <a:avLst/>
          </a:prstGeom>
        </p:spPr>
      </p:pic>
      <p:pic>
        <p:nvPicPr>
          <p:cNvPr id="3" name="Рисунок 2" descr="0_c7c0_30dcf695_xl959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29058" y="0"/>
            <a:ext cx="5214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rgbClr val="26C4C8"/>
                </a:solidFill>
              </a:rPr>
              <a:t>balalaika</a:t>
            </a:r>
            <a:endParaRPr lang="ru-RU" b="1" dirty="0">
              <a:solidFill>
                <a:srgbClr val="26C4C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357166"/>
            <a:ext cx="70009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2">
                    <a:lumMod val="10000"/>
                  </a:schemeClr>
                </a:solidFill>
              </a:rPr>
              <a:t>The national symbols of Russia</a:t>
            </a:r>
            <a:endParaRPr lang="ru-RU" sz="4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1928794" y="2071678"/>
            <a:ext cx="1143008" cy="1214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357950" y="2143116"/>
            <a:ext cx="1143008" cy="1214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285852" y="3429000"/>
            <a:ext cx="3000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bg2">
                    <a:lumMod val="10000"/>
                  </a:schemeClr>
                </a:solidFill>
              </a:rPr>
              <a:t>official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86348" y="3357562"/>
            <a:ext cx="38576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2">
                    <a:lumMod val="10000"/>
                  </a:schemeClr>
                </a:solidFill>
              </a:rPr>
              <a:t>unofficial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1" name="Рисунок 10" descr="1225715372_simvoly-ross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4357694"/>
            <a:ext cx="3929090" cy="2177825"/>
          </a:xfrm>
          <a:prstGeom prst="rect">
            <a:avLst/>
          </a:prstGeom>
        </p:spPr>
      </p:pic>
      <p:pic>
        <p:nvPicPr>
          <p:cNvPr id="12" name="Рисунок 11" descr="16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4377866"/>
            <a:ext cx="3357586" cy="21944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14290"/>
            <a:ext cx="8001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The official symbols of 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Russia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571612"/>
            <a:ext cx="7143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 the flag</a:t>
            </a:r>
          </a:p>
          <a:p>
            <a:pPr>
              <a:buFont typeface="Wingdings" pitchFamily="2" charset="2"/>
              <a:buChar char="v"/>
            </a:pPr>
            <a:endParaRPr lang="en-US" sz="4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 the hymn</a:t>
            </a:r>
          </a:p>
          <a:p>
            <a:pPr>
              <a:buFont typeface="Wingdings" pitchFamily="2" charset="2"/>
              <a:buChar char="v"/>
            </a:pPr>
            <a:endParaRPr lang="en-US" sz="4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 the national 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    </a:t>
            </a:r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emblem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 descr="gerb(fkz)_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9322" y="4643446"/>
            <a:ext cx="1643074" cy="1971689"/>
          </a:xfrm>
          <a:prstGeom prst="rect">
            <a:avLst/>
          </a:prstGeom>
        </p:spPr>
      </p:pic>
      <p:pic>
        <p:nvPicPr>
          <p:cNvPr id="6" name="Рисунок 5" descr="4493777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1142984"/>
            <a:ext cx="1591630" cy="1719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428604"/>
            <a:ext cx="75009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The </a:t>
            </a:r>
            <a:r>
              <a:rPr lang="en-US" sz="3600" b="1" dirty="0" smtClean="0">
                <a:solidFill>
                  <a:srgbClr val="FF0000"/>
                </a:solidFill>
              </a:rPr>
              <a:t>flag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 algn="ctr"/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214422"/>
            <a:ext cx="45005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rgbClr val="002060"/>
                </a:solidFill>
              </a:rPr>
              <a:t>One Russian symbol is the Russian national flag.</a:t>
            </a:r>
          </a:p>
          <a:p>
            <a:pPr algn="just"/>
            <a:r>
              <a:rPr lang="en-US" sz="2400" dirty="0" smtClean="0">
                <a:solidFill>
                  <a:srgbClr val="002060"/>
                </a:solidFill>
              </a:rPr>
              <a:t>The stripes are white, blue and red. These </a:t>
            </a:r>
            <a:r>
              <a:rPr lang="en-US" sz="2400" dirty="0" err="1" smtClean="0">
                <a:solidFill>
                  <a:srgbClr val="002060"/>
                </a:solidFill>
              </a:rPr>
              <a:t>colours</a:t>
            </a:r>
            <a:r>
              <a:rPr lang="en-US" sz="2400" dirty="0" smtClean="0">
                <a:solidFill>
                  <a:srgbClr val="002060"/>
                </a:solidFill>
              </a:rPr>
              <a:t> have always been symbolic in Russia</a:t>
            </a:r>
            <a:r>
              <a:rPr lang="ru-RU" sz="2400" dirty="0" smtClean="0">
                <a:solidFill>
                  <a:srgbClr val="002060"/>
                </a:solidFill>
              </a:rPr>
              <a:t>:</a:t>
            </a:r>
            <a:r>
              <a:rPr lang="en-US" sz="2400" dirty="0" smtClean="0">
                <a:solidFill>
                  <a:srgbClr val="002060"/>
                </a:solidFill>
              </a:rPr>
              <a:t> white-noble and sincere, blue-honest  and  devoted-devoted to friends, family and to the country. The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red </a:t>
            </a:r>
            <a:r>
              <a:rPr lang="en-US" sz="2400" dirty="0" err="1" smtClean="0">
                <a:solidFill>
                  <a:srgbClr val="002060"/>
                </a:solidFill>
              </a:rPr>
              <a:t>colour</a:t>
            </a:r>
            <a:r>
              <a:rPr lang="en-US" sz="2400" dirty="0" smtClean="0">
                <a:solidFill>
                  <a:srgbClr val="002060"/>
                </a:solidFill>
              </a:rPr>
              <a:t> has always meant love and bravery.</a:t>
            </a:r>
          </a:p>
          <a:p>
            <a:pPr algn="just"/>
            <a:r>
              <a:rPr lang="en-US" sz="2400" dirty="0" smtClean="0">
                <a:solidFill>
                  <a:srgbClr val="002060"/>
                </a:solidFill>
              </a:rPr>
              <a:t>It was introduced in Russia in 1497 by Tsar Ivan III.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j0400812-12130845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1428736"/>
            <a:ext cx="3720703" cy="2976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ЕМЛ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5" y="-4466"/>
            <a:ext cx="9138055" cy="68624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0166" y="214290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The </a:t>
            </a:r>
            <a:r>
              <a:rPr lang="en-US" sz="3600" b="1" dirty="0" smtClean="0">
                <a:solidFill>
                  <a:srgbClr val="FF0000"/>
                </a:solidFill>
              </a:rPr>
              <a:t>hymn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66" y="857232"/>
            <a:ext cx="78581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The hymn of Russia is a very solemn song, written by </a:t>
            </a:r>
            <a:r>
              <a:rPr lang="en-US" sz="4000" dirty="0" err="1" smtClean="0"/>
              <a:t>Mi</a:t>
            </a:r>
            <a:r>
              <a:rPr lang="en-US" sz="4000" dirty="0" err="1" smtClean="0"/>
              <a:t>k</a:t>
            </a:r>
            <a:r>
              <a:rPr lang="en-US" sz="4000" dirty="0" err="1" smtClean="0"/>
              <a:t>halkov</a:t>
            </a:r>
            <a:r>
              <a:rPr lang="en-US" sz="4000" dirty="0" smtClean="0"/>
              <a:t> </a:t>
            </a:r>
            <a:r>
              <a:rPr lang="en-US" sz="4000" dirty="0" smtClean="0"/>
              <a:t>and </a:t>
            </a:r>
            <a:r>
              <a:rPr lang="en-US" sz="4000" dirty="0" err="1" smtClean="0"/>
              <a:t>Alexandrov</a:t>
            </a:r>
            <a:r>
              <a:rPr lang="en-US" sz="4000" dirty="0" smtClean="0"/>
              <a:t>.</a:t>
            </a:r>
            <a:endParaRPr lang="ru-RU" sz="4000" dirty="0"/>
          </a:p>
        </p:txBody>
      </p:sp>
      <p:pic>
        <p:nvPicPr>
          <p:cNvPr id="6" name="anthem_2001_russ_vocin_estr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143636" y="35716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1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1604" y="285728"/>
            <a:ext cx="59293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The national   emblem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rf1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500174"/>
            <a:ext cx="4179555" cy="49527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72066" y="1643050"/>
            <a:ext cx="364333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</a:rPr>
              <a:t>The national emblem is – a two  headed eagle. It is the most ancient symbol of Russia.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285728"/>
            <a:ext cx="7500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The unofficial symbols of </a:t>
            </a:r>
            <a:r>
              <a:rPr lang="en-US" sz="3200" b="1" dirty="0" smtClean="0">
                <a:solidFill>
                  <a:srgbClr val="FF0000"/>
                </a:solidFill>
              </a:rPr>
              <a:t>Russia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928670"/>
            <a:ext cx="785818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There are some unofficial symbols of Russia, which  all people  know and love.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002060"/>
                </a:solidFill>
              </a:rPr>
              <a:t>One of them is the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en-US" sz="3200" b="1" dirty="0" smtClean="0">
                <a:solidFill>
                  <a:srgbClr val="002060"/>
                </a:solidFill>
              </a:rPr>
              <a:t>birch tree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en-US" sz="3200" b="1" dirty="0" smtClean="0">
                <a:solidFill>
                  <a:srgbClr val="002060"/>
                </a:solidFill>
              </a:rPr>
              <a:t>.  You can find these trees everywhere. People sing beautiful songs with  poetic words about birch trees, and plant them near their houses.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606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817" y="0"/>
            <a:ext cx="906036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4714884"/>
            <a:ext cx="57864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/>
              <a:t>birch tree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remlin_and_Red_Squa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43306" y="5657671"/>
            <a:ext cx="5715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rgbClr val="C00000"/>
                </a:solidFill>
              </a:rPr>
              <a:t>Red Square</a:t>
            </a:r>
            <a:endParaRPr lang="ru-RU" sz="7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Другая 4">
      <a:dk1>
        <a:srgbClr val="0070C0"/>
      </a:dk1>
      <a:lt1>
        <a:srgbClr val="E8E7EC"/>
      </a:lt1>
      <a:dk2>
        <a:srgbClr val="BFE4FF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6461"/>
      </a:hlink>
      <a:folHlink>
        <a:srgbClr val="7810A7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199</TotalTime>
  <Words>225</Words>
  <Application>Microsoft Office PowerPoint</Application>
  <PresentationFormat>Экран (4:3)</PresentationFormat>
  <Paragraphs>34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Техническая</vt:lpstr>
      <vt:lpstr>PROJECT:  The national symbols of Russia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Subject:The national symbols of Russia.</dc:title>
  <dc:creator>Викуля</dc:creator>
  <cp:lastModifiedBy>MAKS</cp:lastModifiedBy>
  <cp:revision>25</cp:revision>
  <dcterms:created xsi:type="dcterms:W3CDTF">2009-12-06T11:18:02Z</dcterms:created>
  <dcterms:modified xsi:type="dcterms:W3CDTF">2009-12-16T09:32:52Z</dcterms:modified>
</cp:coreProperties>
</file>