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57" r:id="rId4"/>
    <p:sldId id="258" r:id="rId5"/>
    <p:sldId id="260" r:id="rId6"/>
    <p:sldId id="259" r:id="rId7"/>
    <p:sldId id="264" r:id="rId8"/>
    <p:sldId id="266" r:id="rId9"/>
    <p:sldId id="265" r:id="rId10"/>
    <p:sldId id="267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08" y="-1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D28DB-B445-4E5F-9512-4556977EFCAA}" type="datetimeFigureOut">
              <a:rPr lang="ru-RU" smtClean="0"/>
              <a:pPr/>
              <a:t>14.06.2012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C7B33-0B31-449F-9FB1-B56C3AE289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D28DB-B445-4E5F-9512-4556977EFCAA}" type="datetimeFigureOut">
              <a:rPr lang="ru-RU" smtClean="0"/>
              <a:pPr/>
              <a:t>14.06.2012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C7B33-0B31-449F-9FB1-B56C3AE289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D28DB-B445-4E5F-9512-4556977EFCAA}" type="datetimeFigureOut">
              <a:rPr lang="ru-RU" smtClean="0"/>
              <a:pPr/>
              <a:t>14.06.2012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C7B33-0B31-449F-9FB1-B56C3AE289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D28DB-B445-4E5F-9512-4556977EFCAA}" type="datetimeFigureOut">
              <a:rPr lang="ru-RU" smtClean="0"/>
              <a:pPr/>
              <a:t>14.06.2012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C7B33-0B31-449F-9FB1-B56C3AE289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D28DB-B445-4E5F-9512-4556977EFCAA}" type="datetimeFigureOut">
              <a:rPr lang="ru-RU" smtClean="0"/>
              <a:pPr/>
              <a:t>14.06.2012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C7B33-0B31-449F-9FB1-B56C3AE289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D28DB-B445-4E5F-9512-4556977EFCAA}" type="datetimeFigureOut">
              <a:rPr lang="ru-RU" smtClean="0"/>
              <a:pPr/>
              <a:t>14.06.2012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C7B33-0B31-449F-9FB1-B56C3AE289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D28DB-B445-4E5F-9512-4556977EFCAA}" type="datetimeFigureOut">
              <a:rPr lang="ru-RU" smtClean="0"/>
              <a:pPr/>
              <a:t>14.06.2012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C7B33-0B31-449F-9FB1-B56C3AE289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D28DB-B445-4E5F-9512-4556977EFCAA}" type="datetimeFigureOut">
              <a:rPr lang="ru-RU" smtClean="0"/>
              <a:pPr/>
              <a:t>14.06.2012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C7B33-0B31-449F-9FB1-B56C3AE289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D28DB-B445-4E5F-9512-4556977EFCAA}" type="datetimeFigureOut">
              <a:rPr lang="ru-RU" smtClean="0"/>
              <a:pPr/>
              <a:t>14.06.2012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C7B33-0B31-449F-9FB1-B56C3AE289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D28DB-B445-4E5F-9512-4556977EFCAA}" type="datetimeFigureOut">
              <a:rPr lang="ru-RU" smtClean="0"/>
              <a:pPr/>
              <a:t>14.06.2012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C7B33-0B31-449F-9FB1-B56C3AE289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D28DB-B445-4E5F-9512-4556977EFCAA}" type="datetimeFigureOut">
              <a:rPr lang="ru-RU" smtClean="0"/>
              <a:pPr/>
              <a:t>14.06.2012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C7B33-0B31-449F-9FB1-B56C3AE289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F0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9D28DB-B445-4E5F-9512-4556977EFCAA}" type="datetimeFigureOut">
              <a:rPr lang="ru-RU" smtClean="0"/>
              <a:pPr/>
              <a:t>14.06.2012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9C7B33-0B31-449F-9FB1-B56C3AE2892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908720"/>
            <a:ext cx="8062664" cy="2547714"/>
          </a:xfrm>
        </p:spPr>
        <p:txBody>
          <a:bodyPr>
            <a:noAutofit/>
          </a:bodyPr>
          <a:lstStyle/>
          <a:p>
            <a:r>
              <a:rPr lang="ru-RU" sz="7200" b="1" dirty="0" smtClean="0"/>
              <a:t>Задачи </a:t>
            </a:r>
            <a:br>
              <a:rPr lang="ru-RU" sz="7200" b="1" dirty="0" smtClean="0"/>
            </a:br>
            <a:r>
              <a:rPr lang="ru-RU" sz="7200" b="1" dirty="0" smtClean="0"/>
              <a:t>с параметрами</a:t>
            </a:r>
            <a:endParaRPr lang="ru-RU" sz="72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339752" y="4365104"/>
            <a:ext cx="6328792" cy="1680592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rgbClr val="002060"/>
                </a:solidFill>
              </a:rPr>
              <a:t>Автор Н.А. Муковоз, учитель математики МОУ «Лицей  № 1 пос. Львовский» Подольского района  Московской области</a:t>
            </a:r>
            <a:endParaRPr lang="ru-RU" sz="2000" dirty="0">
              <a:solidFill>
                <a:srgbClr val="00206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355976" y="6165304"/>
            <a:ext cx="10268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2012 год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Используемая литература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Учебник А.Г. Мордкович</a:t>
            </a:r>
          </a:p>
          <a:p>
            <a:pPr lvl="0"/>
            <a:r>
              <a:rPr lang="ru-RU" dirty="0" smtClean="0"/>
              <a:t>Журнал «Математика в школе»</a:t>
            </a:r>
          </a:p>
          <a:p>
            <a:pPr lvl="0"/>
            <a:r>
              <a:rPr lang="ru-RU" dirty="0" smtClean="0"/>
              <a:t>Приложение к газете «Первое сентября»</a:t>
            </a:r>
          </a:p>
          <a:p>
            <a:pPr lvl="0"/>
            <a:r>
              <a:rPr lang="ru-RU" dirty="0" smtClean="0"/>
              <a:t>Курсы повышения квалификации (лекции)</a:t>
            </a:r>
          </a:p>
          <a:p>
            <a:pPr lvl="0"/>
            <a:r>
              <a:rPr lang="ru-RU" dirty="0" smtClean="0"/>
              <a:t>Задания ЕГЭ</a:t>
            </a:r>
          </a:p>
          <a:p>
            <a:pPr lvl="0"/>
            <a:r>
              <a:rPr lang="ru-RU" dirty="0" smtClean="0"/>
              <a:t>П.И. </a:t>
            </a:r>
            <a:r>
              <a:rPr lang="ru-RU" dirty="0" err="1" smtClean="0"/>
              <a:t>Горнштейн</a:t>
            </a:r>
            <a:r>
              <a:rPr lang="ru-RU" dirty="0" smtClean="0"/>
              <a:t>, В.Б.Полонский, М.С. Якир «Задачи с параметрами».</a:t>
            </a:r>
          </a:p>
          <a:p>
            <a:pPr lvl="0"/>
            <a:r>
              <a:rPr lang="ru-RU" dirty="0" smtClean="0"/>
              <a:t>Интернет-ресурсы.</a:t>
            </a:r>
            <a:endParaRPr lang="ru-RU" dirty="0" smtClean="0"/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 и задачи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1700808"/>
            <a:ext cx="8229600" cy="4525963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b="1" dirty="0" smtClean="0"/>
              <a:t>Цель:</a:t>
            </a:r>
            <a:r>
              <a:rPr lang="ru-RU" dirty="0" smtClean="0"/>
              <a:t> </a:t>
            </a:r>
          </a:p>
          <a:p>
            <a:pPr>
              <a:buNone/>
            </a:pPr>
            <a:r>
              <a:rPr lang="ru-RU" sz="2400" dirty="0" smtClean="0"/>
              <a:t>     Научить обучающихся решению уравнений с параметрами  разными способами.</a:t>
            </a:r>
          </a:p>
          <a:p>
            <a:pPr>
              <a:buNone/>
            </a:pPr>
            <a:r>
              <a:rPr lang="ru-RU" sz="2400" b="1" dirty="0" smtClean="0"/>
              <a:t>Задачи:</a:t>
            </a:r>
          </a:p>
          <a:p>
            <a:r>
              <a:rPr lang="ru-RU" sz="2400" dirty="0" smtClean="0"/>
              <a:t>Закрепление  аналитического способа решения уравнений с параметром.</a:t>
            </a:r>
          </a:p>
          <a:p>
            <a:r>
              <a:rPr lang="ru-RU" sz="2400" dirty="0" smtClean="0"/>
              <a:t>Применение способа «Использование координатной плоскости». </a:t>
            </a:r>
          </a:p>
          <a:p>
            <a:r>
              <a:rPr lang="ru-RU" sz="2400" dirty="0" smtClean="0"/>
              <a:t>Применение способов  «Поворот прямой», «Параллельный перенос».</a:t>
            </a:r>
          </a:p>
          <a:p>
            <a:r>
              <a:rPr lang="ru-RU" sz="2400" dirty="0" smtClean="0"/>
              <a:t>Закрепление навыков построения графиков функций.</a:t>
            </a:r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3" presetClass="entr" presetSubtype="1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" presetClass="entr" presetSubtype="1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Три решения одной задачи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Задачи с параметрами – один из самых сложных разделов школьной математики. Умения </a:t>
            </a:r>
            <a:r>
              <a:rPr lang="ru-RU" dirty="0" smtClean="0"/>
              <a:t>решать их </a:t>
            </a:r>
            <a:r>
              <a:rPr lang="ru-RU" dirty="0"/>
              <a:t>разными способами </a:t>
            </a:r>
            <a:r>
              <a:rPr lang="ru-RU"/>
              <a:t>поможет </a:t>
            </a:r>
            <a:r>
              <a:rPr lang="ru-RU" smtClean="0"/>
              <a:t> вам </a:t>
            </a:r>
            <a:r>
              <a:rPr lang="ru-RU" dirty="0"/>
              <a:t>обрести чувство уверенности  в своих силах. Рассмотрим некоторые способы решения уравнений с параметрами на примере следующей задачи, которая часто встречается на выпускных </a:t>
            </a:r>
            <a:r>
              <a:rPr lang="ru-RU" dirty="0" smtClean="0"/>
              <a:t>экзаменах.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19256" cy="1872208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ru-RU" dirty="0" smtClean="0"/>
              <a:t> </a:t>
            </a:r>
            <a:r>
              <a:rPr lang="ru-RU" sz="3100" dirty="0"/>
              <a:t>Определить число решений </a:t>
            </a:r>
            <a:r>
              <a:rPr lang="ru-RU" sz="3100" dirty="0" smtClean="0"/>
              <a:t>уравнения </a:t>
            </a:r>
            <a:r>
              <a:rPr lang="en-US" sz="3100" dirty="0" smtClean="0"/>
              <a:t>|</a:t>
            </a:r>
            <a:r>
              <a:rPr lang="ru-RU" sz="3100" dirty="0" smtClean="0"/>
              <a:t>х+2</a:t>
            </a:r>
            <a:r>
              <a:rPr lang="en-US" sz="3100" dirty="0" smtClean="0"/>
              <a:t>|</a:t>
            </a:r>
            <a:r>
              <a:rPr lang="ru-RU" sz="3100" dirty="0" smtClean="0"/>
              <a:t>= ах+1 </a:t>
            </a:r>
            <a:r>
              <a:rPr lang="en-US" sz="3100" dirty="0" smtClean="0"/>
              <a:t/>
            </a:r>
            <a:br>
              <a:rPr lang="en-US" sz="3100" dirty="0" smtClean="0"/>
            </a:br>
            <a:r>
              <a:rPr lang="ru-RU" sz="3100" dirty="0" smtClean="0"/>
              <a:t>в </a:t>
            </a:r>
            <a:r>
              <a:rPr lang="ru-RU" sz="3100" dirty="0"/>
              <a:t>зависимости от значений параметра </a:t>
            </a:r>
            <a:r>
              <a:rPr lang="ru-RU" sz="3100" i="1" dirty="0"/>
              <a:t>а</a:t>
            </a:r>
            <a:r>
              <a:rPr lang="ru-RU" sz="3100" dirty="0" smtClean="0"/>
              <a:t>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4000" dirty="0" smtClean="0"/>
              <a:t>Решение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sz="3600" dirty="0" smtClean="0"/>
              <a:t>Первый способ (аналитический)</a:t>
            </a:r>
            <a:br>
              <a:rPr lang="ru-RU" sz="3600" dirty="0" smtClean="0"/>
            </a:br>
            <a:r>
              <a:rPr lang="ru-RU" sz="3200" dirty="0" smtClean="0"/>
              <a:t> </a:t>
            </a:r>
            <a:r>
              <a:rPr lang="ru-RU" sz="2700" dirty="0" smtClean="0"/>
              <a:t>Уравнение определено при любом действительном значении параметра  </a:t>
            </a:r>
            <a:r>
              <a:rPr lang="ru-RU" sz="2700" i="1" dirty="0" smtClean="0"/>
              <a:t>а</a:t>
            </a:r>
            <a:r>
              <a:rPr lang="ru-RU" sz="2700" dirty="0" smtClean="0"/>
              <a:t> и равносильно следующей совокупности систем: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600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16195" t="51973" r="12546" b="23734"/>
          <a:stretch>
            <a:fillRect/>
          </a:stretch>
        </p:blipFill>
        <p:spPr bwMode="auto">
          <a:xfrm>
            <a:off x="251520" y="4005064"/>
            <a:ext cx="8448939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3" name="Picture 5"/>
          <p:cNvPicPr>
            <a:picLocks noChangeAspect="1" noChangeArrowheads="1"/>
          </p:cNvPicPr>
          <p:nvPr/>
        </p:nvPicPr>
        <p:blipFill>
          <a:blip r:embed="rId2" cstate="print"/>
          <a:srcRect l="15301" t="30038" r="15984" b="27360"/>
          <a:stretch>
            <a:fillRect/>
          </a:stretch>
        </p:blipFill>
        <p:spPr bwMode="auto">
          <a:xfrm>
            <a:off x="282106" y="1124744"/>
            <a:ext cx="8682382" cy="4320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Использование координатной плоскости </a:t>
            </a:r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21478" t="27679" r="22439" b="29364"/>
          <a:stretch>
            <a:fillRect/>
          </a:stretch>
        </p:blipFill>
        <p:spPr bwMode="auto">
          <a:xfrm>
            <a:off x="1547664" y="2066976"/>
            <a:ext cx="6758084" cy="388230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Способ «Поворот прямой»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Построим графики функций </a:t>
            </a:r>
            <a:r>
              <a:rPr lang="en-US" dirty="0" smtClean="0"/>
              <a:t>y=|x+2|</a:t>
            </a:r>
            <a:r>
              <a:rPr lang="ru-RU" dirty="0" smtClean="0"/>
              <a:t> и</a:t>
            </a:r>
            <a:r>
              <a:rPr lang="en-US" dirty="0" smtClean="0"/>
              <a:t> y=ax+1</a:t>
            </a:r>
            <a:r>
              <a:rPr lang="ru-RU" dirty="0" smtClean="0"/>
              <a:t>. Графиком первой функции является угол, вершина  которого находится в точке  А с координатами (-2;0). Функция  у=ах+1</a:t>
            </a:r>
          </a:p>
          <a:p>
            <a:pPr>
              <a:buNone/>
            </a:pPr>
            <a:r>
              <a:rPr lang="ru-RU" dirty="0" smtClean="0"/>
              <a:t>задает семейство прямых, каждая из которых проходит через точку В (0;1), т.е. прямые  вращаются вокруг точки В. </a:t>
            </a:r>
            <a:r>
              <a:rPr lang="en-US" dirty="0" smtClean="0"/>
              <a:t>   </a:t>
            </a:r>
            <a:r>
              <a:rPr lang="ru-RU" dirty="0" smtClean="0"/>
              <a:t> См. (рис. 2)</a:t>
            </a:r>
          </a:p>
          <a:p>
            <a:pPr>
              <a:buNone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33075" t="21129" r="30898" b="47863"/>
          <a:stretch>
            <a:fillRect/>
          </a:stretch>
        </p:blipFill>
        <p:spPr bwMode="auto">
          <a:xfrm>
            <a:off x="1403648" y="692696"/>
            <a:ext cx="6624736" cy="45612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Управляющая кнопка: возврат 3">
            <a:hlinkClick r:id="rId3" action="ppaction://hlinksldjump" highlightClick="1"/>
          </p:cNvPr>
          <p:cNvSpPr/>
          <p:nvPr/>
        </p:nvSpPr>
        <p:spPr>
          <a:xfrm>
            <a:off x="8244408" y="6021288"/>
            <a:ext cx="576064" cy="576064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Еще один способ решения - параллельный перенос</a:t>
            </a:r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30908" t="43589" r="27090" b="35728"/>
          <a:stretch>
            <a:fillRect/>
          </a:stretch>
        </p:blipFill>
        <p:spPr bwMode="auto">
          <a:xfrm>
            <a:off x="395536" y="3212976"/>
            <a:ext cx="8591108" cy="3384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683568" y="2132856"/>
            <a:ext cx="818756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При каких значениях параметра  </a:t>
            </a:r>
            <a:r>
              <a:rPr lang="ru-RU" sz="2000" b="1" i="1" dirty="0" smtClean="0"/>
              <a:t>а</a:t>
            </a:r>
            <a:r>
              <a:rPr lang="ru-RU" sz="2000" b="1" dirty="0" smtClean="0"/>
              <a:t> уравнение  имеет ровно три </a:t>
            </a:r>
            <a:r>
              <a:rPr lang="ru-RU" sz="2000" b="1" dirty="0" smtClean="0"/>
              <a:t>корня?</a:t>
            </a:r>
            <a:endParaRPr lang="ru-RU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566</TotalTime>
  <Words>247</Words>
  <Application>Microsoft Office PowerPoint</Application>
  <PresentationFormat>Экран (4:3)</PresentationFormat>
  <Paragraphs>31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Задачи  с параметрами</vt:lpstr>
      <vt:lpstr>Цель и задачи </vt:lpstr>
      <vt:lpstr>Три решения одной задачи</vt:lpstr>
      <vt:lpstr>    Определить число решений уравнения |х+2|= ах+1  в зависимости от значений параметра а. Решение  Первый способ (аналитический)  Уравнение определено при любом действительном значении параметра  а и равносильно следующей совокупности систем: </vt:lpstr>
      <vt:lpstr>Слайд 5</vt:lpstr>
      <vt:lpstr>Использование координатной плоскости </vt:lpstr>
      <vt:lpstr>Способ «Поворот прямой»</vt:lpstr>
      <vt:lpstr>Слайд 8</vt:lpstr>
      <vt:lpstr>Еще один способ решения - параллельный перенос</vt:lpstr>
      <vt:lpstr>Используемая литература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Директор</dc:creator>
  <cp:lastModifiedBy>Директор</cp:lastModifiedBy>
  <cp:revision>89</cp:revision>
  <dcterms:created xsi:type="dcterms:W3CDTF">2012-06-06T06:41:35Z</dcterms:created>
  <dcterms:modified xsi:type="dcterms:W3CDTF">2012-06-14T12:19:34Z</dcterms:modified>
</cp:coreProperties>
</file>