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6CE2B-E4B7-494B-AF73-495F40BB97F3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C0A45-9216-4C5E-811F-DDE98A2E2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116632"/>
            <a:ext cx="547457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АВСТРИЙСКАЯ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РЕСПУБЛИКА</a:t>
            </a:r>
          </a:p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132856"/>
            <a:ext cx="4687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Столица - Вена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567px-Austria_Bundesadler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276872"/>
            <a:ext cx="3168352" cy="3352753"/>
          </a:xfrm>
          <a:prstGeom prst="rect">
            <a:avLst/>
          </a:prstGeom>
        </p:spPr>
      </p:pic>
      <p:pic>
        <p:nvPicPr>
          <p:cNvPr id="7" name="Рисунок 6" descr="800px-Flag_of_Austria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789040"/>
            <a:ext cx="4176464" cy="2782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717032"/>
            <a:ext cx="89289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Население Австрии составляет около 7 861 000 человек, в крупнейших городах: Вена (1 539 848 человек), </a:t>
            </a:r>
            <a:r>
              <a:rPr lang="ru-RU" sz="2400" dirty="0" err="1" smtClean="0"/>
              <a:t>Грац</a:t>
            </a:r>
            <a:r>
              <a:rPr lang="ru-RU" sz="2400" dirty="0" smtClean="0"/>
              <a:t> (237810 человек), </a:t>
            </a:r>
            <a:r>
              <a:rPr lang="ru-RU" sz="2400" dirty="0" err="1" smtClean="0"/>
              <a:t>Линц</a:t>
            </a:r>
            <a:r>
              <a:rPr lang="ru-RU" sz="2400" dirty="0" smtClean="0"/>
              <a:t> (203 044 человека), Зальцбург (143 978 человек), Инсбрук (118 112 человек). Средняя плотность населения страны (по оценке на 1995 год) составляет около 94 человек на кв.км. Этнические группы: около 96% населения - австрийцы. Среди меньшинств выделяются хорваты, венгры, словенцы, чехи, итальянцы, сербы и румыны.</a:t>
            </a:r>
          </a:p>
        </p:txBody>
      </p:sp>
      <p:pic>
        <p:nvPicPr>
          <p:cNvPr id="3" name="Рисунок 2" descr="vena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32656"/>
            <a:ext cx="4316538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0_271d0_fbba67a0_X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32656"/>
            <a:ext cx="4473528" cy="3271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0"/>
            <a:ext cx="8064896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dirty="0" smtClean="0"/>
              <a:t>Австрия - федеративная парламентская республика с президентской формой правления.</a:t>
            </a:r>
          </a:p>
          <a:p>
            <a:pPr algn="ctr"/>
            <a:r>
              <a:rPr lang="ru-RU" sz="2100" dirty="0" smtClean="0"/>
              <a:t>Австрия - государство в Центральной Европе. На севере граничит с Чехией, на северо-востоке - со Словакией, на востоке - с Венгрией, на юге - со Словенией, Италией и Швейцарией, на западе - с Лихтенштейном, Швейцарией и Германией. Площадь страны 83859 км. кв. Австрия в основном горная страна (на 70%): средний уровень составляет около 900 м, большая часть Австрии занята Восточными Альпами.</a:t>
            </a:r>
          </a:p>
          <a:p>
            <a:endParaRPr lang="ru-RU" dirty="0"/>
          </a:p>
        </p:txBody>
      </p:sp>
      <p:pic>
        <p:nvPicPr>
          <p:cNvPr id="5" name="Рисунок 4" descr="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062950"/>
            <a:ext cx="6552728" cy="379505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32040" y="0"/>
            <a:ext cx="4104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Язык</a:t>
            </a:r>
          </a:p>
          <a:p>
            <a:pPr algn="r"/>
            <a:endParaRPr lang="ru-RU" sz="2400" dirty="0" smtClean="0"/>
          </a:p>
          <a:p>
            <a:pPr algn="r"/>
            <a:r>
              <a:rPr lang="ru-RU" sz="2400" dirty="0" smtClean="0"/>
              <a:t>Официальный язык – немецкий, австрийский диалект которого сильно отличается от классического немецкого.  Практически везде понимают по-английски и кое-где по-русски.</a:t>
            </a:r>
          </a:p>
        </p:txBody>
      </p:sp>
      <p:pic>
        <p:nvPicPr>
          <p:cNvPr id="5" name="Рисунок 4" descr="d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8429" y="3528263"/>
            <a:ext cx="4795571" cy="3329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67544" y="3811012"/>
            <a:ext cx="27363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Вероисповедание</a:t>
            </a:r>
          </a:p>
          <a:p>
            <a:endParaRPr lang="ru-RU" sz="2400" dirty="0" smtClean="0"/>
          </a:p>
          <a:p>
            <a:r>
              <a:rPr lang="ru-RU" sz="2400" dirty="0" smtClean="0"/>
              <a:t>78% населения составляют католики, 8% - протестанты, 2% - мусульмане, 12% - атеисты.</a:t>
            </a:r>
            <a:endParaRPr lang="ru-RU" sz="2400" dirty="0"/>
          </a:p>
        </p:txBody>
      </p:sp>
      <p:pic>
        <p:nvPicPr>
          <p:cNvPr id="6" name="Рисунок 5" descr="DSC025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99992" cy="3374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26064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Экономическое развитие страны</a:t>
            </a:r>
            <a:endParaRPr lang="ru-RU" sz="3600" dirty="0"/>
          </a:p>
        </p:txBody>
      </p:sp>
      <p:pic>
        <p:nvPicPr>
          <p:cNvPr id="5" name="Рисунок 4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5328592" cy="3996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00090ht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95700" y="1412776"/>
            <a:ext cx="3648300" cy="5445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7693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Традиции Австрии</a:t>
            </a:r>
          </a:p>
          <a:p>
            <a:endParaRPr lang="ru-RU" dirty="0" smtClean="0"/>
          </a:p>
          <a:p>
            <a:r>
              <a:rPr lang="ru-RU" dirty="0" smtClean="0"/>
              <a:t>Австрийцы известны своим трепетным отношением к чистоте, уюту и красоте своего жилья. Огромное значение придается украшению жилища, что создает знаменитый австрийский уют. Семья остается самым ценным в жизни австрийцев.</a:t>
            </a:r>
          </a:p>
          <a:p>
            <a:endParaRPr lang="ru-RU" dirty="0" smtClean="0"/>
          </a:p>
          <a:p>
            <a:r>
              <a:rPr lang="ru-RU" dirty="0" smtClean="0"/>
              <a:t>Большинство жителей Австрии одевается хорошо и элегантно. Но это не единственная особенность австрийского стиля: в этой стране, пожалуй, в единственной на Западе, еще до сих пор носят традиционный национальный костюм.</a:t>
            </a:r>
          </a:p>
          <a:p>
            <a:endParaRPr lang="ru-RU" dirty="0" smtClean="0"/>
          </a:p>
        </p:txBody>
      </p:sp>
      <p:pic>
        <p:nvPicPr>
          <p:cNvPr id="6" name="Рисунок 5" descr="32_b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780928"/>
            <a:ext cx="5232581" cy="3924436"/>
          </a:xfrm>
          <a:prstGeom prst="rect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188640"/>
            <a:ext cx="59766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Австрийцы умеют создать для себя и для приезжих атмосферу праздника. Помимо официальных государственных праздников, в каждом крупном городе или районе Австрии отмечают и свои собственные.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2348880"/>
            <a:ext cx="26642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/>
              <a:t>Фестивали:</a:t>
            </a:r>
          </a:p>
          <a:p>
            <a:pPr algn="r"/>
            <a:endParaRPr lang="ru-RU" sz="2000" dirty="0" smtClean="0"/>
          </a:p>
          <a:p>
            <a:pPr algn="r"/>
            <a:r>
              <a:rPr lang="ru-RU" sz="2000" dirty="0" smtClean="0"/>
              <a:t>Март - дни Гайдна.</a:t>
            </a:r>
          </a:p>
          <a:p>
            <a:pPr algn="r"/>
            <a:r>
              <a:rPr lang="ru-RU" sz="2000" dirty="0" smtClean="0"/>
              <a:t>Июнь - джазовый фестиваль.</a:t>
            </a:r>
          </a:p>
          <a:p>
            <a:pPr algn="r"/>
            <a:r>
              <a:rPr lang="ru-RU" sz="2000" dirty="0" smtClean="0"/>
              <a:t>Июнь - сентябрь - венский театральный фестиваль.</a:t>
            </a:r>
          </a:p>
          <a:p>
            <a:pPr algn="r"/>
            <a:r>
              <a:rPr lang="ru-RU" sz="2000" dirty="0" smtClean="0"/>
              <a:t>Декабрь - фестиваль, посвященный Моцарту.</a:t>
            </a:r>
            <a:endParaRPr lang="ru-RU" sz="2000" dirty="0"/>
          </a:p>
        </p:txBody>
      </p:sp>
      <p:pic>
        <p:nvPicPr>
          <p:cNvPr id="6" name="Рисунок 5" descr="DSC025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700808"/>
            <a:ext cx="3744416" cy="499255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052736"/>
            <a:ext cx="2771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Национальные праздники Австрии:</a:t>
            </a:r>
          </a:p>
          <a:p>
            <a:endParaRPr lang="ru-RU" sz="2000" dirty="0" smtClean="0"/>
          </a:p>
          <a:p>
            <a:r>
              <a:rPr lang="ru-RU" sz="2000" dirty="0" smtClean="0"/>
              <a:t>1 января - Новый год. </a:t>
            </a:r>
          </a:p>
          <a:p>
            <a:r>
              <a:rPr lang="ru-RU" sz="2000" dirty="0" smtClean="0"/>
              <a:t>6 января - Богоявление. </a:t>
            </a:r>
          </a:p>
          <a:p>
            <a:r>
              <a:rPr lang="ru-RU" sz="2000" dirty="0" smtClean="0"/>
              <a:t>Апрель - май - Пасха. </a:t>
            </a:r>
          </a:p>
          <a:p>
            <a:r>
              <a:rPr lang="ru-RU" sz="2000" dirty="0" smtClean="0"/>
              <a:t>1 мая - праздник труда. </a:t>
            </a:r>
          </a:p>
          <a:p>
            <a:r>
              <a:rPr lang="ru-RU" sz="2000" dirty="0" smtClean="0"/>
              <a:t>Май - Вознесение. </a:t>
            </a:r>
          </a:p>
          <a:p>
            <a:r>
              <a:rPr lang="ru-RU" sz="2000" dirty="0" smtClean="0"/>
              <a:t>Май - Троица.</a:t>
            </a:r>
          </a:p>
          <a:p>
            <a:r>
              <a:rPr lang="ru-RU" sz="2000" dirty="0" smtClean="0"/>
              <a:t>26 октября - национальный день Австрии. </a:t>
            </a:r>
          </a:p>
          <a:p>
            <a:r>
              <a:rPr lang="ru-RU" sz="2000" dirty="0" smtClean="0"/>
              <a:t>1 ноября - день всех святых. </a:t>
            </a:r>
          </a:p>
          <a:p>
            <a:r>
              <a:rPr lang="ru-RU" sz="2000" dirty="0" smtClean="0"/>
              <a:t>8 декабря - зачатие Девы Марии. </a:t>
            </a:r>
          </a:p>
          <a:p>
            <a:r>
              <a:rPr lang="ru-RU" sz="2000" dirty="0" smtClean="0"/>
              <a:t>25 декабря - Рождество.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3f5e61070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109912"/>
            <a:ext cx="4701902" cy="3748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370580_3579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0"/>
            <a:ext cx="4470822" cy="3025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gez-strudel-apfelstrudel-2000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4048125" cy="2952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292080" y="3429000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Национальные австрийские блюда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7904" y="4941168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Выдающиеся </a:t>
            </a:r>
          </a:p>
          <a:p>
            <a:pPr algn="ctr"/>
            <a:r>
              <a:rPr lang="ru-RU" sz="3600" dirty="0" smtClean="0"/>
              <a:t>люди Австрии</a:t>
            </a:r>
            <a:endParaRPr lang="ru-RU" sz="3600" dirty="0"/>
          </a:p>
        </p:txBody>
      </p:sp>
      <p:pic>
        <p:nvPicPr>
          <p:cNvPr id="5" name="Рисунок 4" descr="3e265bb820fa1c9ccc0edb1ebdb24203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39"/>
            <a:ext cx="1944216" cy="2819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45163437_1245074180_molodoyfranciosi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188640"/>
            <a:ext cx="217425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4_3973_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188640"/>
            <a:ext cx="3230880" cy="4078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Wolfgang-amadeus-mozart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284984"/>
            <a:ext cx="2392274" cy="3383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Richard-Strauss-Statue-Vienna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15816" y="3068960"/>
            <a:ext cx="2520280" cy="3606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</TotalTime>
  <Words>420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User</cp:lastModifiedBy>
  <cp:revision>10</cp:revision>
  <dcterms:created xsi:type="dcterms:W3CDTF">2011-03-12T08:28:13Z</dcterms:created>
  <dcterms:modified xsi:type="dcterms:W3CDTF">2011-03-13T14:46:06Z</dcterms:modified>
</cp:coreProperties>
</file>