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25"/>
  </p:notesMasterIdLst>
  <p:sldIdLst>
    <p:sldId id="256" r:id="rId2"/>
    <p:sldId id="257" r:id="rId3"/>
    <p:sldId id="276" r:id="rId4"/>
    <p:sldId id="258" r:id="rId5"/>
    <p:sldId id="284" r:id="rId6"/>
    <p:sldId id="272" r:id="rId7"/>
    <p:sldId id="278" r:id="rId8"/>
    <p:sldId id="274" r:id="rId9"/>
    <p:sldId id="259" r:id="rId10"/>
    <p:sldId id="283" r:id="rId11"/>
    <p:sldId id="268" r:id="rId12"/>
    <p:sldId id="280" r:id="rId13"/>
    <p:sldId id="279" r:id="rId14"/>
    <p:sldId id="269" r:id="rId15"/>
    <p:sldId id="270" r:id="rId16"/>
    <p:sldId id="275" r:id="rId17"/>
    <p:sldId id="262" r:id="rId18"/>
    <p:sldId id="263" r:id="rId19"/>
    <p:sldId id="264" r:id="rId20"/>
    <p:sldId id="265" r:id="rId21"/>
    <p:sldId id="266" r:id="rId22"/>
    <p:sldId id="267" r:id="rId23"/>
    <p:sldId id="28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6" autoAdjust="0"/>
    <p:restoredTop sz="88536" autoAdjust="0"/>
  </p:normalViewPr>
  <p:slideViewPr>
    <p:cSldViewPr>
      <p:cViewPr varScale="1">
        <p:scale>
          <a:sx n="63" d="100"/>
          <a:sy n="63" d="100"/>
        </p:scale>
        <p:origin x="-72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Соотношение опрошенных в процентах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Для скачиваний мелодий и картинок</c:v>
                </c:pt>
                <c:pt idx="1">
                  <c:v>Для игр</c:v>
                </c:pt>
                <c:pt idx="2">
                  <c:v>Для получения информации из интернета</c:v>
                </c:pt>
                <c:pt idx="3">
                  <c:v>Для разговоров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55</c:v>
                </c:pt>
                <c:pt idx="1">
                  <c:v>20</c:v>
                </c:pt>
                <c:pt idx="2">
                  <c:v>20</c:v>
                </c:pt>
                <c:pt idx="3">
                  <c:v>5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Соотношение опрошенных в процентах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Будильник</c:v>
                </c:pt>
                <c:pt idx="1">
                  <c:v>Калькулятор</c:v>
                </c:pt>
                <c:pt idx="2">
                  <c:v>Игры</c:v>
                </c:pt>
                <c:pt idx="3">
                  <c:v>Другие приложения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55</c:v>
                </c:pt>
                <c:pt idx="1">
                  <c:v>10</c:v>
                </c:pt>
                <c:pt idx="2">
                  <c:v>20</c:v>
                </c:pt>
                <c:pt idx="3">
                  <c:v>15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  <c:txPr>
        <a:bodyPr/>
        <a:lstStyle/>
        <a:p>
          <a:pPr>
            <a:defRPr sz="2400"/>
          </a:pPr>
          <a:endParaRPr lang="ru-RU"/>
        </a:p>
      </c:txPr>
    </c:legend>
    <c:plotVisOnly val="1"/>
    <c:dispBlanksAs val="zero"/>
  </c:chart>
  <c:txPr>
    <a:bodyPr/>
    <a:lstStyle/>
    <a:p>
      <a:pPr>
        <a:defRPr sz="20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Cоотношение опрошенных в процентах</c:v>
                </c:pt>
              </c:strCache>
            </c:strRef>
          </c:tx>
          <c:explosion val="25"/>
          <c:cat>
            <c:strRef>
              <c:f>Лист1!$A$2:$A$3</c:f>
              <c:strCache>
                <c:ptCount val="2"/>
                <c:pt idx="0">
                  <c:v>Польза</c:v>
                </c:pt>
                <c:pt idx="1">
                  <c:v>Вред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95</c:v>
                </c:pt>
                <c:pt idx="1">
                  <c:v>5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  <c:txPr>
        <a:bodyPr/>
        <a:lstStyle/>
        <a:p>
          <a:pPr>
            <a:defRPr sz="240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Причины</c:v>
                </c:pt>
              </c:strCache>
            </c:strRef>
          </c:tx>
          <c:explosion val="25"/>
          <c:cat>
            <c:strRef>
              <c:f>Лист1!$A$2:$A$3</c:f>
              <c:strCache>
                <c:ptCount val="2"/>
                <c:pt idx="0">
                  <c:v>Дизайн и компактность (девочки)</c:v>
                </c:pt>
                <c:pt idx="1">
                  <c:v>Цена и набор сервисов(мальчики)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4775937205962586"/>
          <c:y val="0.21575457549051452"/>
          <c:w val="0.35224062794037536"/>
          <c:h val="0.78424542450948687"/>
        </c:manualLayout>
      </c:layout>
      <c:txPr>
        <a:bodyPr/>
        <a:lstStyle/>
        <a:p>
          <a:pPr>
            <a:defRPr sz="1650" baseline="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человек</c:v>
                </c:pt>
              </c:strCache>
            </c:strRef>
          </c:tx>
          <c:explosion val="25"/>
          <c:cat>
            <c:strRef>
              <c:f>Лист1!$A$2:$A$4</c:f>
              <c:strCache>
                <c:ptCount val="3"/>
                <c:pt idx="0">
                  <c:v>Коммуникативная функция</c:v>
                </c:pt>
                <c:pt idx="1">
                  <c:v>Интернет</c:v>
                </c:pt>
                <c:pt idx="2">
                  <c:v>Затрудняются с ответом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70</c:v>
                </c:pt>
                <c:pt idx="1">
                  <c:v>18</c:v>
                </c:pt>
                <c:pt idx="2">
                  <c:v>12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7DCC17-B3FB-4B7C-BF46-D31542D35CC2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355DE-F57D-45FA-BE05-B100147FD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A355DE-F57D-45FA-BE05-B100147FD72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2438400"/>
            <a:ext cx="9144000" cy="457200"/>
          </a:xfrm>
          <a:prstGeom prst="rect">
            <a:avLst/>
          </a:prstGeom>
          <a:solidFill>
            <a:schemeClr val="accent1">
              <a:shade val="75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0" y="914400"/>
            <a:ext cx="9144000" cy="1524000"/>
          </a:xfrm>
          <a:prstGeom prst="rect">
            <a:avLst/>
          </a:prstGeom>
          <a:solidFill>
            <a:srgbClr val="000000">
              <a:alpha val="89800"/>
            </a:srgb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78EB010-710B-4AAB-8B87-AAD3D3D3A8AC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9B8198-EC53-444E-86E8-7F371AF292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2476108"/>
            <a:ext cx="8305800" cy="381000"/>
          </a:xfrm>
        </p:spPr>
        <p:txBody>
          <a:bodyPr>
            <a:noAutofit/>
          </a:bodyPr>
          <a:lstStyle>
            <a:lvl1pPr marL="0" indent="0" algn="l">
              <a:buNone/>
              <a:defRPr sz="2000" spc="100" baseline="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066800"/>
            <a:ext cx="8305800" cy="1295400"/>
          </a:xfrm>
        </p:spPr>
        <p:txBody>
          <a:bodyPr anchor="ctr" anchorCtr="0">
            <a:noAutofit/>
          </a:bodyPr>
          <a:lstStyle>
            <a:lvl1pPr algn="l">
              <a:defRPr sz="4800" cap="all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B010-710B-4AAB-8B87-AAD3D3D3A8AC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B8198-EC53-444E-86E8-7F371AF292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B010-710B-4AAB-8B87-AAD3D3D3A8AC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B8198-EC53-444E-86E8-7F371AF292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78EB010-710B-4AAB-8B87-AAD3D3D3A8AC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9B8198-EC53-444E-86E8-7F371AF292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926"/>
            <a:ext cx="8229600" cy="1143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4958864"/>
            <a:ext cx="9144000" cy="457200"/>
          </a:xfrm>
          <a:prstGeom prst="rect">
            <a:avLst/>
          </a:prstGeom>
          <a:solidFill>
            <a:schemeClr val="accent1">
              <a:shade val="75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0" y="3429000"/>
            <a:ext cx="9144000" cy="1527048"/>
          </a:xfrm>
          <a:prstGeom prst="rect">
            <a:avLst/>
          </a:prstGeom>
          <a:solidFill>
            <a:srgbClr val="000000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B010-710B-4AAB-8B87-AAD3D3D3A8AC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B8198-EC53-444E-86E8-7F371AF292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>
              <a:buNone/>
              <a:defRPr sz="4200" b="0" cap="all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457200"/>
          </a:xfrm>
        </p:spPr>
        <p:txBody>
          <a:bodyPr anchor="ctr"/>
          <a:lstStyle>
            <a:lvl1pPr>
              <a:buNone/>
              <a:defRPr sz="2000" spc="100" baseline="0">
                <a:solidFill>
                  <a:srgbClr val="FFFFFF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B010-710B-4AAB-8B87-AAD3D3D3A8AC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B8198-EC53-444E-86E8-7F371AF292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B8198-EC53-444E-86E8-7F371AF292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B010-710B-4AAB-8B87-AAD3D3D3A8AC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4040188" cy="838200"/>
          </a:xfrm>
          <a:solidFill>
            <a:schemeClr val="accent1">
              <a:alpha val="83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82880" tIns="91440" bIns="9144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quarter" idx="2"/>
          </p:nvPr>
        </p:nvSpPr>
        <p:spPr>
          <a:xfrm>
            <a:off x="457200" y="2220558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20558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71600"/>
            <a:ext cx="4040188" cy="838200"/>
          </a:xfrm>
          <a:solidFill>
            <a:schemeClr val="accent2">
              <a:alpha val="83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82880" tIns="91440" bIns="9144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B010-710B-4AAB-8B87-AAD3D3D3A8AC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B8198-EC53-444E-86E8-7F371AF292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B010-710B-4AAB-8B87-AAD3D3D3A8AC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B8198-EC53-444E-86E8-7F371AF292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2590800" cy="685800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563892" y="4337173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0" y="381000"/>
            <a:ext cx="2133600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447800" y="0"/>
            <a:ext cx="1175303" cy="633656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59403" y="0"/>
            <a:ext cx="2302797" cy="2378511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0" y="3276600"/>
            <a:ext cx="891076" cy="886968"/>
          </a:xfrm>
          <a:prstGeom prst="ellipse">
            <a:avLst/>
          </a:prstGeom>
          <a:solidFill>
            <a:schemeClr val="tx2"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93097" y="1721630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609600" y="4038600"/>
            <a:ext cx="1554480" cy="1554480"/>
          </a:xfrm>
          <a:prstGeom prst="ellipse">
            <a:avLst/>
          </a:prstGeom>
          <a:solidFill>
            <a:schemeClr val="tx2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152400" y="2362200"/>
            <a:ext cx="457200" cy="45720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1752600" y="381000"/>
            <a:ext cx="457200" cy="457200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579120" y="2514600"/>
            <a:ext cx="2011680" cy="2011680"/>
          </a:xfrm>
          <a:prstGeom prst="ellipse">
            <a:avLst/>
          </a:prstGeom>
          <a:solidFill>
            <a:schemeClr val="bg2"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5715000"/>
            <a:ext cx="1600200" cy="1143000"/>
          </a:xfrm>
          <a:prstGeom prst="rect">
            <a:avLst/>
          </a:prstGeom>
          <a:solidFill>
            <a:schemeClr val="accent1">
              <a:shade val="75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1323393" y="5875179"/>
            <a:ext cx="731520" cy="73152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30970" y="5212570"/>
            <a:ext cx="1645430" cy="164543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B010-710B-4AAB-8B87-AAD3D3D3A8AC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6000" y="6357144"/>
            <a:ext cx="34290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5448" y="6318504"/>
            <a:ext cx="118872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9B8198-EC53-444E-86E8-7F371AF292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2743200" y="228600"/>
            <a:ext cx="62484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01752" y="1600200"/>
            <a:ext cx="2057400" cy="3733800"/>
          </a:xfrm>
        </p:spPr>
        <p:txBody>
          <a:bodyPr tIns="45720" bIns="45720"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301752" y="384048"/>
            <a:ext cx="2057400" cy="11430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solidFill>
                  <a:srgbClr val="FFFFFF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0"/>
            <a:ext cx="2590800" cy="685800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563892" y="4337173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0" y="381000"/>
            <a:ext cx="2133600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1447800" y="0"/>
            <a:ext cx="1175303" cy="633656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9403" y="0"/>
            <a:ext cx="2302797" cy="2378511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0" y="3276600"/>
            <a:ext cx="891076" cy="886968"/>
          </a:xfrm>
          <a:prstGeom prst="ellipse">
            <a:avLst/>
          </a:prstGeom>
          <a:solidFill>
            <a:schemeClr val="tx2"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93097" y="1721630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09600" y="4038600"/>
            <a:ext cx="1554480" cy="1554480"/>
          </a:xfrm>
          <a:prstGeom prst="ellipse">
            <a:avLst/>
          </a:prstGeom>
          <a:solidFill>
            <a:schemeClr val="tx2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34" name="Oval 33"/>
          <p:cNvSpPr/>
          <p:nvPr/>
        </p:nvSpPr>
        <p:spPr>
          <a:xfrm>
            <a:off x="1752600" y="381000"/>
            <a:ext cx="457200" cy="457200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579120" y="2514600"/>
            <a:ext cx="2011680" cy="2011680"/>
          </a:xfrm>
          <a:prstGeom prst="ellipse">
            <a:avLst/>
          </a:prstGeom>
          <a:solidFill>
            <a:schemeClr val="bg2"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0" y="5715000"/>
            <a:ext cx="1600200" cy="1143000"/>
          </a:xfrm>
          <a:prstGeom prst="rect">
            <a:avLst/>
          </a:prstGeom>
          <a:solidFill>
            <a:schemeClr val="accent1">
              <a:shade val="75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1323393" y="5875179"/>
            <a:ext cx="731520" cy="73152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8" name="Oval 37"/>
          <p:cNvSpPr/>
          <p:nvPr/>
        </p:nvSpPr>
        <p:spPr>
          <a:xfrm>
            <a:off x="30970" y="5212570"/>
            <a:ext cx="1645430" cy="164543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52400" y="2362200"/>
            <a:ext cx="457200" cy="45720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B010-710B-4AAB-8B87-AAD3D3D3A8AC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5448" y="6318504"/>
            <a:ext cx="118872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9B8198-EC53-444E-86E8-7F371AF292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2057400" cy="11430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solidFill>
                  <a:srgbClr val="FFFFFF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90800" y="0"/>
            <a:ext cx="6553200" cy="5943600"/>
          </a:xfrm>
          <a:solidFill>
            <a:schemeClr val="bg2"/>
          </a:solidFill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200"/>
            <a:ext cx="2057400" cy="4267200"/>
          </a:xfrm>
        </p:spPr>
        <p:txBody>
          <a:bodyPr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FontTx/>
              <a:buNone/>
              <a:defRPr sz="1600" b="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14400" y="2292526"/>
            <a:ext cx="2743200" cy="2127074"/>
          </a:xfrm>
          <a:prstGeom prst="rect">
            <a:avLst/>
          </a:prstGeom>
          <a:solidFill>
            <a:schemeClr val="accent1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2977827" y="5072066"/>
            <a:ext cx="1758141" cy="1739481"/>
          </a:xfrm>
          <a:prstGeom prst="ellipse">
            <a:avLst/>
          </a:prstGeom>
          <a:solidFill>
            <a:schemeClr val="accent1">
              <a:tint val="90000"/>
              <a:shade val="45000"/>
              <a:satMod val="200000"/>
              <a:alpha val="13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257800" y="0"/>
            <a:ext cx="3886200" cy="3048000"/>
          </a:xfrm>
          <a:prstGeom prst="rect">
            <a:avLst/>
          </a:prstGeom>
          <a:solidFill>
            <a:schemeClr val="accent1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4114800"/>
            <a:ext cx="2362200" cy="2463018"/>
          </a:xfrm>
          <a:prstGeom prst="rect">
            <a:avLst/>
          </a:prstGeom>
          <a:solidFill>
            <a:schemeClr val="bg2">
              <a:tint val="60000"/>
              <a:alpha val="7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4178687" y="2389810"/>
            <a:ext cx="2174118" cy="2174118"/>
          </a:xfrm>
          <a:prstGeom prst="ellipse">
            <a:avLst/>
          </a:prstGeom>
          <a:solidFill>
            <a:schemeClr val="accent1">
              <a:tint val="75000"/>
              <a:shade val="50000"/>
              <a:satMod val="200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6384588" y="5842728"/>
            <a:ext cx="1011260" cy="101126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322493" y="1427132"/>
            <a:ext cx="2047390" cy="2047390"/>
          </a:xfrm>
          <a:prstGeom prst="ellipse">
            <a:avLst/>
          </a:prstGeom>
          <a:solidFill>
            <a:srgbClr val="C1E8E4">
              <a:alpha val="10980"/>
            </a:srgb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114300" y="4803322"/>
            <a:ext cx="1959428" cy="1959428"/>
          </a:xfrm>
          <a:prstGeom prst="ellipse">
            <a:avLst/>
          </a:prstGeom>
          <a:solidFill>
            <a:srgbClr val="C1E8E4">
              <a:alpha val="12157"/>
            </a:srgb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2021092" y="4578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172385" y="4626825"/>
            <a:ext cx="1515880" cy="1394583"/>
          </a:xfrm>
          <a:prstGeom prst="ellipse">
            <a:avLst/>
          </a:prstGeom>
          <a:solidFill>
            <a:schemeClr val="accent1">
              <a:tint val="100000"/>
              <a:satMod val="275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906" y="361813"/>
            <a:ext cx="2512694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295400" y="0"/>
            <a:ext cx="1524000" cy="609600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59403" y="212289"/>
            <a:ext cx="2022300" cy="2022300"/>
          </a:xfrm>
          <a:prstGeom prst="ellipse">
            <a:avLst/>
          </a:prstGeom>
          <a:solidFill>
            <a:schemeClr val="accent1">
              <a:tint val="100000"/>
              <a:satMod val="275000"/>
              <a:alpha val="15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76200" y="3962400"/>
            <a:ext cx="891076" cy="886968"/>
          </a:xfrm>
          <a:prstGeom prst="ellipse">
            <a:avLst/>
          </a:prstGeom>
          <a:solidFill>
            <a:schemeClr val="accent1">
              <a:tint val="75000"/>
              <a:satMod val="20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121357" y="1507438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369253" y="466436"/>
            <a:ext cx="1595105" cy="1595105"/>
          </a:xfrm>
          <a:prstGeom prst="ellipse">
            <a:avLst/>
          </a:prstGeom>
          <a:solidFill>
            <a:schemeClr val="accent1">
              <a:tint val="100000"/>
              <a:satMod val="275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189756" y="2967572"/>
            <a:ext cx="3234945" cy="3234944"/>
          </a:xfrm>
          <a:prstGeom prst="ellipse">
            <a:avLst/>
          </a:prstGeom>
          <a:solidFill>
            <a:schemeClr val="accent1">
              <a:tint val="100000"/>
              <a:satMod val="18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5562600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951220" y="4665220"/>
            <a:ext cx="2192780" cy="2192780"/>
          </a:xfrm>
          <a:prstGeom prst="ellipse">
            <a:avLst/>
          </a:prstGeom>
          <a:solidFill>
            <a:schemeClr val="accent1">
              <a:tint val="75000"/>
              <a:shade val="50000"/>
              <a:satMod val="200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1600200" y="3705807"/>
            <a:ext cx="1195876" cy="1198294"/>
          </a:xfrm>
          <a:prstGeom prst="ellipse">
            <a:avLst/>
          </a:prstGeom>
          <a:solidFill>
            <a:schemeClr val="accent1">
              <a:tint val="75000"/>
              <a:satMod val="20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6324600" y="228600"/>
            <a:ext cx="822960" cy="822960"/>
          </a:xfrm>
          <a:prstGeom prst="ellipse">
            <a:avLst/>
          </a:prstGeom>
          <a:solidFill>
            <a:schemeClr val="accent1">
              <a:tint val="90000"/>
              <a:satMod val="275000"/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8077200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410200" y="6324600"/>
            <a:ext cx="1524000" cy="5334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3011692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357144"/>
            <a:ext cx="2974848" cy="384048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378EB010-710B-4AAB-8B87-AAD3D3D3A8AC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357144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155448" y="6315075"/>
            <a:ext cx="1188720" cy="457200"/>
          </a:xfrm>
          <a:prstGeom prst="rect">
            <a:avLst/>
          </a:prstGeom>
          <a:noFill/>
        </p:spPr>
        <p:txBody>
          <a:bodyPr vert="horz" lIns="0" tIns="0" rIns="0" bIns="0" anchor="ctr" anchorCtr="1">
            <a:normAutofit/>
          </a:bodyPr>
          <a:lstStyle>
            <a:lvl1pPr algn="ctr">
              <a:defRPr sz="2800">
                <a:solidFill>
                  <a:schemeClr val="tx2"/>
                </a:solidFill>
              </a:defRPr>
            </a:lvl1pPr>
          </a:lstStyle>
          <a:p>
            <a:fld id="{CF9B8198-EC53-444E-86E8-7F371AF292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sz="38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700"/>
        </a:spcBef>
        <a:buClr>
          <a:schemeClr val="accent2"/>
        </a:buClr>
        <a:buSzPct val="85000"/>
        <a:buFont typeface="Wingdings 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600"/>
        </a:spcBef>
        <a:buClr>
          <a:schemeClr val="accent1"/>
        </a:buClr>
        <a:buSzPct val="85000"/>
        <a:buFont typeface="Wingdings 2"/>
        <a:buChar char="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500"/>
        </a:spcBef>
        <a:buClr>
          <a:schemeClr val="accent3"/>
        </a:buClr>
        <a:buSzPct val="85000"/>
        <a:buFont typeface="Wingdings 2"/>
        <a:buChar char="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400"/>
        </a:spcBef>
        <a:buClr>
          <a:schemeClr val="accent4"/>
        </a:buClr>
        <a:buFont typeface="Wingdings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ct val="20000"/>
        </a:spcBef>
        <a:buClr>
          <a:schemeClr val="accent5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ct val="20000"/>
        </a:spcBef>
        <a:buClr>
          <a:schemeClr val="accent5"/>
        </a:buClr>
        <a:buFont typeface="Wingdings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6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789040"/>
            <a:ext cx="8001000" cy="2049016"/>
          </a:xfrm>
        </p:spPr>
        <p:txBody>
          <a:bodyPr/>
          <a:lstStyle/>
          <a:p>
            <a:pPr algn="r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Выполнили: ученики 7 «А» класса         Иванова А., Колотова Ю., </a:t>
            </a:r>
          </a:p>
          <a:p>
            <a:pPr algn="r"/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Панакшина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Д.</a:t>
            </a:r>
          </a:p>
          <a:p>
            <a:pPr algn="r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Проверил: учитель истории Алексеева М.В.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712968" cy="2247133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ИССЛЕДОВАТЕЛЬСКАЯ РАБОТА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«Мобильный телефон: польза или вред»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682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627784" y="0"/>
            <a:ext cx="651621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4000" dirty="0" smtClean="0"/>
              <a:t>Опасность!!!!!!!!!!!</a:t>
            </a:r>
            <a:endParaRPr lang="ru-RU" sz="40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Опасность, подстерегающая владельцев мобильных телефонов:</a:t>
            </a:r>
            <a:endParaRPr lang="ru-RU" dirty="0"/>
          </a:p>
        </p:txBody>
      </p:sp>
      <p:pic>
        <p:nvPicPr>
          <p:cNvPr id="4" name="Содержимое 3" descr="0936698613bd587db4552d695723c60d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412776"/>
            <a:ext cx="4286280" cy="5445224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2000240"/>
            <a:ext cx="4572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dirty="0" smtClean="0"/>
              <a:t>1.Организм  нагревается до определенной температуры.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627784" y="-1107504"/>
            <a:ext cx="6912768" cy="7965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Текст 4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marL="180000">
              <a:lnSpc>
                <a:spcPct val="100000"/>
              </a:lnSpc>
            </a:pPr>
            <a:r>
              <a:rPr lang="ru-RU" sz="3200" b="1" i="1" dirty="0" smtClean="0"/>
              <a:t>Влияние</a:t>
            </a:r>
          </a:p>
          <a:p>
            <a:pPr marL="180000">
              <a:lnSpc>
                <a:spcPct val="100000"/>
              </a:lnSpc>
            </a:pPr>
            <a:r>
              <a:rPr lang="ru-RU" sz="3200" b="1" i="1" dirty="0" smtClean="0"/>
              <a:t>На</a:t>
            </a:r>
          </a:p>
          <a:p>
            <a:pPr marL="180000">
              <a:lnSpc>
                <a:spcPct val="100000"/>
              </a:lnSpc>
            </a:pPr>
            <a:r>
              <a:rPr lang="ru-RU" sz="3200" b="1" i="1" dirty="0" smtClean="0"/>
              <a:t>Зрение</a:t>
            </a:r>
          </a:p>
          <a:p>
            <a:pPr marL="180000">
              <a:lnSpc>
                <a:spcPct val="100000"/>
              </a:lnSpc>
            </a:pPr>
            <a:r>
              <a:rPr lang="ru-RU" sz="3200" b="1" i="1" dirty="0" smtClean="0"/>
              <a:t>!!!!!!!!!!!!</a:t>
            </a:r>
            <a:endParaRPr lang="ru-RU" sz="3200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2.  Опасность       появления аллергии!!!!!!!!!!!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263691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9144000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Опасность, подстерегающая владельцев мобильных телефонов:</a:t>
            </a:r>
            <a:endParaRPr lang="ru-RU" sz="4000" dirty="0"/>
          </a:p>
        </p:txBody>
      </p:sp>
      <p:pic>
        <p:nvPicPr>
          <p:cNvPr id="4" name="Содержимое 3" descr="i (3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000628" y="1357298"/>
            <a:ext cx="4143372" cy="2431742"/>
          </a:xfrm>
        </p:spPr>
      </p:pic>
      <p:sp>
        <p:nvSpPr>
          <p:cNvPr id="5" name="Прямоугольник 4"/>
          <p:cNvSpPr/>
          <p:nvPr/>
        </p:nvSpPr>
        <p:spPr>
          <a:xfrm>
            <a:off x="214282" y="1643050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3</a:t>
            </a:r>
            <a:r>
              <a:rPr lang="ru-RU" sz="4800" dirty="0" smtClean="0"/>
              <a:t>. Изменение структуры ДНК</a:t>
            </a:r>
          </a:p>
        </p:txBody>
      </p:sp>
      <p:pic>
        <p:nvPicPr>
          <p:cNvPr id="2050" name="Picture 2" descr="G:\конференция\i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789040"/>
            <a:ext cx="4139952" cy="306896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42844" y="3811012"/>
            <a:ext cx="4572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dirty="0" smtClean="0"/>
              <a:t>4. Нарушение нормального чередования фаз сна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Опасность, подстерегающая владельцев мобильных телефонов:</a:t>
            </a:r>
            <a:endParaRPr lang="ru-RU" dirty="0"/>
          </a:p>
        </p:txBody>
      </p:sp>
      <p:pic>
        <p:nvPicPr>
          <p:cNvPr id="4" name="Содержимое 3" descr="i (5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932040" y="1340768"/>
            <a:ext cx="3528392" cy="2726132"/>
          </a:xfrm>
        </p:spPr>
      </p:pic>
      <p:pic>
        <p:nvPicPr>
          <p:cNvPr id="3074" name="Picture 2" descr="G:\конференция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33056"/>
            <a:ext cx="4860032" cy="309634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1484784"/>
            <a:ext cx="457200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5. </a:t>
            </a:r>
            <a:r>
              <a:rPr lang="ru-RU" sz="3600" dirty="0" smtClean="0"/>
              <a:t>Телефон провоцирует попадание молнии!!!!</a:t>
            </a:r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5364088" y="3960639"/>
            <a:ext cx="33246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6. Повышенная утомляемость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764704"/>
            <a:ext cx="3456384" cy="2636912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Как интересно!!!!</a:t>
            </a:r>
            <a:endParaRPr lang="ru-RU" sz="54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522007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Исследования в среде школьников 6-8 классов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844824"/>
            <a:ext cx="8229600" cy="45720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Исследования проводились в группе школьников, состоящей из 100 человек. Им были заданы четыре вопроса:</a:t>
            </a:r>
          </a:p>
          <a:p>
            <a:pPr marL="514350" indent="-514350">
              <a:buAutoNum type="arabicPeriod"/>
            </a:pPr>
            <a:r>
              <a:rPr lang="ru-RU" dirty="0" smtClean="0"/>
              <a:t>С какой целью вы используете мобильный телефон чаще всего?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Какие функции мобильного телефона вы в наибольшей степени используете?</a:t>
            </a:r>
          </a:p>
          <a:p>
            <a:pPr marL="514350" indent="-514350">
              <a:buAutoNum type="arabicPeriod"/>
            </a:pPr>
            <a:r>
              <a:rPr lang="ru-RU" dirty="0" smtClean="0"/>
              <a:t>Что для вас мобильный телефон: польза или вред?</a:t>
            </a:r>
          </a:p>
          <a:p>
            <a:pPr marL="514350" indent="-514350">
              <a:buAutoNum type="arabicPeriod"/>
            </a:pPr>
            <a:r>
              <a:rPr lang="ru-RU" dirty="0" smtClean="0"/>
              <a:t>Что для вас важно при покупке телефона?</a:t>
            </a:r>
          </a:p>
          <a:p>
            <a:pPr marL="0" indent="0">
              <a:buNone/>
            </a:pPr>
            <a:r>
              <a:rPr lang="ru-RU" dirty="0" smtClean="0"/>
              <a:t>Ответы на эти вопросы представлены в следующих диаграммах: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7539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dirty="0"/>
              <a:t>С какой целью вы используете мобильный телефон чаще всего?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3595524497"/>
              </p:ext>
            </p:extLst>
          </p:nvPr>
        </p:nvGraphicFramePr>
        <p:xfrm>
          <a:off x="457200" y="1524000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79920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268760"/>
            <a:ext cx="8229600" cy="389754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Какие функции мобильного телефона вы в наибольшей степени используете?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3746474420"/>
              </p:ext>
            </p:extLst>
          </p:nvPr>
        </p:nvGraphicFramePr>
        <p:xfrm>
          <a:off x="457200" y="1524000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6778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600" dirty="0" smtClean="0"/>
              <a:t>Цель работы</a:t>
            </a:r>
          </a:p>
          <a:p>
            <a:r>
              <a:rPr lang="ru-RU" sz="3600" dirty="0" smtClean="0"/>
              <a:t>История появления телефона</a:t>
            </a:r>
          </a:p>
          <a:p>
            <a:r>
              <a:rPr lang="ru-RU" sz="3600" dirty="0" smtClean="0"/>
              <a:t>Опасность, подстерегающая владельцев мобильных телефонов</a:t>
            </a:r>
          </a:p>
          <a:p>
            <a:r>
              <a:rPr lang="ru-RU" sz="3600" dirty="0" smtClean="0"/>
              <a:t>Исследования в среде школьников 6-8 классов</a:t>
            </a:r>
          </a:p>
          <a:p>
            <a:r>
              <a:rPr lang="ru-RU" sz="3600" dirty="0" smtClean="0"/>
              <a:t>Заключение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3990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628800"/>
            <a:ext cx="8229600" cy="105174"/>
          </a:xfrm>
        </p:spPr>
        <p:txBody>
          <a:bodyPr>
            <a:normAutofit fontScale="90000"/>
          </a:bodyPr>
          <a:lstStyle/>
          <a:p>
            <a:r>
              <a:rPr lang="ru-RU" dirty="0"/>
              <a:t>Что для вас мобильные телефон: польза или вред?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1768959524"/>
              </p:ext>
            </p:extLst>
          </p:nvPr>
        </p:nvGraphicFramePr>
        <p:xfrm>
          <a:off x="457200" y="1524000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57572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Дети</a:t>
            </a:r>
            <a:endParaRPr lang="ru-RU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568981663"/>
              </p:ext>
            </p:extLst>
          </p:nvPr>
        </p:nvGraphicFramePr>
        <p:xfrm>
          <a:off x="395536" y="2276872"/>
          <a:ext cx="4038600" cy="39131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Объект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39187784"/>
              </p:ext>
            </p:extLst>
          </p:nvPr>
        </p:nvGraphicFramePr>
        <p:xfrm>
          <a:off x="4649788" y="2220913"/>
          <a:ext cx="4038600" cy="39131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Что для вас важно при покупке телефона?</a:t>
            </a:r>
            <a:br>
              <a:rPr lang="ru-RU" dirty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ru-RU" dirty="0" smtClean="0"/>
              <a:t>Взрослые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0693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Дети используют мобильный телефон для развлечений</a:t>
            </a:r>
          </a:p>
          <a:p>
            <a:r>
              <a:rPr lang="ru-RU" dirty="0" smtClean="0"/>
              <a:t>Взрослые преимущественно для разговоров</a:t>
            </a:r>
          </a:p>
          <a:p>
            <a:r>
              <a:rPr lang="ru-RU" dirty="0" smtClean="0"/>
              <a:t>Мобильный телефон однозначно оказывает вредное влияние </a:t>
            </a:r>
            <a:r>
              <a:rPr lang="ru-RU" dirty="0"/>
              <a:t>на человека, </a:t>
            </a:r>
            <a:r>
              <a:rPr lang="ru-RU" dirty="0" smtClean="0"/>
              <a:t>но можно ограничить </a:t>
            </a:r>
            <a:r>
              <a:rPr lang="ru-RU" dirty="0"/>
              <a:t>контакт с сотовым телефоном- отключать его на ночь, не носить в кармане, а также предпочитать живое общение его суррогату! </a:t>
            </a:r>
          </a:p>
        </p:txBody>
      </p:sp>
    </p:spTree>
    <p:extLst>
      <p:ext uri="{BB962C8B-B14F-4D97-AF65-F5344CB8AC3E}">
        <p14:creationId xmlns:p14="http://schemas.microsoft.com/office/powerpoint/2010/main" xmlns="" val="156665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Спасибо за внимание!!!!!!!!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!</a:t>
            </a:r>
            <a:endParaRPr lang="ru-RU" sz="60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914400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245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2060848"/>
            <a:ext cx="8229600" cy="4572000"/>
          </a:xfrm>
        </p:spPr>
        <p:txBody>
          <a:bodyPr>
            <a:normAutofit lnSpcReduction="10000"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Провести исследование в области наиболее часто используемых сервисов школьниками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Выяснить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какие функции телефонов имеют для подростков наибольшее значение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Проанализировать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какое значение имеют для школьников используемые сервисы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Выяснить, является ли полезным  использование тех или иных сервисов для школьников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7029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780928"/>
            <a:ext cx="4536504" cy="407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0055"/>
            <a:ext cx="5076056" cy="3507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640"/>
            <a:ext cx="5184576" cy="3096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0"/>
            <a:ext cx="3995936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251520" y="260648"/>
            <a:ext cx="4040188" cy="838200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вес :1,15 кг </a:t>
            </a:r>
            <a:endParaRPr lang="ru-RU" sz="36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51520" y="1772816"/>
            <a:ext cx="386888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 flipV="1">
            <a:off x="5220072" y="1298448"/>
            <a:ext cx="3466728" cy="11944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idx="3"/>
          </p:nvPr>
        </p:nvSpPr>
        <p:spPr>
          <a:xfrm>
            <a:off x="4572000" y="260648"/>
            <a:ext cx="4040188" cy="838200"/>
          </a:xfrm>
        </p:spPr>
        <p:txBody>
          <a:bodyPr/>
          <a:lstStyle/>
          <a:p>
            <a:r>
              <a:rPr lang="ru-RU" sz="3600" dirty="0" smtClean="0"/>
              <a:t>Цена:</a:t>
            </a:r>
            <a:r>
              <a:rPr lang="en-US" sz="3600" dirty="0" smtClean="0"/>
              <a:t>$</a:t>
            </a:r>
            <a:r>
              <a:rPr lang="ru-RU" sz="3600" dirty="0" smtClean="0"/>
              <a:t>3900 </a:t>
            </a:r>
          </a:p>
          <a:p>
            <a:endParaRPr lang="ru-RU" dirty="0"/>
          </a:p>
        </p:txBody>
      </p:sp>
      <p:pic>
        <p:nvPicPr>
          <p:cNvPr id="1026" name="Picture 2" descr="D:\конференция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844824"/>
            <a:ext cx="3996952" cy="44371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2968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Первые мобильные </a:t>
            </a:r>
            <a:r>
              <a:rPr lang="ru-RU" sz="6000" dirty="0" err="1" smtClean="0"/>
              <a:t>телефоны-только</a:t>
            </a:r>
            <a:r>
              <a:rPr lang="ru-RU" sz="6000" dirty="0" smtClean="0"/>
              <a:t> для автомобилей</a:t>
            </a:r>
            <a:endParaRPr lang="ru-RU" sz="6000" dirty="0"/>
          </a:p>
        </p:txBody>
      </p:sp>
      <p:pic>
        <p:nvPicPr>
          <p:cNvPr id="4" name="Picture 8" descr="monik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3969250"/>
            <a:ext cx="1547818" cy="2611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437112"/>
            <a:ext cx="216024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7605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0"/>
            <a:ext cx="4139952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076056" y="4149080"/>
            <a:ext cx="40679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Мобильный телефон- эволюция от большего к меньшему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появления телефона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282" y="1500174"/>
            <a:ext cx="4643438" cy="4706187"/>
          </a:xfrm>
          <a:prstGeom prst="rect">
            <a:avLst/>
          </a:prstGeom>
        </p:spPr>
      </p:pic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5000628" y="1571612"/>
            <a:ext cx="3686172" cy="4524388"/>
          </a:xfrm>
        </p:spPr>
        <p:txBody>
          <a:bodyPr/>
          <a:lstStyle/>
          <a:p>
            <a:r>
              <a:rPr lang="ru-RU" dirty="0" smtClean="0"/>
              <a:t>3 апреля 1973 </a:t>
            </a:r>
            <a:r>
              <a:rPr lang="ru-RU" dirty="0" err="1" smtClean="0"/>
              <a:t>года-первый</a:t>
            </a:r>
            <a:r>
              <a:rPr lang="ru-RU" dirty="0" smtClean="0"/>
              <a:t> звонок с мобильного телефона сделан Мартином Купером</a:t>
            </a:r>
          </a:p>
          <a:p>
            <a:r>
              <a:rPr lang="ru-RU" dirty="0" smtClean="0"/>
              <a:t>Параметры </a:t>
            </a:r>
          </a:p>
          <a:p>
            <a:pPr>
              <a:buNone/>
            </a:pPr>
            <a:r>
              <a:rPr lang="ru-RU" dirty="0" smtClean="0"/>
              <a:t>        телефона</a:t>
            </a:r>
            <a:r>
              <a:rPr lang="en-US" dirty="0" smtClean="0"/>
              <a:t> </a:t>
            </a:r>
            <a:r>
              <a:rPr lang="ru-RU" dirty="0" smtClean="0"/>
              <a:t>22,2х12,5х3,75см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1601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rrency">
  <a:themeElements>
    <a:clrScheme name="Currency">
      <a:dk1>
        <a:sysClr val="windowText" lastClr="4B4B4B"/>
      </a:dk1>
      <a:lt1>
        <a:sysClr val="window" lastClr="FFFFFF"/>
      </a:lt1>
      <a:dk2>
        <a:srgbClr val="4A606E"/>
      </a:dk2>
      <a:lt2>
        <a:srgbClr val="D1E1E3"/>
      </a:lt2>
      <a:accent1>
        <a:srgbClr val="79B5B0"/>
      </a:accent1>
      <a:accent2>
        <a:srgbClr val="B4BC4C"/>
      </a:accent2>
      <a:accent3>
        <a:srgbClr val="B77851"/>
      </a:accent3>
      <a:accent4>
        <a:srgbClr val="776A5B"/>
      </a:accent4>
      <a:accent5>
        <a:srgbClr val="B6AD76"/>
      </a:accent5>
      <a:accent6>
        <a:srgbClr val="95AEB1"/>
      </a:accent6>
      <a:hlink>
        <a:srgbClr val="3ECCED"/>
      </a:hlink>
      <a:folHlink>
        <a:srgbClr val="2C6C93"/>
      </a:folHlink>
    </a:clrScheme>
    <a:fontScheme name="Currency">
      <a:majorFont>
        <a:latin typeface="Constantia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20000"/>
                <a:satMod val="3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8000"/>
                <a:shade val="98000"/>
                <a:satMod val="120000"/>
              </a:schemeClr>
              <a:schemeClr val="phClr">
                <a:tint val="86000"/>
                <a:shade val="92000"/>
                <a:satMod val="150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4B4B4B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TC010205600[[fn=Финансовая тема]]</Template>
  <TotalTime>382</TotalTime>
  <Words>371</Words>
  <Application>Microsoft Office PowerPoint</Application>
  <PresentationFormat>Экран (4:3)</PresentationFormat>
  <Paragraphs>64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Currency</vt:lpstr>
      <vt:lpstr>ИССЛЕДОВАТЕЛЬСКАЯ РАБОТА «Мобильный телефон: польза или вред»</vt:lpstr>
      <vt:lpstr>Содержание работы</vt:lpstr>
      <vt:lpstr>Слайд 3</vt:lpstr>
      <vt:lpstr>Цель работы</vt:lpstr>
      <vt:lpstr>Слайд 5</vt:lpstr>
      <vt:lpstr>Слайд 6</vt:lpstr>
      <vt:lpstr>Слайд 7</vt:lpstr>
      <vt:lpstr>Слайд 8</vt:lpstr>
      <vt:lpstr>История появления телефона</vt:lpstr>
      <vt:lpstr>Слайд 10</vt:lpstr>
      <vt:lpstr>Опасность, подстерегающая владельцев мобильных телефонов:</vt:lpstr>
      <vt:lpstr>Слайд 12</vt:lpstr>
      <vt:lpstr>2.  Опасность       появления аллергии!!!!!!!!!!!</vt:lpstr>
      <vt:lpstr>Опасность, подстерегающая владельцев мобильных телефонов:</vt:lpstr>
      <vt:lpstr>Опасность, подстерегающая владельцев мобильных телефонов:</vt:lpstr>
      <vt:lpstr>Как интересно!!!!</vt:lpstr>
      <vt:lpstr>Исследования в среде школьников 6-8 классов</vt:lpstr>
      <vt:lpstr>С какой целью вы используете мобильный телефон чаще всего? </vt:lpstr>
      <vt:lpstr>Какие функции мобильного телефона вы в наибольшей степени используете? </vt:lpstr>
      <vt:lpstr>Что для вас мобильные телефон: польза или вред? </vt:lpstr>
      <vt:lpstr>Что для вас важно при покупке телефона? </vt:lpstr>
      <vt:lpstr>Заключение</vt:lpstr>
      <vt:lpstr>Спасибо за внимание!!!!!!!!</vt:lpstr>
    </vt:vector>
  </TitlesOfParts>
  <Company>mf Marya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</dc:title>
  <dc:creator>user</dc:creator>
  <cp:lastModifiedBy>DNA7 X64</cp:lastModifiedBy>
  <cp:revision>38</cp:revision>
  <dcterms:created xsi:type="dcterms:W3CDTF">2012-03-24T11:42:25Z</dcterms:created>
  <dcterms:modified xsi:type="dcterms:W3CDTF">2012-06-15T15:35:45Z</dcterms:modified>
</cp:coreProperties>
</file>