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Default Extension="vml" ContentType="application/vnd.openxmlformats-officedocument.vmlDrawing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77" r:id="rId12"/>
    <p:sldId id="265" r:id="rId13"/>
    <p:sldId id="266" r:id="rId14"/>
    <p:sldId id="267" r:id="rId15"/>
    <p:sldId id="268" r:id="rId16"/>
    <p:sldId id="269" r:id="rId17"/>
    <p:sldId id="270" r:id="rId18"/>
    <p:sldId id="285" r:id="rId19"/>
    <p:sldId id="286" r:id="rId20"/>
    <p:sldId id="275" r:id="rId21"/>
    <p:sldId id="273" r:id="rId22"/>
    <p:sldId id="274" r:id="rId23"/>
    <p:sldId id="271" r:id="rId24"/>
    <p:sldId id="272" r:id="rId25"/>
    <p:sldId id="284" r:id="rId26"/>
    <p:sldId id="278" r:id="rId27"/>
    <p:sldId id="279" r:id="rId28"/>
    <p:sldId id="280" r:id="rId29"/>
    <p:sldId id="28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7B23"/>
    <a:srgbClr val="4E5418"/>
    <a:srgbClr val="FF6600"/>
    <a:srgbClr val="CC99FF"/>
    <a:srgbClr val="FF00FF"/>
    <a:srgbClr val="66FFFF"/>
    <a:srgbClr val="66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43" autoAdjust="0"/>
  </p:normalViewPr>
  <p:slideViewPr>
    <p:cSldViewPr>
      <p:cViewPr varScale="1">
        <p:scale>
          <a:sx n="84" d="100"/>
          <a:sy n="84" d="100"/>
        </p:scale>
        <p:origin x="-4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percentStacked"/>
        <c:overlap val="100"/>
        <c:axId val="65668992"/>
        <c:axId val="65670528"/>
      </c:barChart>
      <c:catAx>
        <c:axId val="65668992"/>
        <c:scaling>
          <c:orientation val="minMax"/>
        </c:scaling>
        <c:axPos val="l"/>
        <c:tickLblPos val="nextTo"/>
        <c:crossAx val="65670528"/>
        <c:crosses val="autoZero"/>
        <c:auto val="1"/>
        <c:lblAlgn val="ctr"/>
        <c:lblOffset val="100"/>
      </c:catAx>
      <c:valAx>
        <c:axId val="65670528"/>
        <c:scaling>
          <c:orientation val="minMax"/>
        </c:scaling>
        <c:axPos val="b"/>
        <c:majorGridlines/>
        <c:numFmt formatCode="0%" sourceLinked="1"/>
        <c:tickLblPos val="nextTo"/>
        <c:crossAx val="656689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plotArea>
      <c:layout/>
      <c:barChart>
        <c:barDir val="col"/>
        <c:grouping val="clustered"/>
        <c:ser>
          <c:idx val="1"/>
          <c:order val="0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65686912"/>
        <c:axId val="66016384"/>
      </c:barChart>
      <c:catAx>
        <c:axId val="65686912"/>
        <c:scaling>
          <c:orientation val="minMax"/>
        </c:scaling>
        <c:axPos val="b"/>
        <c:tickLblPos val="nextTo"/>
        <c:crossAx val="66016384"/>
        <c:crosses val="autoZero"/>
        <c:auto val="1"/>
        <c:lblAlgn val="ctr"/>
        <c:lblOffset val="100"/>
      </c:catAx>
      <c:valAx>
        <c:axId val="66016384"/>
        <c:scaling>
          <c:orientation val="minMax"/>
        </c:scaling>
        <c:axPos val="l"/>
        <c:majorGridlines/>
        <c:numFmt formatCode="General" sourceLinked="1"/>
        <c:tickLblPos val="nextTo"/>
        <c:crossAx val="6568691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Начальная школа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61.6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Средняя школа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Лист1!$B$3</c:f>
              <c:numCache>
                <c:formatCode>General</c:formatCode>
                <c:ptCount val="1"/>
                <c:pt idx="0">
                  <c:v>36.5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Старшая школа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Лист1!$B$4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Всего по школе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Лист1!$B$5</c:f>
              <c:numCache>
                <c:formatCode>General</c:formatCode>
                <c:ptCount val="1"/>
                <c:pt idx="0">
                  <c:v>46.6</c:v>
                </c:pt>
              </c:numCache>
            </c:numRef>
          </c:val>
        </c:ser>
        <c:shape val="cylinder"/>
        <c:axId val="66038784"/>
        <c:axId val="66040576"/>
        <c:axId val="0"/>
      </c:bar3DChart>
      <c:catAx>
        <c:axId val="66038784"/>
        <c:scaling>
          <c:orientation val="minMax"/>
        </c:scaling>
        <c:axPos val="b"/>
        <c:numFmt formatCode="0.0%" sourceLinked="0"/>
        <c:majorTickMark val="in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040576"/>
        <c:crosses val="autoZero"/>
        <c:auto val="1"/>
        <c:lblAlgn val="ctr"/>
        <c:lblOffset val="10"/>
        <c:tickLblSkip val="10"/>
      </c:catAx>
      <c:valAx>
        <c:axId val="66040576"/>
        <c:scaling>
          <c:orientation val="minMax"/>
        </c:scaling>
        <c:axPos val="l"/>
        <c:majorGridlines/>
        <c:numFmt formatCode="General" sourceLinked="0"/>
        <c:majorTickMark val="in"/>
        <c:tickLblPos val="nextTo"/>
        <c:txPr>
          <a:bodyPr rot="0" vert="horz" anchor="ctr" anchorCtr="1"/>
          <a:lstStyle/>
          <a:p>
            <a:pPr>
              <a:defRPr/>
            </a:pPr>
            <a:endParaRPr lang="ru-RU"/>
          </a:p>
        </c:txPr>
        <c:crossAx val="660387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Русский язык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Обществознание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Лист1!$B$3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Алгебра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Лист1!$B$4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Физика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Лист1!$B$5</c:f>
              <c:numCache>
                <c:formatCode>General</c:formatCode>
                <c:ptCount val="1"/>
                <c:pt idx="0">
                  <c:v>67</c:v>
                </c:pt>
              </c:numCache>
            </c:numRef>
          </c:val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Биология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Лист1!$B$6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География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Лист1!$B$7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Информатика и ИКТ</c:v>
                </c:pt>
              </c:strCache>
            </c:strRef>
          </c:tx>
          <c:cat>
            <c:strRef>
              <c:f>Лист1!$B$1</c:f>
              <c:strCache>
                <c:ptCount val="1"/>
                <c:pt idx="0">
                  <c:v>Качество знаний, %</c:v>
                </c:pt>
              </c:strCache>
            </c:strRef>
          </c:cat>
          <c:val>
            <c:numRef>
              <c:f>Лист1!$B$8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</c:ser>
        <c:shape val="cylinder"/>
        <c:axId val="86834560"/>
        <c:axId val="86939904"/>
        <c:axId val="0"/>
      </c:bar3DChart>
      <c:catAx>
        <c:axId val="86834560"/>
        <c:scaling>
          <c:orientation val="minMax"/>
        </c:scaling>
        <c:axPos val="b"/>
        <c:numFmt formatCode="0.0%" sourceLinked="0"/>
        <c:majorTickMark val="in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6939904"/>
        <c:crosses val="autoZero"/>
        <c:auto val="1"/>
        <c:lblAlgn val="ctr"/>
        <c:lblOffset val="10"/>
        <c:tickLblSkip val="10"/>
      </c:catAx>
      <c:valAx>
        <c:axId val="86939904"/>
        <c:scaling>
          <c:orientation val="minMax"/>
        </c:scaling>
        <c:axPos val="l"/>
        <c:majorGridlines/>
        <c:numFmt formatCode="General" sourceLinked="0"/>
        <c:majorTickMark val="in"/>
        <c:tickLblPos val="nextTo"/>
        <c:txPr>
          <a:bodyPr rot="0" vert="horz" anchor="ctr" anchorCtr="1"/>
          <a:lstStyle/>
          <a:p>
            <a:pPr>
              <a:defRPr/>
            </a:pPr>
            <a:endParaRPr lang="ru-RU"/>
          </a:p>
        </c:txPr>
        <c:crossAx val="8683456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10"/>
      <c:perspective val="0"/>
    </c:view3D>
    <c:floor>
      <c:spPr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Минимальный балл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cat>
            <c:strRef>
              <c:f>Лист1!$A$2:$A$10</c:f>
              <c:strCache>
                <c:ptCount val="9"/>
                <c:pt idx="0">
                  <c:v>Русский язык</c:v>
                </c:pt>
                <c:pt idx="1">
                  <c:v>Иностранный язык (английский)</c:v>
                </c:pt>
                <c:pt idx="2">
                  <c:v>История</c:v>
                </c:pt>
                <c:pt idx="3">
                  <c:v>Обществознание</c:v>
                </c:pt>
                <c:pt idx="4">
                  <c:v>Математика</c:v>
                </c:pt>
                <c:pt idx="5">
                  <c:v>Физика</c:v>
                </c:pt>
                <c:pt idx="6">
                  <c:v>Химия</c:v>
                </c:pt>
                <c:pt idx="7">
                  <c:v>Биология</c:v>
                </c:pt>
                <c:pt idx="8">
                  <c:v>Информатика и ИКТ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51</c:v>
                </c:pt>
                <c:pt idx="1">
                  <c:v>48</c:v>
                </c:pt>
                <c:pt idx="2">
                  <c:v>36</c:v>
                </c:pt>
                <c:pt idx="3">
                  <c:v>49</c:v>
                </c:pt>
                <c:pt idx="4">
                  <c:v>38</c:v>
                </c:pt>
                <c:pt idx="5">
                  <c:v>52</c:v>
                </c:pt>
                <c:pt idx="6">
                  <c:v>47</c:v>
                </c:pt>
                <c:pt idx="7">
                  <c:v>75</c:v>
                </c:pt>
                <c:pt idx="8">
                  <c:v>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Максимальный балл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cat>
            <c:strRef>
              <c:f>Лист1!$A$2:$A$10</c:f>
              <c:strCache>
                <c:ptCount val="9"/>
                <c:pt idx="0">
                  <c:v>Русский язык</c:v>
                </c:pt>
                <c:pt idx="1">
                  <c:v>Иностранный язык (английский)</c:v>
                </c:pt>
                <c:pt idx="2">
                  <c:v>История</c:v>
                </c:pt>
                <c:pt idx="3">
                  <c:v>Обществознание</c:v>
                </c:pt>
                <c:pt idx="4">
                  <c:v>Математика</c:v>
                </c:pt>
                <c:pt idx="5">
                  <c:v>Физика</c:v>
                </c:pt>
                <c:pt idx="6">
                  <c:v>Химия</c:v>
                </c:pt>
                <c:pt idx="7">
                  <c:v>Биология</c:v>
                </c:pt>
                <c:pt idx="8">
                  <c:v>Информатика и ИКТ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75</c:v>
                </c:pt>
                <c:pt idx="1">
                  <c:v>53</c:v>
                </c:pt>
                <c:pt idx="2">
                  <c:v>62</c:v>
                </c:pt>
                <c:pt idx="3">
                  <c:v>68</c:v>
                </c:pt>
                <c:pt idx="4">
                  <c:v>63</c:v>
                </c:pt>
                <c:pt idx="5">
                  <c:v>56</c:v>
                </c:pt>
                <c:pt idx="6">
                  <c:v>66</c:v>
                </c:pt>
                <c:pt idx="7">
                  <c:v>78</c:v>
                </c:pt>
                <c:pt idx="8">
                  <c:v>74</c:v>
                </c:pt>
              </c:numCache>
            </c:numRef>
          </c:val>
        </c:ser>
        <c:shape val="cylinder"/>
        <c:axId val="93750400"/>
        <c:axId val="93849472"/>
        <c:axId val="73504960"/>
      </c:bar3DChart>
      <c:catAx>
        <c:axId val="9375040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3849472"/>
        <c:crosses val="autoZero"/>
        <c:auto val="1"/>
        <c:lblAlgn val="ctr"/>
        <c:lblOffset val="100"/>
      </c:catAx>
      <c:valAx>
        <c:axId val="93849472"/>
        <c:scaling>
          <c:orientation val="minMax"/>
        </c:scaling>
        <c:axPos val="l"/>
        <c:majorGridlines/>
        <c:numFmt formatCode="General" sourceLinked="1"/>
        <c:tickLblPos val="nextTo"/>
        <c:crossAx val="93750400"/>
        <c:crosses val="autoZero"/>
        <c:crossBetween val="between"/>
      </c:valAx>
      <c:serAx>
        <c:axId val="73504960"/>
        <c:scaling>
          <c:orientation val="minMax"/>
        </c:scaling>
        <c:delete val="1"/>
        <c:axPos val="b"/>
        <c:tickLblPos val="none"/>
        <c:crossAx val="93849472"/>
        <c:crosses val="autoZero"/>
      </c:serAx>
    </c:plotArea>
    <c:legend>
      <c:legendPos val="b"/>
      <c:layout/>
      <c:spPr>
        <a:noFill/>
      </c:spPr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10"/>
      <c:rotY val="30"/>
      <c:perspective val="0"/>
    </c:view3D>
    <c:plotArea>
      <c:layout>
        <c:manualLayout>
          <c:layoutTarget val="inner"/>
          <c:xMode val="edge"/>
          <c:yMode val="edge"/>
          <c:x val="0.48057257526941449"/>
          <c:y val="0"/>
          <c:w val="0.48141109321186537"/>
          <c:h val="0.87825920070811803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 prstMaterial="dkEdge">
              <a:bevelT w="0" h="0"/>
              <a:bevelB w="0" h="0"/>
              <a:contourClr>
                <a:srgbClr val="000000"/>
              </a:contourClr>
            </a:sp3d>
          </c:spPr>
          <c:dPt>
            <c:idx val="0"/>
            <c:spPr>
              <a:solidFill>
                <a:srgbClr val="0070C0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dkEdge">
                <a:bevelT w="0" h="0"/>
                <a:bevelB w="0" h="0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7030A0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dkEdge">
                <a:bevelT w="0" h="0"/>
                <a:bevelB w="0" h="0"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FF00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dkEdge">
                <a:bevelT w="0" h="0"/>
                <a:bevelB w="0" h="0"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66FFFF"/>
              </a:solidFill>
              <a:ln>
                <a:solidFill>
                  <a:schemeClr val="accent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dkEdge">
                <a:bevelT w="0" h="0"/>
                <a:bevelB w="0" h="0"/>
                <a:contourClr>
                  <a:srgbClr val="000000"/>
                </a:contourClr>
              </a:sp3d>
            </c:spPr>
          </c:dPt>
          <c:cat>
            <c:strRef>
              <c:f>Лист1!$A$2:$A$5</c:f>
              <c:strCache>
                <c:ptCount val="4"/>
                <c:pt idx="0">
                  <c:v>высшее педагогическое</c:v>
                </c:pt>
                <c:pt idx="1">
                  <c:v>высшее профессиональное (по другим специальностям)</c:v>
                </c:pt>
                <c:pt idx="2">
                  <c:v>среднее профессиональное (педагогическое)</c:v>
                </c:pt>
                <c:pt idx="3">
                  <c:v>среднее профессиональное (по другим специальностям)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70.7</c:v>
                </c:pt>
                <c:pt idx="1">
                  <c:v>21.9</c:v>
                </c:pt>
                <c:pt idx="2">
                  <c:v>2.4</c:v>
                </c:pt>
                <c:pt idx="3">
                  <c:v>0</c:v>
                </c:pt>
              </c:numCache>
            </c:numRef>
          </c:val>
        </c:ser>
        <c:shape val="cylinder"/>
        <c:axId val="64984960"/>
        <c:axId val="64986496"/>
        <c:axId val="0"/>
      </c:bar3DChart>
      <c:catAx>
        <c:axId val="64984960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4986496"/>
        <c:crosses val="autoZero"/>
        <c:auto val="1"/>
        <c:lblAlgn val="ctr"/>
        <c:lblOffset val="100"/>
      </c:catAx>
      <c:valAx>
        <c:axId val="64986496"/>
        <c:scaling>
          <c:orientation val="minMax"/>
          <c:max val="80"/>
        </c:scaling>
        <c:axPos val="b"/>
        <c:majorGridlines/>
        <c:numFmt formatCode="General" sourceLinked="1"/>
        <c:tickLblPos val="nextTo"/>
        <c:crossAx val="64984960"/>
        <c:crosses val="autoZero"/>
        <c:crossBetween val="between"/>
        <c:majorUnit val="10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dkEdge"/>
          </c:spPr>
          <c:dPt>
            <c:idx val="0"/>
            <c:spPr>
              <a:solidFill>
                <a:srgbClr val="FF6600"/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1"/>
            <c:spPr>
              <a:solidFill>
                <a:schemeClr val="bg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3"/>
            <c:spPr>
              <a:solidFill>
                <a:schemeClr val="accent1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cat>
            <c:strRef>
              <c:f>Лист1!$A$2:$A$5</c:f>
              <c:strCache>
                <c:ptCount val="4"/>
                <c:pt idx="0">
                  <c:v>Педстаж  до 5 лет</c:v>
                </c:pt>
                <c:pt idx="1">
                  <c:v>педстаж от 5 до 10 лет</c:v>
                </c:pt>
                <c:pt idx="2">
                  <c:v>педстаж от 10 до 20 лет</c:v>
                </c:pt>
                <c:pt idx="3">
                  <c:v>свыше 20 лет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6.4</c:v>
                </c:pt>
                <c:pt idx="1">
                  <c:v>12.9</c:v>
                </c:pt>
                <c:pt idx="2">
                  <c:v>25.8</c:v>
                </c:pt>
                <c:pt idx="3">
                  <c:v>67.7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Педстаж  до 5 лет</c:v>
                </c:pt>
                <c:pt idx="1">
                  <c:v>педстаж от 5 до 10 лет</c:v>
                </c:pt>
                <c:pt idx="2">
                  <c:v>педстаж от 10 до 20 лет</c:v>
                </c:pt>
                <c:pt idx="3">
                  <c:v>свыше 20 лет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Педстаж  до 5 лет</c:v>
                </c:pt>
                <c:pt idx="1">
                  <c:v>педстаж от 5 до 10 лет</c:v>
                </c:pt>
                <c:pt idx="2">
                  <c:v>педстаж от 10 до 20 лет</c:v>
                </c:pt>
                <c:pt idx="3">
                  <c:v>свыше 20 лет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66114304"/>
        <c:axId val="66115840"/>
        <c:axId val="64957952"/>
      </c:bar3DChart>
      <c:catAx>
        <c:axId val="66114304"/>
        <c:scaling>
          <c:orientation val="minMax"/>
        </c:scaling>
        <c:axPos val="b"/>
        <c:tickLblPos val="nextTo"/>
        <c:txPr>
          <a:bodyPr rot="1380000" vert="horz" anchor="ctr" anchorCtr="1"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115840"/>
        <c:crosses val="autoZero"/>
        <c:auto val="1"/>
        <c:lblAlgn val="ctr"/>
        <c:lblOffset val="100"/>
      </c:catAx>
      <c:valAx>
        <c:axId val="66115840"/>
        <c:scaling>
          <c:orientation val="minMax"/>
        </c:scaling>
        <c:axPos val="l"/>
        <c:majorGridlines/>
        <c:numFmt formatCode="General" sourceLinked="1"/>
        <c:tickLblPos val="nextTo"/>
        <c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c:spPr>
        <c:crossAx val="66114304"/>
        <c:crosses val="autoZero"/>
        <c:crossBetween val="between"/>
      </c:valAx>
      <c:serAx>
        <c:axId val="64957952"/>
        <c:scaling>
          <c:orientation val="minMax"/>
        </c:scaling>
        <c:delete val="1"/>
        <c:axPos val="b"/>
        <c:tickLblPos val="none"/>
        <c:crossAx val="6611584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10"/>
      <c:perspective val="20"/>
    </c:view3D>
    <c:floor>
      <c:spPr>
        <a:scene3d>
          <a:camera prst="orthographicFront"/>
          <a:lightRig rig="threePt" dir="t"/>
        </a:scene3d>
        <a:sp3d>
          <a:contourClr>
            <a:srgbClr val="000000"/>
          </a:contourClr>
        </a:sp3d>
      </c:spPr>
    </c:floor>
    <c:plotArea>
      <c:layout>
        <c:manualLayout>
          <c:layoutTarget val="inner"/>
          <c:xMode val="edge"/>
          <c:yMode val="edge"/>
          <c:x val="0.12536597769028868"/>
          <c:y val="4.7968749999999998E-2"/>
          <c:w val="0.85171735564304463"/>
          <c:h val="0.501876722440944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dkEdge"/>
          </c:spPr>
          <c:dPt>
            <c:idx val="0"/>
            <c:spPr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2"/>
            <c:spPr>
              <a:solidFill>
                <a:schemeClr val="accent4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3"/>
            <c:spPr>
              <a:solidFill>
                <a:schemeClr val="accent3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cat>
            <c:strRef>
              <c:f>Лист1!$A$2:$A$5</c:f>
              <c:strCache>
                <c:ptCount val="4"/>
                <c:pt idx="0">
                  <c:v>высшая категория</c:v>
                </c:pt>
                <c:pt idx="1">
                  <c:v>первая категория</c:v>
                </c:pt>
                <c:pt idx="2">
                  <c:v>вторая категория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32.5</c:v>
                </c:pt>
                <c:pt idx="1">
                  <c:v>30</c:v>
                </c:pt>
                <c:pt idx="2">
                  <c:v>27.5</c:v>
                </c:pt>
                <c:pt idx="3">
                  <c:v>10</c:v>
                </c:pt>
              </c:numCache>
            </c:numRef>
          </c:val>
        </c:ser>
        <c:shape val="cylinder"/>
        <c:axId val="66469248"/>
        <c:axId val="66471040"/>
        <c:axId val="0"/>
      </c:bar3DChart>
      <c:catAx>
        <c:axId val="66469248"/>
        <c:scaling>
          <c:orientation val="minMax"/>
        </c:scaling>
        <c:axPos val="b"/>
        <c:tickLblPos val="nextTo"/>
        <c:txPr>
          <a:bodyPr rot="-1200000" vert="horz"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471040"/>
        <c:crosses val="autoZero"/>
        <c:auto val="1"/>
        <c:lblAlgn val="ctr"/>
        <c:lblOffset val="100"/>
      </c:catAx>
      <c:valAx>
        <c:axId val="66471040"/>
        <c:scaling>
          <c:orientation val="minMax"/>
        </c:scaling>
        <c:axPos val="l"/>
        <c:majorGridlines/>
        <c:numFmt formatCode="General" sourceLinked="1"/>
        <c:tickLblPos val="nextTo"/>
        <c:crossAx val="664692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98C8A-31B1-4FFE-94F4-F124322431E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B061D-C1DF-4C72-B052-35483D2B2B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061D-C1DF-4C72-B052-35483D2B2B9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F13CE5-B5DA-46F3-9655-A759A6E1EC6F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543B03-8B96-4C25-ABB6-D1B85DE44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_____Microsoft_Office_Excel_97-20034.xls"/><Relationship Id="rId5" Type="http://schemas.openxmlformats.org/officeDocument/2006/relationships/oleObject" Target="../embeddings/_____Microsoft_Office_Excel_97-20033.xls"/><Relationship Id="rId4" Type="http://schemas.openxmlformats.org/officeDocument/2006/relationships/oleObject" Target="../embeddings/_____Microsoft_Office_Excel_97-20032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39552" y="1442356"/>
            <a:ext cx="784887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 ДЕЯТЕЛЬНОСТИ  ПЕДАГОГИЧЕСКОГО КОЛЛЕКТИВА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 УПРАВЛЕНИЮ  КАЧЕСТВОМ  ОБРАЗОВАНИЯ  В  СРЕДНЕЙ ОБЩЕОБРАЗОВАТЕЛЬНОЙ ШКОЛЕ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lang="ru-RU" sz="12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Дипломная работа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слушателя курсов профессиональной переподготовки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программе «Менеджмент в образовании»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Паллонен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Ирины Анатольевны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123845" y="-1264115"/>
            <a:ext cx="6896311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lang="ru-RU" sz="12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lang="ru-RU" sz="12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lang="ru-RU" sz="12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lang="ru-RU" sz="12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РОССИЙСКАЯ  ФЕДЕРАЦИЯ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И НАУКИ МУРМАНСКОЙ  ОБЛАСТИ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МУРМАНСКИЙ ОБЛАСТНОЙ ИНСТИТУТ ПОВЫШЕНИЯ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КВАЛИФИКАЦИИ  РАБОТНИКОВ ОБРАЗОВАНИЯ И КУЛЬТУРЫ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МОИПКРОиК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569115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Мурманск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/>
              <a:t>  </a:t>
            </a:r>
            <a:r>
              <a:rPr lang="ru-RU" b="1" dirty="0" smtClean="0"/>
              <a:t>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0648"/>
            <a:ext cx="63107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Организационно-управленческие условия.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Модель управления качеством образования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204864"/>
            <a:ext cx="180020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Определение потребности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образователь-ных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услугах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87824" y="3068960"/>
            <a:ext cx="309634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Рабочая группа по управлению качеством образования в школе  (директор, заместители, родители, учителя, учащиеся)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27784" y="1268760"/>
            <a:ext cx="165618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миссия, стратегические цели, политика в области качества  образования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6056" y="1340768"/>
            <a:ext cx="172819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Вовлечение коллектива в реализацию поставленных целей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48264" y="2348880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Конкретизация социального заказа – компетенции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040" y="5229200"/>
            <a:ext cx="172819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управленцев и учителей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5229200"/>
            <a:ext cx="216024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Оценка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экс-пертиза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процессов и результатов (мониторинг).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48264" y="4365104"/>
            <a:ext cx="1656184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образовате-льных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программ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7544" y="4365104"/>
            <a:ext cx="1584176" cy="1202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Анализ удовлетворенности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потребите-лей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19449384">
            <a:off x="1547664" y="1340768"/>
            <a:ext cx="1216152" cy="73152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4283968" y="1196752"/>
            <a:ext cx="928120" cy="875536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 rot="2486946">
            <a:off x="6660232" y="1268760"/>
            <a:ext cx="1216152" cy="731520"/>
          </a:xfrm>
          <a:prstGeom prst="curved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740352" y="3573016"/>
            <a:ext cx="731520" cy="936104"/>
          </a:xfrm>
          <a:prstGeom prst="curved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 rot="3052829">
            <a:off x="7254526" y="5720997"/>
            <a:ext cx="936255" cy="1196752"/>
          </a:xfrm>
          <a:prstGeom prst="curved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 rot="4775698">
            <a:off x="4139952" y="5902496"/>
            <a:ext cx="803528" cy="955504"/>
          </a:xfrm>
          <a:prstGeom prst="curvedLeftArrow">
            <a:avLst>
              <a:gd name="adj1" fmla="val 25000"/>
              <a:gd name="adj2" fmla="val 55250"/>
              <a:gd name="adj3" fmla="val 25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право стрелка 21"/>
          <p:cNvSpPr/>
          <p:nvPr/>
        </p:nvSpPr>
        <p:spPr>
          <a:xfrm rot="7939105">
            <a:off x="1051281" y="5642435"/>
            <a:ext cx="958034" cy="1234971"/>
          </a:xfrm>
          <a:prstGeom prst="curvedLeftArrow">
            <a:avLst>
              <a:gd name="adj1" fmla="val 25000"/>
              <a:gd name="adj2" fmla="val 51912"/>
              <a:gd name="adj3" fmla="val 25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право стрелка 22"/>
          <p:cNvSpPr/>
          <p:nvPr/>
        </p:nvSpPr>
        <p:spPr>
          <a:xfrm rot="11320815">
            <a:off x="822936" y="3334755"/>
            <a:ext cx="731520" cy="948168"/>
          </a:xfrm>
          <a:prstGeom prst="curved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трелка вверх 23"/>
          <p:cNvSpPr/>
          <p:nvPr/>
        </p:nvSpPr>
        <p:spPr>
          <a:xfrm>
            <a:off x="3347864" y="2564904"/>
            <a:ext cx="484632" cy="504056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5" name="Стрелка вверх 24"/>
          <p:cNvSpPr/>
          <p:nvPr/>
        </p:nvSpPr>
        <p:spPr>
          <a:xfrm>
            <a:off x="5364088" y="2492896"/>
            <a:ext cx="484632" cy="504056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3419872" y="4869160"/>
            <a:ext cx="484632" cy="36004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5364088" y="4869160"/>
            <a:ext cx="484632" cy="43204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лево 27"/>
          <p:cNvSpPr/>
          <p:nvPr/>
        </p:nvSpPr>
        <p:spPr>
          <a:xfrm>
            <a:off x="2051720" y="2996952"/>
            <a:ext cx="864096" cy="484632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/>
        </p:nvSpPr>
        <p:spPr>
          <a:xfrm>
            <a:off x="2051720" y="4365104"/>
            <a:ext cx="792088" cy="484632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6156176" y="2996952"/>
            <a:ext cx="762384" cy="4846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6156176" y="4293096"/>
            <a:ext cx="792088" cy="4846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5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принципы управления качеством   в  школе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1268760"/>
            <a:ext cx="2520280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Измерение степени удовлетворенности  потребителей. Обратная связь с потребителем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3140968"/>
            <a:ext cx="230425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Социальное партнерство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5013176"/>
            <a:ext cx="230425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Вовлечение персонала и создание благоприятных условий для работы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80" y="1340768"/>
            <a:ext cx="2232248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Ориентация на потребителя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19872" y="4941168"/>
            <a:ext cx="2448272" cy="1274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Постоянное улучшение процессов и результатов  (внутренняя и внешняя экспертиза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36296" y="2204864"/>
            <a:ext cx="144016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1340768"/>
            <a:ext cx="2520280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Лидерство руководства – стратегия и политика в области качества, создание условия для достижения результата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72200" y="3140968"/>
            <a:ext cx="2376264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Процесс: вход (требования к будущему результату), преобразования, выход (результат), анализ соответствия требованиям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4208" y="5013176"/>
            <a:ext cx="216024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Принятие решений на основе фактов и измерений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03848" y="3068960"/>
            <a:ext cx="2664296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Принципы системы управления качеством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>
            <a:endCxn id="13" idx="1"/>
          </p:cNvCxnSpPr>
          <p:nvPr/>
        </p:nvCxnSpPr>
        <p:spPr>
          <a:xfrm>
            <a:off x="2915816" y="2636912"/>
            <a:ext cx="678209" cy="632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4" idx="3"/>
          </p:cNvCxnSpPr>
          <p:nvPr/>
        </p:nvCxnSpPr>
        <p:spPr>
          <a:xfrm flipV="1">
            <a:off x="2771800" y="3861048"/>
            <a:ext cx="28803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699792" y="4509120"/>
            <a:ext cx="93610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3" idx="0"/>
            <a:endCxn id="6" idx="2"/>
          </p:cNvCxnSpPr>
          <p:nvPr/>
        </p:nvCxnSpPr>
        <p:spPr>
          <a:xfrm rot="5400000" flipH="1" flipV="1">
            <a:off x="4381128" y="2842084"/>
            <a:ext cx="38174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8" idx="0"/>
          </p:cNvCxnSpPr>
          <p:nvPr/>
        </p:nvCxnSpPr>
        <p:spPr>
          <a:xfrm rot="5400000">
            <a:off x="4427984" y="472514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13" idx="6"/>
          </p:cNvCxnSpPr>
          <p:nvPr/>
        </p:nvCxnSpPr>
        <p:spPr>
          <a:xfrm>
            <a:off x="5868144" y="3753036"/>
            <a:ext cx="432048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5580112" y="2708920"/>
            <a:ext cx="64807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5580112" y="4293096"/>
            <a:ext cx="93610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806489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Внешняя среда школы  и  социальное партнерство  как фактор  удовлетворения образовательных, интеллектуальных и эстетических потребностей учащихся: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асположение в закрытом военном  гарнизоне;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удаленное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расположение от Мурманска и Североморска и ограниченная  транспортная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доступность.;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институты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сферы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населенного пункта  - детская  школа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искусств,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сельская библиотека, Дом офицеров  флота;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институты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сферы  вне населенного пункта –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Североморск: Дом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детского творчества школьников  им. Саши Ковалева,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городская детская библиотека,   городской музей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истории города и флота;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Мурманск: драматический театр, художественный, краеведческий музеи,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ГОУ ДОД МОЦДО «Лапландия»,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научная областная библиотека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др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.,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2088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научные и образовательные центры  г. Мурманска: 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государственный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техническимйуниверситет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(МГТУ);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государственный гуманитарный университет (МГГУ); 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филиал  Государственной морской  академии имени С.О.Макарова;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филиал  Санкт-Петербургского государственного университета водных коммуникаций;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филиал Санкт-Петербургского университета экономики и финансов;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областной  институт повышения квалификации работников образования и культуры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МОИПКРОиК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педагогический колледж, 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морской рыбопромышленный колледж им.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Месяцева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Мурманский торгово-экономический  техникум.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Особенности организации образовательного процесса в школе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численность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учащихся в школе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01 марта 2011 года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346 человек.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сменность работы школы – 2 смены</a:t>
            </a:r>
          </a:p>
          <a:p>
            <a:pPr marL="342900" indent="-342900">
              <a:buAutoNum type="arabicPlain" startAt="20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постоянным составом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учащихся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37  групп дополнительного  образования  (кружков и секций)  с переменным составом  учащихся.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шестидневная рабочая неделя.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УВП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первой ступени (1-4 классы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-   традиционная классно-урочная система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применением технологий развивающего и опережающего обучения.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УВП  на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второй ступени (5-9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классно-урочная система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включением элементов лекционно-семинарской и модульной систем.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УВП  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третьей ступени (10-11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 -  классно-урочная  система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включением элементов лекционно-семинарской и модульной систем и  исследовательской деятельности.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04665"/>
            <a:ext cx="4608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здоровья учащихся</a:t>
            </a:r>
          </a:p>
          <a:p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980728"/>
          <a:ext cx="7920880" cy="517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115"/>
                <a:gridCol w="848094"/>
                <a:gridCol w="848094"/>
                <a:gridCol w="848094"/>
                <a:gridCol w="848094"/>
                <a:gridCol w="848094"/>
                <a:gridCol w="848094"/>
                <a:gridCol w="848094"/>
                <a:gridCol w="99210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детей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не болевшие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Индекс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здоро-вья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58,1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 15 лет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267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47,6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Старше 15 лет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51,2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по школе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341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632848" cy="645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 школы  по сохранению  здоровья учащихся: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распределение учебной нагрузки учащихся на протяжении учебного дня и учебной недели через составление учебного расписания в соответствии с  требованиями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2.4.2.1178-02 «Гигиенические требования к условиям обучения в общеобразовательных учреждениях»;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разработка и реализация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внутришкольной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программы «Здоровье»;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введение в учебное расписание третьего часа физической культуры для  всех классов;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использовании в образовательном процессе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технологий;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ведение среди учащихся   коррекционной работы  и социально-профилактических мероприятий, направленных на ликвидацию вредных привычек;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коррекционная работа по снижению уровня заболеваемости учащихся  (использовании медицинских данных при распределении детей в  учебных кабинетах в соответствии  с особенностями зрения,  слуха и роста,  введении в учебный план  занятий  корригирующей гимнастики,  формирование специальной группы по  физической культуре).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Итоги  промежуточной и  итоговой аттестации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2009-2010 учебный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47664" y="5287040"/>
          <a:ext cx="72008" cy="45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1403648" y="5229200"/>
          <a:ext cx="72008" cy="175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67544" y="1412776"/>
          <a:ext cx="8064896" cy="404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24744"/>
          </a:xfrm>
        </p:spPr>
        <p:txBody>
          <a:bodyPr>
            <a:normAutofit/>
          </a:bodyPr>
          <a:lstStyle/>
          <a:p>
            <a:pPr algn="ctr"/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Результаты государственной (итоговой) аттестации выпускников </a:t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9-х классов за 2009/2010 учебный год</a:t>
            </a:r>
            <a:endParaRPr lang="ru-RU" sz="2000" b="1" cap="none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/>
          </a:bodyPr>
          <a:lstStyle/>
          <a:p>
            <a:pPr algn="ctr"/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Результаты государственной (итоговой) аттестации выпускников </a:t>
            </a:r>
            <a:b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11-х классов за 2009/2010 учебный год</a:t>
            </a:r>
            <a:endParaRPr lang="ru-RU" sz="2000" b="1" cap="none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776864" cy="631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работы -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разработать  систему организации деятельности педагогического коллектива по управлению качеством образования в средней общеобразовательной школе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Объект исследования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система управления качеством образования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– деятельность педагогического коллектива по управлению качеством образования в средней общеобразовательной школе.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1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Кадровые условия  и   совершенствование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педагогического мастерства</a:t>
            </a:r>
            <a:endParaRPr lang="ru-RU" sz="2000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83568" y="1556792"/>
          <a:ext cx="813690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5805264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Образовательный ценз педагогического коллектива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39552" y="1052736"/>
          <a:ext cx="792088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99592" y="332656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Распределение педагогических кадров по стажу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39552" y="1397000"/>
          <a:ext cx="7992888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59632" y="476673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Распределение педагогических кадров по квалификационным  категориям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76672"/>
            <a:ext cx="4979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Сотрудничество с родителями</a:t>
            </a:r>
            <a:endParaRPr lang="ru-RU" sz="2400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3" name="Диаграмма 1"/>
          <p:cNvGraphicFramePr>
            <a:graphicFrameLocks/>
          </p:cNvGraphicFramePr>
          <p:nvPr/>
        </p:nvGraphicFramePr>
        <p:xfrm>
          <a:off x="899592" y="1412776"/>
          <a:ext cx="2981325" cy="1838325"/>
        </p:xfrm>
        <a:graphic>
          <a:graphicData uri="http://schemas.openxmlformats.org/presentationml/2006/ole">
            <p:oleObj spid="_x0000_s8193" name="Диаграмма" r:id="rId3" imgW="2981202" imgH="1841152" progId="Excel.Sheet.8">
              <p:embed/>
            </p:oleObj>
          </a:graphicData>
        </a:graphic>
      </p:graphicFrame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5" name="Диаграмма 2"/>
          <p:cNvGraphicFramePr>
            <a:graphicFrameLocks/>
          </p:cNvGraphicFramePr>
          <p:nvPr/>
        </p:nvGraphicFramePr>
        <p:xfrm>
          <a:off x="5148064" y="1412776"/>
          <a:ext cx="3067050" cy="1838325"/>
        </p:xfrm>
        <a:graphic>
          <a:graphicData uri="http://schemas.openxmlformats.org/presentationml/2006/ole">
            <p:oleObj spid="_x0000_s8195" name="Диаграмма" r:id="rId4" imgW="3066554" imgH="1835055" progId="Excel.Sheet.8">
              <p:embed/>
            </p:oleObj>
          </a:graphicData>
        </a:graphic>
      </p:graphicFrame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9" name="Object 7"/>
          <p:cNvGraphicFramePr>
            <a:graphicFrameLocks/>
          </p:cNvGraphicFramePr>
          <p:nvPr/>
        </p:nvGraphicFramePr>
        <p:xfrm>
          <a:off x="899592" y="3861048"/>
          <a:ext cx="3114675" cy="1990725"/>
        </p:xfrm>
        <a:graphic>
          <a:graphicData uri="http://schemas.openxmlformats.org/presentationml/2006/ole">
            <p:oleObj spid="_x0000_s8199" name="Диаграмма" r:id="rId5" imgW="3114543" imgH="1990697" progId="Excel.Sheet.8">
              <p:embed/>
            </p:oleObj>
          </a:graphicData>
        </a:graphic>
      </p:graphicFrame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01" name="Диаграмма 6"/>
          <p:cNvGraphicFramePr>
            <a:graphicFrameLocks/>
          </p:cNvGraphicFramePr>
          <p:nvPr/>
        </p:nvGraphicFramePr>
        <p:xfrm>
          <a:off x="5148064" y="3861048"/>
          <a:ext cx="2990850" cy="2009775"/>
        </p:xfrm>
        <a:graphic>
          <a:graphicData uri="http://schemas.openxmlformats.org/presentationml/2006/ole">
            <p:oleObj spid="_x0000_s8201" name="Диаграмма" r:id="rId6" imgW="2993395" imgH="201185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06489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Психологические условия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Отношение учащихся к условиям созданным в школе: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65%   - чувствуют себя в школе комфортно;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27%  - чувствуют себя в школе комфортно или дискомфортно в зависимости от ситуации;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8% - чувствуют себя в школе дискомфортно.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996952"/>
            <a:ext cx="813690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Отношение педагогов к  условиям, созданным в школе</a:t>
            </a:r>
            <a:r>
              <a:rPr lang="ru-RU" dirty="0" smtClean="0"/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- 79 % -  указывают  на стабильность своего положения в коллективе, наличие доверительно-уважительного отношения коллег и администрации;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- 66 % - отмечают наличие в школе достаточных условий для личностного роста и развития, освоения нового;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- 66 % - отмечают  работу в школе  интересной, стимулирующей к дальнейшему поиску;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- 93% - характеризуют  взаимоотношения с учащимися  как  благоприятные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Итоги деятельности  МОУСОШ № 8  по составляющим качества образования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Положительные факторы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творческий педагогический коллектив; высокий профессиональный уровень педагогических работников и работников социально-психологической службы, руководителей кружков; хорошая методическая база; большое количество детей, обучающихся в школе; расположение в ближайшем окружении школы сельской библиотеки, детской школы искусств, Дома офицеров флота.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Отрицательные факторы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недостаточная  материально-техническая база образовательного учреждения – необходим читальный зал при библиотеке, современный методический кабинет, музей школы, недостаточная пропускная способность спортивного зала, необходим еще один класс информатики;   нахождение на терри­тории, прилегающей к школе разрушенного комплекса жилых зданий, несанкционированной автомобильной стоянки, отсутствие предупреждающих и запрещающих дорожных знаков при въезде на территорию школы; сложившаяся  социальная ситуация в населенном пункте (увеличение количества жителей,  ведущих асоциальный образ жизни, большое количество безработных.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Угрозы, вызовы, (возможные неудачи)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возможная потеря контингента обучающихся из-за оттока населения и перспектив  перебазирования авиаполка к новому месту дислокации; риск потерять хороших преподавателей, которые не выдержат новой нагрузки; недостаточное финансирование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395537" y="332657"/>
            <a:ext cx="8208912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45720" rIns="7200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 ПРОГРАММЫ РАЗВИТИЯ ШКОЛЫ НА 2011-2015  </a:t>
            </a:r>
            <a:r>
              <a:rPr lang="ru-RU" sz="1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гг.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7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1.« ОПТИМИЗАЦИЯ СИСТЕМЫ УПРАВЛЕНИЯ ШКОЛОЙ»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Организация системы управления школой на принципах государственно-общественного управления  создающих организационно-педагогические условия для самореализации субъектов образовательного процесса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деятельности ОУ.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Расширение участия субъектов образовательного процесса в управлении школой.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 педагогических кадров.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социальной защищенности педагогов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2. «ИНФОРМАЦИОННОЕ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ОБЕСПЕЧЕНИЕ»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cap="all" dirty="0" err="1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700" cap="all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Разработка и внедрение механизмов информационного обеспечения процессов функционирования и развития школы №8, ориентированных на повышение информационной культуры педагогов и учащихся школы.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Создание эффективной системы информационного обеспечения образовательного процесса.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Подготовка учащихся и педагогов к жизни и деятельности в условиях информационного общества.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уровня научно-методического обеспечения профессиональной деятельности педагогов.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Расширение информированности участников ОП с целью наиболее полной реализации прав граждан на образование.</a:t>
            </a:r>
          </a:p>
          <a:p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472865" y="247985"/>
            <a:ext cx="8198270" cy="63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«КОМФОРТНАЯ ШКОЛА»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социально и психологически комфортных условий реализации учебно-воспитательного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процесса на основе демократизации и </a:t>
            </a:r>
            <a:r>
              <a:rPr kumimoji="0" lang="ru-RU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гуманизации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образовательного процесса.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Улучшение  социально-психологического климата в школе.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Изменение характера взаимоотношений между родителями и школой. Усиление ориентации школы на запросы и оценки родителей и учащихся.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Изменение критериев оценки школы у родителей, ориентация на гуманистические и демократические принципы.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Рост престижа и общественной поддержки школы.</a:t>
            </a:r>
          </a:p>
          <a:p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5. «ПЕДАГОГИЧЕСКИЕ ТЕХНОЛОГИИ В ШКОЛЕ»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Обеспечение направленности деятельности педагогов школы на внедрение в педагогический процесс инновационных педагогических технологий на достижение результатов, отвечающих целям развития личности учащихся и современным  социальным требованиям на основе совершенствования управления школой как социально-педагогической системой.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качества образования в школе.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Рост познавательной мотивации учащихся.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педагогической компетентности педагогов.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Оптимизация учебно-воспитательного процесса.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Снижение учебной нагрузки учащихся, сохранение их здоровья.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539553" y="548054"/>
            <a:ext cx="806489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«ПРОФИЛЬНАЯ ШКОЛА И ПРЕДПРОФИЛЬНАЯ ПОДГОТОВКА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обеспечения каждому учащемуся реализации индивидуального образовательного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маршрута, а также углублённого изучения отдельных предметов.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Переход на профильное обучение учащихся старших классов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качества образования в школе.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Рост познавательной мотивации учащихся.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Оптимизация образовательного процесса.</a:t>
            </a:r>
          </a:p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 7. «Здоровье ученика»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Сохранение, укрепление и улучшение психологического и физического 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здоровья учащихся в ходе реализации образовательного процесса.</a:t>
            </a:r>
          </a:p>
          <a:p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Тенденция к снижению роста заболеваемости учащихся;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Рост личностных и спортивных достижений.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Повышение уровня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грамотности учащихся и родителей;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Рост комфортности субъектов образовательного процесса.</a:t>
            </a:r>
          </a:p>
          <a:p>
            <a:endParaRPr lang="ru-RU" dirty="0" smtClean="0"/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764704"/>
            <a:ext cx="784887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Таким образом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гипотеза исследования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 состоящая в утверждении , что эффективность управления качеством образования повысится, если деятельность педагогического коллектива по управлению качеством образования будет осуществляться на основе специально разработанной программы,  подтверждена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1"/>
            <a:ext cx="76328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Раскрыть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сущность понятия «качество образования» и определить содержание управления качеством образования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Провести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 деятельности педагогического коллектива МОУСОШ № 8  по управлению качеством образования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Определить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основные направления совершенствования системы управления качеством образования в МОУСОШ № 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Разработать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систему организации деятельности педагогического коллектива по управлению качеством образования в средней общеобразовательной школе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941168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База исследования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педагогический коллектив МОУСОШ №8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н.п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Североморск-3, учащиеся 1-11 классов (346 учеников), родители учащихся</a:t>
            </a:r>
            <a:r>
              <a:rPr lang="ru-RU" sz="2000" dirty="0"/>
              <a:t>.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67544" y="166328"/>
            <a:ext cx="806489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7863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 исследования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эффективность управления качеством образования повысится, если деятельность педагогического коллектива по управлению качеством образования будет осуществляться на основе специально разработанной программы, включающей следующие компоненты: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7863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верификационный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предполагающий сбор сведений о деятельности педагогического коллектива МОУСОШ № 8;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7863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регулятивный,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направленный на выявление субъектами педагогического коллектива причин несоответствия  своей деятельности требованиям программы управления качеством образования и их устранение;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7863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аналитический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содержанием которого является отслеживание изменений в деятельности педагогического коллектива;  анализ и оценка их эффективности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Значимость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работы -  разработка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программы управления качеством образования в МОУСОШ №8 с целью достижения  нового качества образовательной системы образовательного учреждения с учетом тенденции социально-экономического и культурного развития Мурманской области и возможность использования опыта работы школы общеобразовательными учреждениями Мурманской области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827584" y="364349"/>
            <a:ext cx="7416824" cy="575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Содержание работы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Введение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Глава 1. Обеспечение качества образования в школе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как педагогическая и управленческая проблема    			1.1. Сущность понятия «качество образования»		1.2. Управление качеством образования  в современном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общеобразовательном  учреждении					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Глава 2. Организация  деятельности педагогического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коллектива МОУСОШ № 8   по управлению качеством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(анализ опыта работы)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2.1. Содержание и анализ деятельности  педагогического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коллектива по управлению  качеством образования	   	2.2. Совершенствование управления качеством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образования в МОУСОШ № 8    		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Список литературы                                   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3"/>
            <a:ext cx="77768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 важнейший показатель, характеризующий  эффективность деятельности общеобразовательного учреждения,  первоочередная задача   каждого  общеобразовательного учреждения  и  необходимое условие  для  дальнейшего  профессионального становления ее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учеников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708920"/>
            <a:ext cx="77048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Качество образования  - интегративное понятие включающее в себя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содержания образования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образовательных технологий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процесса обучения (деятельности педагогического коллектива в целом и каждого его субъекта в частности);</a:t>
            </a:r>
          </a:p>
          <a:p>
            <a:pPr lvl="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Качество условий (научно-методических, управленческих, организационных, психологических, материально-технических и др.);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Качество  педагогов (квалификация)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Управление качеством образовательного процесса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целенаправленное, комплексное, скоординированное воздействие как на данный процесс в целом, так и на его основные элементы в целях достижения наибольшего соответствия параметров его функционирования и результатов соответствующим требованиям, нормам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стандартам.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           Панасюк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В.П. «Педагогическая система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внутришкольного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           управления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качеством образовательного процесса</a:t>
            </a:r>
            <a:r>
              <a:rPr lang="ru-RU" dirty="0"/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20889"/>
            <a:ext cx="78488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Управление качеством образования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(что равносильно управлению по целям и результатам) – это особое управление, организованное и направленное на достижение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любых, не случайных, не просто лучших, чем прежде, не тех, что сами по себе получатся, а вполне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определенных, заранее спрогнозированных  с возможной степенью точности результатов образования, причем цели (результаты) должны быть спрогнозированы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операционально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зоне потенциального развития ученика (выпускника), то есть речь всегда идет о наивысших, возможных для конкретного школьника, об оптимальных результатах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Поташник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М.М.. Управление качеством образования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445224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качеством образования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целенаправленный,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ресурсообеспеченный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спроектированный образовательный процесс взаимодействия управляющей и управляемой подсистем по достижению качества запрограммированного результата (норм и стандартов</a:t>
            </a:r>
            <a:r>
              <a:rPr lang="ru-RU" dirty="0" smtClean="0"/>
              <a:t>).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Шамова Т.И.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«Управление школой по результатам»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9208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лементы системы управления качеством образования для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оценки эффективности деятельности педагогического коллектива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школы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 внешней среды и социальное партнерство;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в школе;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 здоровья учащихся;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новые способы оценивания образовательных результатов;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научно-методические и кадровые условия;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совершенствование педагогического мастерства;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содержание образования в соответствии с социальным заказом;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новые методы обучения;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сотрудничество с родителями;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организационно-управленческие условия;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психологические условия;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материально-технические условия.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712</TotalTime>
  <Words>2010</Words>
  <Application>Microsoft Office PowerPoint</Application>
  <PresentationFormat>Экран (4:3)</PresentationFormat>
  <Paragraphs>311</Paragraphs>
  <Slides>29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Трек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Результаты государственной (итоговой) аттестации выпускников  9-х классов за 2009/2010 учебный год</vt:lpstr>
      <vt:lpstr>Результаты государственной (итоговой) аттестации выпускников  11-х классов за 2009/2010 учебный год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58</cp:revision>
  <dcterms:created xsi:type="dcterms:W3CDTF">2011-04-25T07:06:31Z</dcterms:created>
  <dcterms:modified xsi:type="dcterms:W3CDTF">2011-04-27T16:56:43Z</dcterms:modified>
</cp:coreProperties>
</file>