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67" r:id="rId3"/>
    <p:sldId id="269" r:id="rId4"/>
    <p:sldId id="270" r:id="rId5"/>
    <p:sldId id="271" r:id="rId6"/>
    <p:sldId id="272" r:id="rId7"/>
    <p:sldId id="273" r:id="rId8"/>
    <p:sldId id="283" r:id="rId9"/>
    <p:sldId id="274" r:id="rId10"/>
    <p:sldId id="275" r:id="rId11"/>
    <p:sldId id="284" r:id="rId12"/>
    <p:sldId id="280" r:id="rId13"/>
    <p:sldId id="276" r:id="rId14"/>
    <p:sldId id="277" r:id="rId15"/>
    <p:sldId id="278" r:id="rId16"/>
    <p:sldId id="279" r:id="rId17"/>
    <p:sldId id="281" r:id="rId18"/>
    <p:sldId id="282" r:id="rId19"/>
    <p:sldId id="263" r:id="rId20"/>
    <p:sldId id="268" r:id="rId21"/>
    <p:sldId id="26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5D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4660"/>
  </p:normalViewPr>
  <p:slideViewPr>
    <p:cSldViewPr>
      <p:cViewPr varScale="1">
        <p:scale>
          <a:sx n="69" d="100"/>
          <a:sy n="69" d="100"/>
        </p:scale>
        <p:origin x="-5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8424088" cy="1080000"/>
          </a:xfrm>
        </p:spPr>
        <p:txBody>
          <a:bodyPr/>
          <a:lstStyle>
            <a:lvl1pPr>
              <a:defRPr sz="6600" b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tikvar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37012"/>
            <a:ext cx="6400800" cy="720000"/>
          </a:xfrm>
        </p:spPr>
        <p:txBody>
          <a:bodyPr/>
          <a:lstStyle>
            <a:lvl1pPr marL="0" indent="0" algn="ctr">
              <a:buNone/>
              <a:defRPr sz="3600" i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831" y="1593342"/>
            <a:ext cx="7560000" cy="4860000"/>
          </a:xfrm>
        </p:spPr>
        <p:txBody>
          <a:bodyPr/>
          <a:lstStyle>
            <a:lvl1pPr marL="0" indent="360000"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540000" indent="-252000"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defRPr>
                <a:solidFill>
                  <a:srgbClr val="006600"/>
                </a:solidFill>
                <a:latin typeface="Book Antiqua" pitchFamily="18" charset="0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 baseline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0">
              <a:buNone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296476" y="1593342"/>
            <a:ext cx="7560000" cy="4860000"/>
          </a:xfrm>
        </p:spPr>
        <p:txBody>
          <a:bodyPr/>
          <a:lstStyle>
            <a:lvl1pPr marL="0" indent="360000">
              <a:buSzPct val="100000"/>
              <a:buFont typeface="Wingdings 2" pitchFamily="18" charset="2"/>
              <a:buChar char="·"/>
              <a:defRPr>
                <a:solidFill>
                  <a:srgbClr val="006600"/>
                </a:solidFill>
                <a:latin typeface="Book Antiqua" pitchFamily="18" charset="0"/>
              </a:defRPr>
            </a:lvl1pPr>
            <a:lvl2pPr marL="360000" indent="252000">
              <a:buSzPct val="100000"/>
              <a:buFont typeface="Wingdings" pitchFamily="2" charset="2"/>
              <a:buChar char="§"/>
              <a:defRPr>
                <a:solidFill>
                  <a:srgbClr val="006600"/>
                </a:solidFill>
                <a:latin typeface="Book Antiqua" pitchFamily="18" charset="0"/>
              </a:defRPr>
            </a:lvl2pPr>
            <a:lvl3pPr marL="720000" indent="180000">
              <a:buSzPct val="100000"/>
              <a:buFont typeface="Arial" pitchFamily="34" charset="0"/>
              <a:buChar char="•"/>
              <a:defRPr>
                <a:solidFill>
                  <a:srgbClr val="006600"/>
                </a:solidFill>
                <a:latin typeface="Book Antiqua" pitchFamily="18" charset="0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6476" y="296652"/>
            <a:ext cx="7560000" cy="900113"/>
          </a:xfrm>
        </p:spPr>
        <p:txBody>
          <a:bodyPr/>
          <a:lstStyle>
            <a:lvl1pPr>
              <a:defRPr sz="4000" b="0">
                <a:solidFill>
                  <a:srgbClr val="006600"/>
                </a:solidFill>
                <a:latin typeface="Book Antiqua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9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6476" y="1592796"/>
            <a:ext cx="3600000" cy="4860000"/>
          </a:xfrm>
        </p:spPr>
        <p:txBody>
          <a:bodyPr/>
          <a:lstStyle>
            <a:lvl1pPr>
              <a:buFont typeface="Wingdings 2" pitchFamily="18" charset="2"/>
              <a:buChar char="·"/>
              <a:defRPr sz="2800">
                <a:solidFill>
                  <a:srgbClr val="006600"/>
                </a:solidFill>
                <a:latin typeface="Book Antiqua" pitchFamily="18" charset="0"/>
              </a:defRPr>
            </a:lvl1pPr>
            <a:lvl2pPr>
              <a:buFont typeface="Wingdings" pitchFamily="2" charset="2"/>
              <a:buChar char="§"/>
              <a:defRPr sz="2400">
                <a:solidFill>
                  <a:srgbClr val="006600"/>
                </a:solidFill>
                <a:latin typeface="Book Antiqua" pitchFamily="18" charset="0"/>
              </a:defRPr>
            </a:lvl2pPr>
            <a:lvl3pPr>
              <a:defRPr sz="2000">
                <a:solidFill>
                  <a:srgbClr val="006600"/>
                </a:solidFill>
                <a:latin typeface="Book Antiqua" pitchFamily="18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296863"/>
            <a:ext cx="75596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296988" y="1631950"/>
            <a:ext cx="755967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2" r:id="rId2"/>
    <p:sldLayoutId id="2147483713" r:id="rId3"/>
    <p:sldLayoutId id="2147483714" r:id="rId4"/>
    <p:sldLayoutId id="2147483715" r:id="rId5"/>
    <p:sldLayoutId id="214748371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6600"/>
          </a:solidFill>
          <a:latin typeface="Book Antiqua" pitchFamily="18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6600"/>
          </a:solidFill>
          <a:latin typeface="Book Antiqua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15875" algn="l" rtl="0" eaLnBrk="0" fontAlgn="base" hangingPunct="0">
        <a:spcBef>
          <a:spcPct val="20000"/>
        </a:spcBef>
        <a:spcAft>
          <a:spcPct val="0"/>
        </a:spcAft>
        <a:buFont typeface="Wingdings 2" pitchFamily="18" charset="2"/>
        <a:buChar char="·"/>
        <a:defRPr sz="28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1pPr>
      <a:lvl2pPr marL="358775" indent="25082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2pPr>
      <a:lvl3pPr marL="719138" indent="1793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006600"/>
          </a:solidFill>
          <a:latin typeface="Book Antiqua" pitchFamily="18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hyperlink" Target="http://pics.livejournal.com/ulli4ka/pic/000dgt6s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vanivanich.ru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19" Type="http://schemas.openxmlformats.org/officeDocument/2006/relationships/image" Target="../media/image26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>
          <a:xfrm>
            <a:off x="395288" y="2492375"/>
            <a:ext cx="8424862" cy="1081088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 </a:t>
            </a:r>
            <a:r>
              <a:rPr lang="ru-RU" sz="3200" dirty="0" smtClean="0"/>
              <a:t>«Войлок</a:t>
            </a:r>
            <a:r>
              <a:rPr lang="en-US" sz="3200" dirty="0" smtClean="0"/>
              <a:t> -</a:t>
            </a:r>
            <a:r>
              <a:rPr lang="ru-RU" sz="3200" dirty="0" smtClean="0"/>
              <a:t> новое хобби или забытое мастерство?»</a:t>
            </a:r>
            <a:endParaRPr lang="ru-RU" sz="3200" dirty="0" smtClean="0">
              <a:cs typeface="Arial Unicode MS" pitchFamily="34" charset="-128"/>
            </a:endParaRPr>
          </a:p>
        </p:txBody>
      </p:sp>
      <p:sp>
        <p:nvSpPr>
          <p:cNvPr id="307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74648" y="5619780"/>
            <a:ext cx="7996347" cy="879534"/>
          </a:xfrm>
        </p:spPr>
        <p:txBody>
          <a:bodyPr/>
          <a:lstStyle/>
          <a:p>
            <a:pPr algn="l">
              <a:defRPr/>
            </a:pPr>
            <a:r>
              <a:rPr lang="ru-RU" sz="1800" dirty="0" smtClean="0"/>
              <a:t>Саратовская  обл.</a:t>
            </a:r>
          </a:p>
          <a:p>
            <a:pPr algn="l">
              <a:defRPr/>
            </a:pPr>
            <a:r>
              <a:rPr lang="ru-RU" sz="1800" dirty="0" smtClean="0"/>
              <a:t> г.Балаково   МБОУ «</a:t>
            </a:r>
            <a:r>
              <a:rPr lang="ru-RU" sz="1800" dirty="0" err="1" smtClean="0"/>
              <a:t>Сош</a:t>
            </a:r>
            <a:r>
              <a:rPr lang="ru-RU" sz="1800" dirty="0" smtClean="0"/>
              <a:t> №28»      Учитель технологии  </a:t>
            </a:r>
            <a:r>
              <a:rPr lang="ru-RU" sz="1800" dirty="0" err="1" smtClean="0"/>
              <a:t>Ожигина</a:t>
            </a:r>
            <a:r>
              <a:rPr lang="ru-RU" sz="1800" dirty="0" smtClean="0"/>
              <a:t> Е.Л.  </a:t>
            </a:r>
          </a:p>
          <a:p>
            <a:pPr algn="l">
              <a:defRPr/>
            </a:pPr>
            <a:endParaRPr lang="ru-RU" sz="1800" dirty="0" smtClean="0"/>
          </a:p>
          <a:p>
            <a:pPr>
              <a:defRPr/>
            </a:pPr>
            <a:endParaRPr lang="ru-RU" sz="2000" dirty="0" smtClean="0"/>
          </a:p>
          <a:p>
            <a:pPr>
              <a:defRPr/>
            </a:pPr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285830" y="909603"/>
            <a:ext cx="7560000" cy="4860000"/>
          </a:xfrm>
        </p:spPr>
        <p:txBody>
          <a:bodyPr/>
          <a:lstStyle/>
          <a:p>
            <a:r>
              <a:rPr lang="ru-RU" dirty="0" smtClean="0"/>
              <a:t>Для справки: толщина шерстяной нити измеряется в микронах.</a:t>
            </a:r>
          </a:p>
          <a:p>
            <a:pPr>
              <a:buNone/>
            </a:pPr>
            <a:r>
              <a:rPr lang="ru-RU" dirty="0" smtClean="0"/>
              <a:t> От </a:t>
            </a:r>
            <a:r>
              <a:rPr lang="ru-RU" dirty="0" err="1" smtClean="0"/>
              <a:t>супертонкой</a:t>
            </a:r>
            <a:r>
              <a:rPr lang="ru-RU" dirty="0" smtClean="0"/>
              <a:t> (16-20 микрон) шерсти австралийских мериносов и </a:t>
            </a:r>
            <a:r>
              <a:rPr lang="ru-RU" dirty="0" err="1" smtClean="0"/>
              <a:t>готландских</a:t>
            </a:r>
            <a:r>
              <a:rPr lang="ru-RU" dirty="0" smtClean="0"/>
              <a:t> овец до также пригодной (30-32 микрона) шерсти </a:t>
            </a:r>
            <a:r>
              <a:rPr lang="ru-RU" dirty="0" err="1" smtClean="0"/>
              <a:t>тексельских</a:t>
            </a:r>
            <a:r>
              <a:rPr lang="ru-RU" dirty="0" smtClean="0"/>
              <a:t> овец. </a:t>
            </a:r>
          </a:p>
          <a:p>
            <a:pPr>
              <a:buNone/>
            </a:pPr>
            <a:r>
              <a:rPr lang="ru-RU" dirty="0" smtClean="0"/>
              <a:t>Чем тоньше шерсть, тем легче с ней работать (но она и дороже). Нить должна быть мягкой, эластичной, </a:t>
            </a:r>
            <a:r>
              <a:rPr lang="ru-RU" dirty="0" err="1" smtClean="0"/>
              <a:t>непересушенной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317" y="982629"/>
            <a:ext cx="7560000" cy="1570059"/>
          </a:xfrm>
        </p:spPr>
        <p:txBody>
          <a:bodyPr/>
          <a:lstStyle/>
          <a:p>
            <a:r>
              <a:rPr lang="ru-RU" sz="2800" dirty="0" smtClean="0"/>
              <a:t> Техника мокрого валяния великолепно подходит для создания украшений, обуви, одежды</a:t>
            </a:r>
            <a:r>
              <a:rPr lang="en-US" sz="2800" dirty="0" smtClean="0"/>
              <a:t>,</a:t>
            </a:r>
            <a:r>
              <a:rPr lang="ru-RU" sz="2800" dirty="0" smtClean="0"/>
              <a:t>  игрушек  и  предметов интерьера.</a:t>
            </a:r>
            <a:endParaRPr lang="ru-RU" dirty="0"/>
          </a:p>
        </p:txBody>
      </p:sp>
      <p:pic>
        <p:nvPicPr>
          <p:cNvPr id="3074" name="Picture 2" descr="H:\мама 2\рукоделие\валяние\куклы ирины андрееевой\e9dd552b76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21019" y="3611565"/>
            <a:ext cx="1657828" cy="2881305"/>
          </a:xfrm>
          <a:prstGeom prst="rect">
            <a:avLst/>
          </a:prstGeom>
          <a:noFill/>
        </p:spPr>
      </p:pic>
      <p:pic>
        <p:nvPicPr>
          <p:cNvPr id="3075" name="Picture 3" descr="H:\мама 2\рукоделие\валяние\одежда из войлока\307841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8856" y="2625714"/>
            <a:ext cx="1717338" cy="2743206"/>
          </a:xfrm>
          <a:prstGeom prst="rect">
            <a:avLst/>
          </a:prstGeom>
          <a:noFill/>
        </p:spPr>
      </p:pic>
      <p:pic>
        <p:nvPicPr>
          <p:cNvPr id="3076" name="Picture 4" descr="H:\мама 2\презентация\картинки\6!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10156" y="2662227"/>
            <a:ext cx="1788309" cy="2384412"/>
          </a:xfrm>
          <a:prstGeom prst="rect">
            <a:avLst/>
          </a:prstGeom>
          <a:noFill/>
        </p:spPr>
      </p:pic>
      <p:pic>
        <p:nvPicPr>
          <p:cNvPr id="3077" name="Picture 5" descr="H:\мама 2\рукоделие\валяние\валенки, тапочки\m_11d2266027cf52add70e3e3a269d4ec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18371" y="3611565"/>
            <a:ext cx="1679598" cy="2513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317" y="507960"/>
            <a:ext cx="7560000" cy="900113"/>
          </a:xfrm>
        </p:spPr>
        <p:txBody>
          <a:bodyPr/>
          <a:lstStyle/>
          <a:p>
            <a:r>
              <a:rPr lang="ru-RU" sz="2800" dirty="0" smtClean="0"/>
              <a:t>Творчество Ирины Андреевой</a:t>
            </a:r>
            <a:r>
              <a:rPr lang="ru-RU" sz="2800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:\мама 2\рукоделие\валяние\куклы ирины андрееевой\0_4b273_e3dc2bc6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7674" y="1566837"/>
            <a:ext cx="2541306" cy="2703518"/>
          </a:xfrm>
          <a:prstGeom prst="rect">
            <a:avLst/>
          </a:prstGeom>
          <a:noFill/>
        </p:spPr>
      </p:pic>
      <p:pic>
        <p:nvPicPr>
          <p:cNvPr id="5" name="Picture 3" descr="H:\мама 2\рукоделие\валяние\куклы ирины андрееевой\0_4b278_f39b9273_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41740" y="1457298"/>
            <a:ext cx="2121716" cy="2828954"/>
          </a:xfrm>
          <a:prstGeom prst="rect">
            <a:avLst/>
          </a:prstGeom>
          <a:noFill/>
        </p:spPr>
      </p:pic>
      <p:pic>
        <p:nvPicPr>
          <p:cNvPr id="6" name="Picture 4" descr="H:\мама 2\рукоделие\валяние\куклы ирины андрееевой\0_46a7b_b0350282_L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34163" y="1603350"/>
            <a:ext cx="2300319" cy="2590449"/>
          </a:xfrm>
          <a:prstGeom prst="rect">
            <a:avLst/>
          </a:prstGeom>
          <a:noFill/>
        </p:spPr>
      </p:pic>
      <p:pic>
        <p:nvPicPr>
          <p:cNvPr id="7" name="Picture 5" descr="H:\мама 2\рукоделие\валяние\куклы ирины андрееевой\0_46a79_7f5bf5ef_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94045" y="4557356"/>
            <a:ext cx="3454421" cy="2300644"/>
          </a:xfrm>
          <a:prstGeom prst="rect">
            <a:avLst/>
          </a:prstGeom>
          <a:noFill/>
        </p:spPr>
      </p:pic>
      <p:pic>
        <p:nvPicPr>
          <p:cNvPr id="8" name="Picture 6" descr="H:\мама 2\рукоделие\валяние\куклы ирины андрееевой\0_46a5e_e6d96100_X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37449" y="4556242"/>
            <a:ext cx="1533546" cy="2301758"/>
          </a:xfrm>
          <a:prstGeom prst="rect">
            <a:avLst/>
          </a:prstGeom>
          <a:noFill/>
        </p:spPr>
      </p:pic>
      <p:pic>
        <p:nvPicPr>
          <p:cNvPr id="2050" name="Picture 2" descr="H:\мама 2\рукоделие\валяние\куклы ирины андрееевой\mom_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11161" y="4626950"/>
            <a:ext cx="2117754" cy="2231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30" y="1092168"/>
            <a:ext cx="7560000" cy="900113"/>
          </a:xfrm>
        </p:spPr>
        <p:txBody>
          <a:bodyPr/>
          <a:lstStyle/>
          <a:p>
            <a:r>
              <a:rPr lang="ru-RU" sz="2800" dirty="0" err="1" smtClean="0"/>
              <a:t>Нуно-фелтинг</a:t>
            </a:r>
            <a:r>
              <a:rPr lang="ru-RU" sz="2800" dirty="0" smtClean="0"/>
              <a:t> - это вид мокрого валяния, при котором в качестве основы используется шелк, шифон (в идеале натуральный), но можно и искусственный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:\мама 2\рукоделие\валяние\шарфы\0_543ae_d80cd7f0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31882" y="2954331"/>
            <a:ext cx="2008215" cy="2677620"/>
          </a:xfrm>
          <a:prstGeom prst="rect">
            <a:avLst/>
          </a:prstGeom>
          <a:noFill/>
        </p:spPr>
      </p:pic>
      <p:pic>
        <p:nvPicPr>
          <p:cNvPr id="16387" name="Picture 3" descr="H:\мама 2\рукоделие\валяние\шарфы\98011843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86149" y="3209922"/>
            <a:ext cx="2872063" cy="2154811"/>
          </a:xfrm>
          <a:prstGeom prst="rect">
            <a:avLst/>
          </a:prstGeom>
          <a:noFill/>
        </p:spPr>
      </p:pic>
      <p:pic>
        <p:nvPicPr>
          <p:cNvPr id="5" name="Picture 2" descr="H:\мама 2\рукоделие\валяние\шапки\57c1052384n09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53241" y="2917818"/>
            <a:ext cx="2111668" cy="2735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30" y="4524390"/>
            <a:ext cx="7560000" cy="900113"/>
          </a:xfrm>
        </p:spPr>
        <p:txBody>
          <a:bodyPr/>
          <a:lstStyle/>
          <a:p>
            <a:r>
              <a:rPr lang="ru-RU" sz="2800" dirty="0" smtClean="0"/>
              <a:t>Для сухого валяния (</a:t>
            </a:r>
            <a:r>
              <a:rPr lang="ru-RU" sz="2800" dirty="0" err="1" smtClean="0"/>
              <a:t>needle</a:t>
            </a:r>
            <a:r>
              <a:rPr lang="ru-RU" sz="2800" dirty="0" smtClean="0"/>
              <a:t> </a:t>
            </a:r>
            <a:r>
              <a:rPr lang="ru-RU" sz="2800" dirty="0" err="1" smtClean="0"/>
              <a:t>felting</a:t>
            </a:r>
            <a:r>
              <a:rPr lang="ru-RU" sz="2800" dirty="0" smtClean="0"/>
              <a:t>) нужны : поролоновая губка (или щетка-мат), специальные иглы для валяния и, конечно, качественная шерсть.</a:t>
            </a:r>
            <a:endParaRPr lang="ru-RU" sz="2800" dirty="0"/>
          </a:p>
        </p:txBody>
      </p:sp>
      <p:pic>
        <p:nvPicPr>
          <p:cNvPr id="5" name="Picture 2" descr="H:\мама 2\презентация\картинки\images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30239" y="727038"/>
            <a:ext cx="2225676" cy="2196132"/>
          </a:xfrm>
          <a:prstGeom prst="rect">
            <a:avLst/>
          </a:prstGeom>
          <a:noFill/>
        </p:spPr>
      </p:pic>
      <p:pic>
        <p:nvPicPr>
          <p:cNvPr id="6" name="Picture 3" descr="H:\мама 2\презентация\картинки\images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86149" y="727038"/>
            <a:ext cx="2458082" cy="2286016"/>
          </a:xfrm>
          <a:prstGeom prst="rect">
            <a:avLst/>
          </a:prstGeom>
          <a:noFill/>
        </p:spPr>
      </p:pic>
      <p:pic>
        <p:nvPicPr>
          <p:cNvPr id="7" name="Рисунок 6" descr="http://pics.livejournal.com/ulli4ka/pic/000dgt6s/s320x240">
            <a:hlinkClick r:id="rId4"/>
          </p:cNvPr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24624" y="690525"/>
            <a:ext cx="2428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317" y="288882"/>
            <a:ext cx="7560000" cy="900113"/>
          </a:xfrm>
        </p:spPr>
        <p:txBody>
          <a:bodyPr/>
          <a:lstStyle/>
          <a:p>
            <a:r>
              <a:rPr lang="ru-RU" sz="3200" dirty="0" smtClean="0"/>
              <a:t>В этой технике создаются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57213" y="1165193"/>
            <a:ext cx="4345047" cy="76677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коллекционные игрушки,                                            </a:t>
            </a:r>
            <a:endParaRPr lang="ru-RU" sz="2400" dirty="0"/>
          </a:p>
        </p:txBody>
      </p:sp>
      <p:pic>
        <p:nvPicPr>
          <p:cNvPr id="17410" name="Picture 2" descr="H:\мама 2\рукоделие\валяние\7102288345n3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3265" y="2187558"/>
            <a:ext cx="2155818" cy="1806781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308194" y="1566837"/>
            <a:ext cx="1533546" cy="474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куклы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Book Antiqua" pitchFamily="18" charset="0"/>
              <a:ea typeface="+mj-ea"/>
              <a:cs typeface="Arial" pitchFamily="34" charset="0"/>
            </a:endParaRPr>
          </a:p>
        </p:txBody>
      </p:sp>
      <p:pic>
        <p:nvPicPr>
          <p:cNvPr id="17411" name="Picture 3" descr="H:\мама 2\рукоделие\валяние\куклы\dollly_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13123" y="2224071"/>
            <a:ext cx="2190780" cy="1664993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1541421" y="5984910"/>
            <a:ext cx="2143621" cy="50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украшения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Book Antiqua" pitchFamily="18" charset="0"/>
              <a:ea typeface="+mj-ea"/>
              <a:cs typeface="Arial" pitchFamily="34" charset="0"/>
            </a:endParaRPr>
          </a:p>
        </p:txBody>
      </p:sp>
      <p:pic>
        <p:nvPicPr>
          <p:cNvPr id="17412" name="Picture 4" descr="H:\мама 2\рукоделие\валяние\украшения\0_475ff_9d9671dc_XXL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43064" y="4232286"/>
            <a:ext cx="1366028" cy="1809590"/>
          </a:xfrm>
          <a:prstGeom prst="rect">
            <a:avLst/>
          </a:prstGeom>
          <a:noFill/>
        </p:spPr>
      </p:pic>
      <p:sp>
        <p:nvSpPr>
          <p:cNvPr id="11" name="Заголовок 3"/>
          <p:cNvSpPr txBox="1">
            <a:spLocks/>
          </p:cNvSpPr>
          <p:nvPr/>
        </p:nvSpPr>
        <p:spPr bwMode="auto">
          <a:xfrm>
            <a:off x="5046669" y="1274733"/>
            <a:ext cx="4097331" cy="5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шерстяная акварель – панно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Book Antiqua" pitchFamily="18" charset="0"/>
              <a:ea typeface="+mj-ea"/>
              <a:cs typeface="Arial" pitchFamily="34" charset="0"/>
            </a:endParaRPr>
          </a:p>
        </p:txBody>
      </p:sp>
      <p:pic>
        <p:nvPicPr>
          <p:cNvPr id="17413" name="Picture 5" descr="H:\мама 2\рукоделие\валяние\панно, коврики\_____________4bfd63fc708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7189" y="2295188"/>
            <a:ext cx="1058877" cy="15744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Заголовок 4"/>
          <p:cNvSpPr txBox="1">
            <a:spLocks/>
          </p:cNvSpPr>
          <p:nvPr/>
        </p:nvSpPr>
        <p:spPr bwMode="auto">
          <a:xfrm>
            <a:off x="3886128" y="6172024"/>
            <a:ext cx="5257872" cy="685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аппликации на готовых изделиях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Book Antiqua" pitchFamily="18" charset="0"/>
              <a:ea typeface="+mj-ea"/>
              <a:cs typeface="Arial" pitchFamily="34" charset="0"/>
            </a:endParaRPr>
          </a:p>
        </p:txBody>
      </p:sp>
      <p:pic>
        <p:nvPicPr>
          <p:cNvPr id="17414" name="Picture 6" descr="H:\мама 2\презентация\картинки\7b81044845n184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41455">
            <a:off x="4586242" y="4294685"/>
            <a:ext cx="1300154" cy="1733897"/>
          </a:xfrm>
          <a:prstGeom prst="rect">
            <a:avLst/>
          </a:prstGeom>
          <a:noFill/>
        </p:spPr>
      </p:pic>
      <p:pic>
        <p:nvPicPr>
          <p:cNvPr id="17415" name="Picture 7" descr="H:\мама 2\презентация\картинки\f811190694n645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718697">
            <a:off x="6530640" y="4303666"/>
            <a:ext cx="1241442" cy="1788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49317" y="471447"/>
            <a:ext cx="7560000" cy="900113"/>
          </a:xfrm>
        </p:spPr>
        <p:txBody>
          <a:bodyPr/>
          <a:lstStyle/>
          <a:p>
            <a:r>
              <a:rPr lang="ru-RU" sz="2800" dirty="0" smtClean="0"/>
              <a:t>Игрушки "</a:t>
            </a:r>
            <a:r>
              <a:rPr lang="ru-RU" sz="2800" dirty="0" err="1" smtClean="0"/>
              <a:t>фильдчата</a:t>
            </a:r>
            <a:r>
              <a:rPr lang="ru-RU" sz="2800" dirty="0" smtClean="0"/>
              <a:t>", получаются мягкими, пушистыми и очаровательными. </a:t>
            </a:r>
            <a:endParaRPr lang="ru-RU" dirty="0"/>
          </a:p>
        </p:txBody>
      </p:sp>
      <p:pic>
        <p:nvPicPr>
          <p:cNvPr id="7" name="Picture 2" descr="H:\мама 2\презентация\картинки\6a92051663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857364"/>
            <a:ext cx="2237376" cy="2595564"/>
          </a:xfrm>
          <a:prstGeom prst="rect">
            <a:avLst/>
          </a:prstGeom>
          <a:noFill/>
        </p:spPr>
      </p:pic>
      <p:pic>
        <p:nvPicPr>
          <p:cNvPr id="8" name="Picture 3" descr="H:\мама 2\рукоделие\валяние\зайчики\2617052f836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1857364"/>
            <a:ext cx="1881185" cy="2646063"/>
          </a:xfrm>
          <a:prstGeom prst="rect">
            <a:avLst/>
          </a:prstGeom>
          <a:noFill/>
        </p:spPr>
      </p:pic>
      <p:pic>
        <p:nvPicPr>
          <p:cNvPr id="9" name="Picture 5" descr="H:\мама 2\рукоделие\валяние\коты\08587da20e6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1785926"/>
            <a:ext cx="2000248" cy="2458638"/>
          </a:xfrm>
          <a:prstGeom prst="rect">
            <a:avLst/>
          </a:prstGeom>
          <a:noFill/>
        </p:spPr>
      </p:pic>
      <p:pic>
        <p:nvPicPr>
          <p:cNvPr id="10" name="Picture 6" descr="H:\мама 2\рукоделие\валяние\мишки\9a1e401b6bc5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714752"/>
            <a:ext cx="1776223" cy="2667002"/>
          </a:xfrm>
          <a:prstGeom prst="rect">
            <a:avLst/>
          </a:prstGeom>
          <a:noFill/>
        </p:spPr>
      </p:pic>
      <p:pic>
        <p:nvPicPr>
          <p:cNvPr id="11" name="Picture 8" descr="H:\мама 2\рукоделие\валяние\d043bc004fa19d9422088e3196fce29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3857628"/>
            <a:ext cx="1929024" cy="230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2804" y="982629"/>
            <a:ext cx="7560000" cy="900113"/>
          </a:xfrm>
        </p:spPr>
        <p:txBody>
          <a:bodyPr/>
          <a:lstStyle/>
          <a:p>
            <a:r>
              <a:rPr lang="ru-RU" sz="2800" dirty="0" smtClean="0"/>
              <a:t>Кроме того, иногда бывает очень удобно применять комбинированную технику, используя возможности валяния и </a:t>
            </a:r>
            <a:br>
              <a:rPr lang="ru-RU" sz="2800" dirty="0" smtClean="0"/>
            </a:br>
            <a:r>
              <a:rPr lang="ru-RU" sz="2800" dirty="0" err="1" smtClean="0"/>
              <a:t>по-мокрому</a:t>
            </a:r>
            <a:r>
              <a:rPr lang="ru-RU" sz="2800" dirty="0" smtClean="0"/>
              <a:t>, </a:t>
            </a:r>
            <a:r>
              <a:rPr lang="ru-RU" sz="2800" dirty="0" err="1" smtClean="0"/>
              <a:t>и</a:t>
            </a:r>
            <a:r>
              <a:rPr lang="ru-RU" sz="2800" dirty="0" smtClean="0"/>
              <a:t> </a:t>
            </a:r>
            <a:r>
              <a:rPr lang="ru-RU" sz="2800" dirty="0" err="1" smtClean="0"/>
              <a:t>по-сухому</a:t>
            </a:r>
            <a:r>
              <a:rPr lang="ru-RU" sz="28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:\мама 2\рукоделие\валяние\валенки, тапочки\0fb6a33353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7012" y="2552688"/>
            <a:ext cx="1778354" cy="2665449"/>
          </a:xfrm>
          <a:prstGeom prst="rect">
            <a:avLst/>
          </a:prstGeom>
          <a:noFill/>
        </p:spPr>
      </p:pic>
      <p:pic>
        <p:nvPicPr>
          <p:cNvPr id="18435" name="Picture 3" descr="H:\мама 2\рукоделие\валяние\сумки\06f1725074n90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0818" y="3976695"/>
            <a:ext cx="1898676" cy="2531568"/>
          </a:xfrm>
          <a:prstGeom prst="rect">
            <a:avLst/>
          </a:prstGeom>
          <a:noFill/>
        </p:spPr>
      </p:pic>
      <p:pic>
        <p:nvPicPr>
          <p:cNvPr id="18436" name="Picture 4" descr="H:\мама 2\рукоделие\валяние\шапки\1_400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34163" y="2406636"/>
            <a:ext cx="1971702" cy="2716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317" y="873090"/>
            <a:ext cx="7560000" cy="900113"/>
          </a:xfrm>
        </p:spPr>
        <p:txBody>
          <a:bodyPr/>
          <a:lstStyle/>
          <a:p>
            <a:r>
              <a:rPr lang="ru-RU" sz="2800" dirty="0" smtClean="0"/>
              <a:t>Придать шерсти красивую фактуру можно с помощью различных натуральных волокон, таких как бамбук, соя, лен, крапива, банан и даже морские водоросли.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9458" name="Picture 2" descr="H:\мама 2\рукоделие\валяние\энциклопедия\6f91813141n50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14766" y="2917818"/>
            <a:ext cx="1781172" cy="2374896"/>
          </a:xfrm>
          <a:prstGeom prst="rect">
            <a:avLst/>
          </a:prstGeom>
          <a:noFill/>
        </p:spPr>
      </p:pic>
      <p:pic>
        <p:nvPicPr>
          <p:cNvPr id="5" name="Рисунок 4" descr="Подарок Флис Teeswater. Handmade. Валяние ручной работы. Ярмарка Мастеров - ручная работа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39778" y="2297097"/>
            <a:ext cx="2466975" cy="176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дарок Соевое волокно. Handmade. Валяние ручной работы. Ярмарка Мастеров - ручная работа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12803" y="4633930"/>
            <a:ext cx="2457461" cy="1679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дарок Бленды мериноса натуральные. Handmade. Валяние ручной работы. Ярмарка Мастеров - ручная работа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85" y="2297097"/>
            <a:ext cx="2373345" cy="165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дарок Тенсел неппсы. Handmade. Валяние ручной работы. Ярмарка Мастеров - ручная работа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69033" y="4670442"/>
            <a:ext cx="2567000" cy="170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:\мама 2\рукоделие\валяние\3e0de0b3d8a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04908" y="2187558"/>
            <a:ext cx="2368178" cy="2008215"/>
          </a:xfrm>
          <a:prstGeom prst="rect">
            <a:avLst/>
          </a:prstGeom>
          <a:noFill/>
        </p:spPr>
      </p:pic>
      <p:pic>
        <p:nvPicPr>
          <p:cNvPr id="6149" name="Picture 5" descr="H:\мама 2\рукоделие\валяние\1c3fcc19148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21338" y="2224071"/>
            <a:ext cx="2961093" cy="2031310"/>
          </a:xfrm>
          <a:prstGeom prst="rect">
            <a:avLst/>
          </a:prstGeom>
          <a:noFill/>
        </p:spPr>
      </p:pic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1030239" y="690525"/>
            <a:ext cx="7559675" cy="900112"/>
          </a:xfrm>
        </p:spPr>
        <p:txBody>
          <a:bodyPr/>
          <a:lstStyle/>
          <a:p>
            <a:r>
              <a:rPr lang="ru-RU" sz="2800" b="1" dirty="0" smtClean="0"/>
              <a:t>Почему валяние так популярно?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cs typeface="Arial" charset="0"/>
            </a:endParaRPr>
          </a:p>
        </p:txBody>
      </p:sp>
      <p:pic>
        <p:nvPicPr>
          <p:cNvPr id="6150" name="Picture 6" descr="H:\мама 2\рукоделие\валяние\68268943_il_570x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05227" y="3940182"/>
            <a:ext cx="1777592" cy="2370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249317" y="654012"/>
            <a:ext cx="7559675" cy="900112"/>
          </a:xfrm>
        </p:spPr>
        <p:txBody>
          <a:bodyPr/>
          <a:lstStyle/>
          <a:p>
            <a:r>
              <a:rPr lang="ru-RU" sz="2800" dirty="0" smtClean="0"/>
              <a:t>Что общего между русским валенком, киргизской юртой и модной шляпкой?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cs typeface="Arial" charset="0"/>
            </a:endParaRPr>
          </a:p>
        </p:txBody>
      </p:sp>
      <p:pic>
        <p:nvPicPr>
          <p:cNvPr id="5" name="Picture 3" descr="H:\мама 2\рукоделие\валяние\шапки\c002149296n96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5109" y="1639863"/>
            <a:ext cx="2571768" cy="2369701"/>
          </a:xfrm>
          <a:prstGeom prst="rect">
            <a:avLst/>
          </a:prstGeom>
          <a:noFill/>
        </p:spPr>
      </p:pic>
      <p:pic>
        <p:nvPicPr>
          <p:cNvPr id="6" name="Picture 2" descr="H:\мама 2\презентация\картинки\seryj-valenok-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2857496"/>
            <a:ext cx="1943601" cy="2554533"/>
          </a:xfrm>
          <a:prstGeom prst="rect">
            <a:avLst/>
          </a:prstGeom>
          <a:noFill/>
        </p:spPr>
      </p:pic>
      <p:pic>
        <p:nvPicPr>
          <p:cNvPr id="7" name="Picture 2" descr="H:\мама 2\презентация\картинки\urt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4143380"/>
            <a:ext cx="3095619" cy="2166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1584000" y="654012"/>
            <a:ext cx="7560000" cy="4860000"/>
          </a:xfrm>
        </p:spPr>
        <p:txBody>
          <a:bodyPr/>
          <a:lstStyle/>
          <a:p>
            <a:r>
              <a:rPr lang="ru-RU" sz="2400" dirty="0" smtClean="0"/>
              <a:t>Во-первых, научиться валять — очень просто. </a:t>
            </a:r>
          </a:p>
          <a:p>
            <a:r>
              <a:rPr lang="ru-RU" sz="2400" dirty="0" smtClean="0"/>
              <a:t>Во-вторых, результат виден практически сразу, что очень важно для начинающих. </a:t>
            </a:r>
          </a:p>
          <a:p>
            <a:r>
              <a:rPr lang="ru-RU" sz="2400" dirty="0" smtClean="0"/>
              <a:t>В-третьих, для валяния обычно не нужно сложных устройств и большого пространства — достаточно столика. </a:t>
            </a:r>
          </a:p>
          <a:p>
            <a:r>
              <a:rPr lang="ru-RU" sz="2400" dirty="0" smtClean="0"/>
              <a:t>В-четвертых, сам процесс валяния — это отличная релаксация. </a:t>
            </a:r>
          </a:p>
          <a:p>
            <a:r>
              <a:rPr lang="ru-RU" sz="2400" dirty="0" smtClean="0"/>
              <a:t>И наконец, в-пятых, вы получаете замечательную возможность украсить себя, свой дом, делать чудесные подарки родным и близким и даже получать постоянный доход.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Текст 4"/>
          <p:cNvSpPr>
            <a:spLocks noGrp="1"/>
          </p:cNvSpPr>
          <p:nvPr>
            <p:ph type="body" sz="quarter" idx="10"/>
          </p:nvPr>
        </p:nvSpPr>
        <p:spPr>
          <a:xfrm>
            <a:off x="1296988" y="1593850"/>
            <a:ext cx="7559675" cy="4859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При оформлении презентации использованы графические клипарты: </a:t>
            </a:r>
            <a:r>
              <a:rPr lang="en-US" sz="2400" dirty="0" smtClean="0">
                <a:hlinkClick r:id="rId2"/>
              </a:rPr>
              <a:t>http://www.lenagold.ru/fon/clipart/r/ram/rast5.html</a:t>
            </a:r>
            <a:endParaRPr lang="ru-RU" sz="2400" dirty="0" smtClean="0">
              <a:hlinkClick r:id="rId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hlinkClick r:id="rId2"/>
              </a:rPr>
              <a:t>http://www.lenagold.ru/fon/clipart/v/vlist7.html</a:t>
            </a:r>
            <a:endParaRPr lang="ru-RU" sz="2400" dirty="0" smtClean="0">
              <a:hlinkClick r:id="rId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sz="2400" dirty="0" smtClean="0">
              <a:hlinkClick r:id="rId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>
              <a:defRPr/>
            </a:pPr>
            <a:endParaRPr lang="ru-RU" dirty="0" smtClean="0">
              <a:cs typeface="Arial" charset="0"/>
            </a:endParaRPr>
          </a:p>
          <a:p>
            <a:pPr marL="107950">
              <a:defRPr/>
            </a:pPr>
            <a:endParaRPr lang="ru-RU" dirty="0" smtClean="0">
              <a:cs typeface="Arial" charset="0"/>
            </a:endParaRPr>
          </a:p>
          <a:p>
            <a:pPr marL="107950">
              <a:defRPr/>
            </a:pPr>
            <a:endParaRPr lang="ru-RU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317" y="909603"/>
            <a:ext cx="7560000" cy="900113"/>
          </a:xfrm>
        </p:spPr>
        <p:txBody>
          <a:bodyPr/>
          <a:lstStyle/>
          <a:p>
            <a:r>
              <a:rPr lang="ru-RU" sz="2800" dirty="0" smtClean="0"/>
              <a:t>Шерсть, без сомнения,</a:t>
            </a:r>
            <a:r>
              <a:rPr lang="en-US" sz="2800" dirty="0" smtClean="0"/>
              <a:t> </a:t>
            </a:r>
            <a:r>
              <a:rPr lang="ru-RU" sz="2800" dirty="0" smtClean="0"/>
              <a:t>один из  самых совершенных и уникальных природных материалов, подаренных человеку.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1" descr="H:\мама 2\презентация\картинки\800px-Sheep_-_melbourne_show_2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5369" y="3100383"/>
            <a:ext cx="3715601" cy="2480292"/>
          </a:xfrm>
          <a:prstGeom prst="rect">
            <a:avLst/>
          </a:prstGeom>
          <a:noFill/>
        </p:spPr>
      </p:pic>
      <p:pic>
        <p:nvPicPr>
          <p:cNvPr id="5" name="Picture 2" descr="H:\мама 2\презентация\картинки\220px-Wool.www.usda.go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48313" y="2406636"/>
            <a:ext cx="3205704" cy="2097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804" y="617499"/>
            <a:ext cx="7560000" cy="900113"/>
          </a:xfrm>
        </p:spPr>
        <p:txBody>
          <a:bodyPr/>
          <a:lstStyle/>
          <a:p>
            <a:r>
              <a:rPr lang="ru-RU" sz="2800" dirty="0" smtClean="0"/>
              <a:t>Одной из древнейших техник работы с шерстью является валяние.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066752" y="4049721"/>
            <a:ext cx="8442377" cy="2492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Появилась она задолго до того, как человек научился вязать или ткать. Производством крупных предметов в то</a:t>
            </a:r>
            <a:r>
              <a:rPr lang="en-US" dirty="0" smtClean="0"/>
              <a:t> </a:t>
            </a:r>
            <a:r>
              <a:rPr lang="ru-RU" dirty="0" smtClean="0"/>
              <a:t>время,  занимались мужчины. Этот процесс требует довольно значительных физических усилий.</a:t>
            </a:r>
          </a:p>
          <a:p>
            <a:endParaRPr lang="ru-RU" dirty="0"/>
          </a:p>
        </p:txBody>
      </p:sp>
      <p:pic>
        <p:nvPicPr>
          <p:cNvPr id="4" name="Picture 2" descr="H:\мама 2\презентация\картинки\pict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5889" y="1347759"/>
            <a:ext cx="3799130" cy="2667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804" y="471447"/>
            <a:ext cx="7560000" cy="90011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Вперед, к изучению опыта наших далеких прапрабабушек!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1285830" y="1274733"/>
            <a:ext cx="7560000" cy="9958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Результаты моих трудов.</a:t>
            </a:r>
          </a:p>
          <a:p>
            <a:endParaRPr lang="ru-RU" dirty="0"/>
          </a:p>
        </p:txBody>
      </p:sp>
      <p:pic>
        <p:nvPicPr>
          <p:cNvPr id="4" name="Picture 2" descr="H:\мама 2\фото\мои  работы\валяшки\Photo-0022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9" y="2143116"/>
            <a:ext cx="2000236" cy="1500177"/>
          </a:xfrm>
          <a:prstGeom prst="rect">
            <a:avLst/>
          </a:prstGeom>
          <a:noFill/>
        </p:spPr>
      </p:pic>
      <p:pic>
        <p:nvPicPr>
          <p:cNvPr id="5" name="Picture 3" descr="H:\мама 2\фото\мои  работы\валяшки\Photo-00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2143116"/>
            <a:ext cx="1928826" cy="1446620"/>
          </a:xfrm>
          <a:prstGeom prst="rect">
            <a:avLst/>
          </a:prstGeom>
          <a:noFill/>
        </p:spPr>
      </p:pic>
      <p:pic>
        <p:nvPicPr>
          <p:cNvPr id="6" name="Picture 4" descr="H:\мама 2\фото\мои  работы\валяшки\Photo-00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143116"/>
            <a:ext cx="1976450" cy="1482338"/>
          </a:xfrm>
          <a:prstGeom prst="rect">
            <a:avLst/>
          </a:prstGeom>
          <a:noFill/>
        </p:spPr>
      </p:pic>
      <p:pic>
        <p:nvPicPr>
          <p:cNvPr id="7" name="Picture 5" descr="H:\мама 2\фото\мои  работы\валяшки\Photo-00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29454" y="2143116"/>
            <a:ext cx="1952671" cy="1464503"/>
          </a:xfrm>
          <a:prstGeom prst="rect">
            <a:avLst/>
          </a:prstGeom>
          <a:noFill/>
        </p:spPr>
      </p:pic>
      <p:pic>
        <p:nvPicPr>
          <p:cNvPr id="8" name="Picture 6" descr="H:\мама 2\фото\мои  работы\валяшки\Photo-002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28926" y="3714752"/>
            <a:ext cx="3071834" cy="2303875"/>
          </a:xfrm>
          <a:prstGeom prst="rect">
            <a:avLst/>
          </a:prstGeom>
          <a:noFill/>
        </p:spPr>
      </p:pic>
      <p:pic>
        <p:nvPicPr>
          <p:cNvPr id="9" name="Picture 7" descr="H:\мама 2\фото\мои  работы\валяшки\Photo-005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8135" y="4268799"/>
            <a:ext cx="1857388" cy="1393041"/>
          </a:xfrm>
          <a:prstGeom prst="rect">
            <a:avLst/>
          </a:prstGeom>
          <a:noFill/>
        </p:spPr>
      </p:pic>
      <p:pic>
        <p:nvPicPr>
          <p:cNvPr id="10" name="Picture 8" descr="H:\мама 2\фото\мои  работы\валяшки\Photo-005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24624" y="4195773"/>
            <a:ext cx="1905012" cy="1428760"/>
          </a:xfrm>
          <a:prstGeom prst="rect">
            <a:avLst/>
          </a:prstGeom>
          <a:noFill/>
        </p:spPr>
      </p:pic>
      <p:pic>
        <p:nvPicPr>
          <p:cNvPr id="24" name="Picture 2" descr="H:\foto2\P106056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73005" y="2151045"/>
            <a:ext cx="1996043" cy="1497033"/>
          </a:xfrm>
          <a:prstGeom prst="rect">
            <a:avLst/>
          </a:prstGeom>
          <a:noFill/>
        </p:spPr>
      </p:pic>
      <p:pic>
        <p:nvPicPr>
          <p:cNvPr id="25" name="Picture 3" descr="H:\foto2\P106057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35806" y="2151045"/>
            <a:ext cx="2008215" cy="1506161"/>
          </a:xfrm>
          <a:prstGeom prst="rect">
            <a:avLst/>
          </a:prstGeom>
          <a:noFill/>
        </p:spPr>
      </p:pic>
      <p:pic>
        <p:nvPicPr>
          <p:cNvPr id="1028" name="Picture 4" descr="H:\foto2\P1060567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527272" y="2151045"/>
            <a:ext cx="1918722" cy="1439041"/>
          </a:xfrm>
          <a:prstGeom prst="rect">
            <a:avLst/>
          </a:prstGeom>
          <a:noFill/>
        </p:spPr>
      </p:pic>
      <p:pic>
        <p:nvPicPr>
          <p:cNvPr id="27" name="Picture 9" descr="H:\мама 2\фото\мои  работы\валяшки\Photo-0025f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4645026" y="2151045"/>
            <a:ext cx="1947360" cy="1460520"/>
          </a:xfrm>
          <a:prstGeom prst="rect">
            <a:avLst/>
          </a:prstGeom>
          <a:noFill/>
        </p:spPr>
      </p:pic>
      <p:pic>
        <p:nvPicPr>
          <p:cNvPr id="28" name="Picture 10" descr="H:\мама 2\фото\мои  работы\валяшки\Photo-0023д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36492" y="4232286"/>
            <a:ext cx="1979600" cy="1484701"/>
          </a:xfrm>
          <a:prstGeom prst="rect">
            <a:avLst/>
          </a:prstGeom>
          <a:noFill/>
        </p:spPr>
      </p:pic>
      <p:pic>
        <p:nvPicPr>
          <p:cNvPr id="29" name="Picture 4" descr="H:\мама 2\фото\мои  работы\валяшки\Photo-0031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799293" y="4305313"/>
            <a:ext cx="1916122" cy="1437092"/>
          </a:xfrm>
          <a:prstGeom prst="rect">
            <a:avLst/>
          </a:prstGeom>
          <a:noFill/>
        </p:spPr>
      </p:pic>
      <p:pic>
        <p:nvPicPr>
          <p:cNvPr id="30" name="Picture 11" descr="H:\мама 2\фото\мои  работы\валяшки\Photo-0026д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600298" y="4232286"/>
            <a:ext cx="1980687" cy="1485516"/>
          </a:xfrm>
          <a:prstGeom prst="rect">
            <a:avLst/>
          </a:prstGeom>
          <a:noFill/>
        </p:spPr>
      </p:pic>
      <p:pic>
        <p:nvPicPr>
          <p:cNvPr id="31" name="Picture 5" descr="H:\мама 2\фото\мои  работы\валяшки\Photo-0032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742393" y="4268799"/>
            <a:ext cx="1910847" cy="1433136"/>
          </a:xfrm>
          <a:prstGeom prst="rect">
            <a:avLst/>
          </a:prstGeom>
          <a:noFill/>
        </p:spPr>
      </p:pic>
      <p:pic>
        <p:nvPicPr>
          <p:cNvPr id="32" name="Picture 8" descr="H:\мама 2\фото\мои  работы\валяшки\Photo-0026дc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811161" y="1785915"/>
            <a:ext cx="1377521" cy="1836694"/>
          </a:xfrm>
          <a:prstGeom prst="rect">
            <a:avLst/>
          </a:prstGeom>
          <a:noFill/>
        </p:spPr>
      </p:pic>
      <p:pic>
        <p:nvPicPr>
          <p:cNvPr id="33" name="Picture 10" descr="H:\мама 2\фото\мои  работы\валяшки\Photo-0038.jpg"/>
          <p:cNvPicPr>
            <a:picLocks noChangeAspect="1" noChangeArrowheads="1"/>
          </p:cNvPicPr>
          <p:nvPr/>
        </p:nvPicPr>
        <p:blipFill>
          <a:blip r:embed="rId18" cstate="screen"/>
          <a:srcRect l="6250" r="12500"/>
          <a:stretch>
            <a:fillRect/>
          </a:stretch>
        </p:blipFill>
        <p:spPr bwMode="auto">
          <a:xfrm>
            <a:off x="6908832" y="1931967"/>
            <a:ext cx="1857388" cy="1714512"/>
          </a:xfrm>
          <a:prstGeom prst="rect">
            <a:avLst/>
          </a:prstGeom>
          <a:noFill/>
        </p:spPr>
      </p:pic>
      <p:pic>
        <p:nvPicPr>
          <p:cNvPr id="34" name="Picture 9" descr="H:\мама 2\фото\мои  работы\валяшки\Photo-0022д.jpg"/>
          <p:cNvPicPr>
            <a:picLocks noChangeAspect="1" noChangeArrowheads="1"/>
          </p:cNvPicPr>
          <p:nvPr/>
        </p:nvPicPr>
        <p:blipFill>
          <a:blip r:embed="rId19" cstate="screen"/>
          <a:srcRect/>
          <a:stretch>
            <a:fillRect/>
          </a:stretch>
        </p:blipFill>
        <p:spPr bwMode="auto">
          <a:xfrm>
            <a:off x="2600298" y="2114532"/>
            <a:ext cx="1932001" cy="1449002"/>
          </a:xfrm>
          <a:prstGeom prst="rect">
            <a:avLst/>
          </a:prstGeom>
          <a:noFill/>
        </p:spPr>
      </p:pic>
      <p:pic>
        <p:nvPicPr>
          <p:cNvPr id="35" name="Picture 3" descr="H:\мама 2\фото\мои  работы\валяшки\Photo-0021а.jp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4718052" y="2187558"/>
            <a:ext cx="1847849" cy="1385887"/>
          </a:xfrm>
          <a:prstGeom prst="rect">
            <a:avLst/>
          </a:prstGeom>
          <a:noFill/>
        </p:spPr>
      </p:pic>
      <p:pic>
        <p:nvPicPr>
          <p:cNvPr id="36" name="Picture 2" descr="H:\мама 2\фото\мои  работы\валяшки\Photo-0021.jpg"/>
          <p:cNvPicPr>
            <a:picLocks noChangeAspect="1" noChangeArrowheads="1"/>
          </p:cNvPicPr>
          <p:nvPr/>
        </p:nvPicPr>
        <p:blipFill>
          <a:blip r:embed="rId21" cstate="screen"/>
          <a:srcRect/>
          <a:stretch>
            <a:fillRect/>
          </a:stretch>
        </p:blipFill>
        <p:spPr bwMode="auto">
          <a:xfrm>
            <a:off x="2636811" y="4232286"/>
            <a:ext cx="1993911" cy="1495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0"/>
                            </p:stCondLst>
                            <p:childTnLst>
                              <p:par>
                                <p:cTn id="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5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15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3500"/>
                            </p:stCondLst>
                            <p:childTnLst>
                              <p:par>
                                <p:cTn id="8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4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500"/>
                            </p:stCondLst>
                            <p:childTnLst>
                              <p:par>
                                <p:cTn id="96" presetID="9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0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2500"/>
                            </p:stCondLst>
                            <p:childTnLst>
                              <p:par>
                                <p:cTn id="11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4500"/>
                            </p:stCondLst>
                            <p:childTnLst>
                              <p:par>
                                <p:cTn id="1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6500"/>
                            </p:stCondLst>
                            <p:childTnLst>
                              <p:par>
                                <p:cTn id="12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75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30" y="982629"/>
            <a:ext cx="7560000" cy="900113"/>
          </a:xfrm>
        </p:spPr>
        <p:txBody>
          <a:bodyPr/>
          <a:lstStyle/>
          <a:p>
            <a:r>
              <a:rPr lang="ru-RU" sz="2800" dirty="0" smtClean="0"/>
              <a:t>Войлок сейчас крайне популярен в Европе. Из него делают различную одежду: пиджаки, топики, но чаще всего шали, шарфы, шапки.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2" descr="H:\мама 2\рукоделие\валяние\одежда из войлока\1b91671759n66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78253" y="2771766"/>
            <a:ext cx="2143129" cy="2837095"/>
          </a:xfrm>
          <a:prstGeom prst="rect">
            <a:avLst/>
          </a:prstGeom>
          <a:noFill/>
        </p:spPr>
      </p:pic>
      <p:pic>
        <p:nvPicPr>
          <p:cNvPr id="5" name="Picture 3" descr="H:\мама 2\рукоделие\валяние\одежда из войлока\s640x480б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31882" y="4796630"/>
            <a:ext cx="2300319" cy="1725240"/>
          </a:xfrm>
          <a:prstGeom prst="rect">
            <a:avLst/>
          </a:prstGeom>
          <a:noFill/>
        </p:spPr>
      </p:pic>
      <p:pic>
        <p:nvPicPr>
          <p:cNvPr id="6" name="Picture 4" descr="H:\мама 2\рукоделие\валяние\шарфы\taksa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85" y="4706955"/>
            <a:ext cx="2555910" cy="1703689"/>
          </a:xfrm>
          <a:prstGeom prst="rect">
            <a:avLst/>
          </a:prstGeom>
          <a:noFill/>
        </p:spPr>
      </p:pic>
      <p:pic>
        <p:nvPicPr>
          <p:cNvPr id="7" name="Picture 5" descr="H:\мама 2\рукоделие\валяние\шарфы\aee1998206n81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51598" y="2443149"/>
            <a:ext cx="2446371" cy="1834778"/>
          </a:xfrm>
          <a:prstGeom prst="rect">
            <a:avLst/>
          </a:prstGeom>
          <a:noFill/>
        </p:spPr>
      </p:pic>
      <p:pic>
        <p:nvPicPr>
          <p:cNvPr id="14338" name="Picture 2" descr="H:\мама 2\рукоделие\валяние\шапки\9941151290n159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58857" y="2311102"/>
            <a:ext cx="2190780" cy="1920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2629"/>
            <a:ext cx="9144000" cy="900113"/>
          </a:xfrm>
        </p:spPr>
        <p:txBody>
          <a:bodyPr/>
          <a:lstStyle/>
          <a:p>
            <a:r>
              <a:rPr lang="ru-RU" sz="2800" dirty="0" smtClean="0"/>
              <a:t>Очень популярны сумки, заколки, украшения, а  также тапочки. Очень распространено изготовление декоративных предметов для дома - цветов, украшений для ваз, панно и пр.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5" descr="H:\мама 2\рукоделие\валяние\сумки\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95454"/>
            <a:ext cx="1815873" cy="2503487"/>
          </a:xfrm>
          <a:prstGeom prst="rect">
            <a:avLst/>
          </a:prstGeom>
          <a:noFill/>
        </p:spPr>
      </p:pic>
      <p:pic>
        <p:nvPicPr>
          <p:cNvPr id="5" name="Picture 4" descr="H:\мама 2\презентация\картинки\89e2599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6492" y="4706955"/>
            <a:ext cx="2336832" cy="1800087"/>
          </a:xfrm>
          <a:prstGeom prst="rect">
            <a:avLst/>
          </a:prstGeom>
          <a:noFill/>
        </p:spPr>
      </p:pic>
      <p:pic>
        <p:nvPicPr>
          <p:cNvPr id="6" name="Picture 7" descr="H:\мама 2\рукоделие\валяние\сумки\violet-09_08_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71681" y="2151045"/>
            <a:ext cx="1824051" cy="2432068"/>
          </a:xfrm>
          <a:prstGeom prst="rect">
            <a:avLst/>
          </a:prstGeom>
          <a:noFill/>
        </p:spPr>
      </p:pic>
      <p:pic>
        <p:nvPicPr>
          <p:cNvPr id="7" name="Picture 8" descr="H:\мама 2\рукоделие\валяние\украшения\0_579e1_4a2147d1_X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81539" y="2187558"/>
            <a:ext cx="1528683" cy="2294575"/>
          </a:xfrm>
          <a:prstGeom prst="rect">
            <a:avLst/>
          </a:prstGeom>
          <a:noFill/>
        </p:spPr>
      </p:pic>
      <p:pic>
        <p:nvPicPr>
          <p:cNvPr id="8" name="Picture 3" descr="H:\мама 2\презентация\картинки\2d8491829n9929.jpg"/>
          <p:cNvPicPr>
            <a:picLocks noChangeAspect="1" noChangeArrowheads="1"/>
          </p:cNvPicPr>
          <p:nvPr/>
        </p:nvPicPr>
        <p:blipFill>
          <a:blip r:embed="rId6" cstate="screen"/>
          <a:srcRect l="2475" t="6420"/>
          <a:stretch>
            <a:fillRect/>
          </a:stretch>
        </p:blipFill>
        <p:spPr bwMode="auto">
          <a:xfrm>
            <a:off x="6487342" y="2297096"/>
            <a:ext cx="2270055" cy="1679599"/>
          </a:xfrm>
          <a:prstGeom prst="rect">
            <a:avLst/>
          </a:prstGeom>
          <a:noFill/>
        </p:spPr>
      </p:pic>
      <p:pic>
        <p:nvPicPr>
          <p:cNvPr id="9" name="Picture 2" descr="H:\мама 2\презентация\картинки\1e331712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26267" y="4524390"/>
            <a:ext cx="2047915" cy="2047915"/>
          </a:xfrm>
          <a:prstGeom prst="rect">
            <a:avLst/>
          </a:prstGeom>
          <a:noFill/>
        </p:spPr>
      </p:pic>
      <p:pic>
        <p:nvPicPr>
          <p:cNvPr id="15362" name="Picture 2" descr="H:\мама 2\рукоделие\валяние\панно, коврики\x_8f50da9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76610" y="4560903"/>
            <a:ext cx="2555910" cy="1916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23" y="1274733"/>
            <a:ext cx="8361477" cy="900113"/>
          </a:xfrm>
        </p:spPr>
        <p:txBody>
          <a:bodyPr/>
          <a:lstStyle/>
          <a:p>
            <a:r>
              <a:rPr lang="ru-RU" sz="2800" dirty="0" smtClean="0"/>
              <a:t>Валяние - процесс получения из непряденых шерстяных волокон войлочной массы (фетра) путем спутывания между собой волокон шерсти.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176291" y="4779981"/>
            <a:ext cx="756000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Существуют две основные техники валяния шерсти: валяние «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по-сухому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» (сухое) и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«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по-мокрому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Book Antiqua" pitchFamily="18" charset="0"/>
                <a:ea typeface="+mj-ea"/>
                <a:cs typeface="Arial" pitchFamily="34" charset="0"/>
              </a:rPr>
              <a:t>» (мокрое).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Book Antiqua" pitchFamily="18" charset="0"/>
              <a:ea typeface="+mj-ea"/>
              <a:cs typeface="Arial" pitchFamily="34" charset="0"/>
            </a:endParaRPr>
          </a:p>
        </p:txBody>
      </p:sp>
      <p:pic>
        <p:nvPicPr>
          <p:cNvPr id="1027" name="Picture 3" descr="H:\мама 2\рукоделие\валяние\коты\dsc008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84506" y="2406636"/>
            <a:ext cx="3359196" cy="2099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884187" y="3903669"/>
            <a:ext cx="8661456" cy="24563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Для мокрого валяния (</a:t>
            </a:r>
            <a:r>
              <a:rPr lang="ru-RU" dirty="0" err="1" smtClean="0"/>
              <a:t>felting</a:t>
            </a:r>
            <a:r>
              <a:rPr lang="ru-RU" dirty="0" smtClean="0"/>
              <a:t>) понадобится шерсть, пупырчатая пленка, москитная сетка, мыло и горячая вода.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H:\мама 2\рукоделие\валяние\мастер -классы\сумка\467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6350" y="580986"/>
            <a:ext cx="4235508" cy="2823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новый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910</TotalTime>
  <Words>516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«Войлок - новое хобби или забытое мастерство?»</vt:lpstr>
      <vt:lpstr>Что общего между русским валенком, киргизской юртой и модной шляпкой? </vt:lpstr>
      <vt:lpstr>Шерсть, без сомнения, один из  самых совершенных и уникальных природных материалов, подаренных человеку.  </vt:lpstr>
      <vt:lpstr>Одной из древнейших техник работы с шерстью является валяние.  </vt:lpstr>
      <vt:lpstr> Вперед, к изучению опыта наших далеких прапрабабушек! </vt:lpstr>
      <vt:lpstr>Войлок сейчас крайне популярен в Европе. Из него делают различную одежду: пиджаки, топики, но чаще всего шали, шарфы, шапки. </vt:lpstr>
      <vt:lpstr>Очень популярны сумки, заколки, украшения, а  также тапочки. Очень распространено изготовление декоративных предметов для дома - цветов, украшений для ваз, панно и пр. </vt:lpstr>
      <vt:lpstr>Валяние - процесс получения из непряденых шерстяных волокон войлочной массы (фетра) путем спутывания между собой волокон шерсти. </vt:lpstr>
      <vt:lpstr>Слайд 9</vt:lpstr>
      <vt:lpstr>Слайд 10</vt:lpstr>
      <vt:lpstr> Техника мокрого валяния великолепно подходит для создания украшений, обуви, одежды,  игрушек  и  предметов интерьера.</vt:lpstr>
      <vt:lpstr>Творчество Ирины Андреевой. </vt:lpstr>
      <vt:lpstr>Нуно-фелтинг - это вид мокрого валяния, при котором в качестве основы используется шелк, шифон (в идеале натуральный), но можно и искусственный </vt:lpstr>
      <vt:lpstr>Для сухого валяния (needle felting) нужны : поролоновая губка (или щетка-мат), специальные иглы для валяния и, конечно, качественная шерсть.</vt:lpstr>
      <vt:lpstr>В этой технике создаются</vt:lpstr>
      <vt:lpstr>Игрушки "фильдчата", получаются мягкими, пушистыми и очаровательными. </vt:lpstr>
      <vt:lpstr>Кроме того, иногда бывает очень удобно применять комбинированную технику, используя возможности валяния и  по-мокрому, и по-сухому. </vt:lpstr>
      <vt:lpstr>Придать шерсти красивую фактуру можно с помощью различных натуральных волокон, таких как бамбук, соя, лен, крапива, банан и даже морские водоросли. </vt:lpstr>
      <vt:lpstr>Почему валяние так популярно? </vt:lpstr>
      <vt:lpstr>Слайд 20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Admin</cp:lastModifiedBy>
  <cp:revision>91</cp:revision>
  <dcterms:created xsi:type="dcterms:W3CDTF">2011-07-06T07:21:00Z</dcterms:created>
  <dcterms:modified xsi:type="dcterms:W3CDTF">2012-06-15T18:10:15Z</dcterms:modified>
</cp:coreProperties>
</file>