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20"/>
  </p:notesMasterIdLst>
  <p:sldIdLst>
    <p:sldId id="256" r:id="rId2"/>
    <p:sldId id="275" r:id="rId3"/>
    <p:sldId id="257" r:id="rId4"/>
    <p:sldId id="274" r:id="rId5"/>
    <p:sldId id="260" r:id="rId6"/>
    <p:sldId id="258" r:id="rId7"/>
    <p:sldId id="259" r:id="rId8"/>
    <p:sldId id="261" r:id="rId9"/>
    <p:sldId id="263" r:id="rId10"/>
    <p:sldId id="265" r:id="rId11"/>
    <p:sldId id="266" r:id="rId12"/>
    <p:sldId id="268" r:id="rId13"/>
    <p:sldId id="277" r:id="rId14"/>
    <p:sldId id="279" r:id="rId15"/>
    <p:sldId id="278" r:id="rId16"/>
    <p:sldId id="270" r:id="rId17"/>
    <p:sldId id="271" r:id="rId18"/>
    <p:sldId id="273" r:id="rId19"/>
  </p:sldIdLst>
  <p:sldSz cx="10160000" cy="7620000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195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391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586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782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5977" algn="l" defTabSz="914391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173" algn="l" defTabSz="914391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368" algn="l" defTabSz="914391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563" algn="l" defTabSz="914391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5175" autoAdjust="0"/>
    <p:restoredTop sz="93073" autoAdjust="0"/>
  </p:normalViewPr>
  <p:slideViewPr>
    <p:cSldViewPr>
      <p:cViewPr varScale="1">
        <p:scale>
          <a:sx n="62" d="100"/>
          <a:sy n="62" d="100"/>
        </p:scale>
        <p:origin x="-24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D77A00-6C7C-47B7-9DB4-7B8811E945E0}" type="datetimeFigureOut">
              <a:rPr lang="ru-RU" smtClean="0"/>
              <a:pPr/>
              <a:t>15.06.2012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750" y="4714875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8250" y="942816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7BAAEB-079B-4D26-B2DE-AF420DA1A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BAAEB-079B-4D26-B2DE-AF420DA1ACA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BAAEB-079B-4D26-B2DE-AF420DA1ACA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BAAEB-079B-4D26-B2DE-AF420DA1ACA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kern="120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BAAEB-079B-4D26-B2DE-AF420DA1ACA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BAAEB-079B-4D26-B2DE-AF420DA1ACA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BAAEB-079B-4D26-B2DE-AF420DA1ACA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BAAEB-079B-4D26-B2DE-AF420DA1ACA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BAAEB-079B-4D26-B2DE-AF420DA1ACAD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BAAEB-079B-4D26-B2DE-AF420DA1ACA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BAAEB-079B-4D26-B2DE-AF420DA1ACAD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2367142"/>
            <a:ext cx="8636000" cy="16333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7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5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39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1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399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479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55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638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328D81-7A3E-4047-AA26-DC21582AC36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76533C-E77C-41A5-94F6-BCB2D9808D4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184444" y="338669"/>
            <a:ext cx="2540000" cy="722488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64444" y="338669"/>
            <a:ext cx="7450667" cy="72248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7E574A-779C-4AE3-9B97-6F9941AF094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Заголовок, текст и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676276"/>
            <a:ext cx="8636000" cy="12715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62000" y="2200276"/>
            <a:ext cx="4241800" cy="4573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ультимедиа 3"/>
          <p:cNvSpPr>
            <a:spLocks noGrp="1"/>
          </p:cNvSpPr>
          <p:nvPr>
            <p:ph type="media" sz="half" idx="2"/>
          </p:nvPr>
        </p:nvSpPr>
        <p:spPr>
          <a:xfrm>
            <a:off x="5156200" y="2200276"/>
            <a:ext cx="4241800" cy="4573588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A9BE2-0C94-42DB-A248-6B908D70EA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85DCE-9766-4E8C-BC2E-B3EC712017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2570" y="4896558"/>
            <a:ext cx="8636000" cy="1513417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2570" y="3229684"/>
            <a:ext cx="8636000" cy="1666874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798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597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39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19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399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479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558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638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ED41B3-6E6E-4A34-8985-9F5C9DB45D6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64447" y="1975556"/>
            <a:ext cx="4995333" cy="558800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29111" y="1975556"/>
            <a:ext cx="4995333" cy="558800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E7F108-4ED5-488A-BC97-282B901D38E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7985" indent="0">
              <a:buNone/>
              <a:defRPr sz="2200" b="1"/>
            </a:lvl2pPr>
            <a:lvl3pPr marL="1015970" indent="0">
              <a:buNone/>
              <a:defRPr sz="2000" b="1"/>
            </a:lvl3pPr>
            <a:lvl4pPr marL="1523955" indent="0">
              <a:buNone/>
              <a:defRPr sz="1800" b="1"/>
            </a:lvl4pPr>
            <a:lvl5pPr marL="2031940" indent="0">
              <a:buNone/>
              <a:defRPr sz="1800" b="1"/>
            </a:lvl5pPr>
            <a:lvl6pPr marL="2539925" indent="0">
              <a:buNone/>
              <a:defRPr sz="1800" b="1"/>
            </a:lvl6pPr>
            <a:lvl7pPr marL="3047910" indent="0">
              <a:buNone/>
              <a:defRPr sz="1800" b="1"/>
            </a:lvl7pPr>
            <a:lvl8pPr marL="3555893" indent="0">
              <a:buNone/>
              <a:defRPr sz="1800" b="1"/>
            </a:lvl8pPr>
            <a:lvl9pPr marL="4063877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61142" y="1705681"/>
            <a:ext cx="4490861" cy="71084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7985" indent="0">
              <a:buNone/>
              <a:defRPr sz="2200" b="1"/>
            </a:lvl2pPr>
            <a:lvl3pPr marL="1015970" indent="0">
              <a:buNone/>
              <a:defRPr sz="2000" b="1"/>
            </a:lvl3pPr>
            <a:lvl4pPr marL="1523955" indent="0">
              <a:buNone/>
              <a:defRPr sz="1800" b="1"/>
            </a:lvl4pPr>
            <a:lvl5pPr marL="2031940" indent="0">
              <a:buNone/>
              <a:defRPr sz="1800" b="1"/>
            </a:lvl5pPr>
            <a:lvl6pPr marL="2539925" indent="0">
              <a:buNone/>
              <a:defRPr sz="1800" b="1"/>
            </a:lvl6pPr>
            <a:lvl7pPr marL="3047910" indent="0">
              <a:buNone/>
              <a:defRPr sz="1800" b="1"/>
            </a:lvl7pPr>
            <a:lvl8pPr marL="3555893" indent="0">
              <a:buNone/>
              <a:defRPr sz="1800" b="1"/>
            </a:lvl8pPr>
            <a:lvl9pPr marL="4063877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61142" y="2416528"/>
            <a:ext cx="4490861" cy="4390320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BCB760-B6A9-4B79-BF9E-79C07C40642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03E8F-8967-4A34-B383-9FFB19D849A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803E92-9130-4E44-8BF1-F2128263CE5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3" y="303391"/>
            <a:ext cx="3342570" cy="1291167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72278" y="303392"/>
            <a:ext cx="5679722" cy="6503459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8003" y="1594556"/>
            <a:ext cx="3342570" cy="5212292"/>
          </a:xfrm>
        </p:spPr>
        <p:txBody>
          <a:bodyPr/>
          <a:lstStyle>
            <a:lvl1pPr marL="0" indent="0">
              <a:buNone/>
              <a:defRPr sz="1600"/>
            </a:lvl1pPr>
            <a:lvl2pPr marL="507985" indent="0">
              <a:buNone/>
              <a:defRPr sz="1300"/>
            </a:lvl2pPr>
            <a:lvl3pPr marL="1015970" indent="0">
              <a:buNone/>
              <a:defRPr sz="1100"/>
            </a:lvl3pPr>
            <a:lvl4pPr marL="1523955" indent="0">
              <a:buNone/>
              <a:defRPr sz="1000"/>
            </a:lvl4pPr>
            <a:lvl5pPr marL="2031940" indent="0">
              <a:buNone/>
              <a:defRPr sz="1000"/>
            </a:lvl5pPr>
            <a:lvl6pPr marL="2539925" indent="0">
              <a:buNone/>
              <a:defRPr sz="1000"/>
            </a:lvl6pPr>
            <a:lvl7pPr marL="3047910" indent="0">
              <a:buNone/>
              <a:defRPr sz="1000"/>
            </a:lvl7pPr>
            <a:lvl8pPr marL="3555893" indent="0">
              <a:buNone/>
              <a:defRPr sz="1000"/>
            </a:lvl8pPr>
            <a:lvl9pPr marL="4063877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CEC32A-999C-4FEA-A5CB-F02006AA1F4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1431" y="5334001"/>
            <a:ext cx="6096000" cy="629709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600"/>
            </a:lvl1pPr>
            <a:lvl2pPr marL="507985" indent="0">
              <a:buNone/>
              <a:defRPr sz="3100"/>
            </a:lvl2pPr>
            <a:lvl3pPr marL="1015970" indent="0">
              <a:buNone/>
              <a:defRPr sz="2700"/>
            </a:lvl3pPr>
            <a:lvl4pPr marL="1523955" indent="0">
              <a:buNone/>
              <a:defRPr sz="2200"/>
            </a:lvl4pPr>
            <a:lvl5pPr marL="2031940" indent="0">
              <a:buNone/>
              <a:defRPr sz="2200"/>
            </a:lvl5pPr>
            <a:lvl6pPr marL="2539925" indent="0">
              <a:buNone/>
              <a:defRPr sz="2200"/>
            </a:lvl6pPr>
            <a:lvl7pPr marL="3047910" indent="0">
              <a:buNone/>
              <a:defRPr sz="2200"/>
            </a:lvl7pPr>
            <a:lvl8pPr marL="3555893" indent="0">
              <a:buNone/>
              <a:defRPr sz="2200"/>
            </a:lvl8pPr>
            <a:lvl9pPr marL="4063877" indent="0">
              <a:buNone/>
              <a:defRPr sz="22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91431" y="5963710"/>
            <a:ext cx="6096000" cy="894291"/>
          </a:xfrm>
        </p:spPr>
        <p:txBody>
          <a:bodyPr/>
          <a:lstStyle>
            <a:lvl1pPr marL="0" indent="0">
              <a:buNone/>
              <a:defRPr sz="1600"/>
            </a:lvl1pPr>
            <a:lvl2pPr marL="507985" indent="0">
              <a:buNone/>
              <a:defRPr sz="1300"/>
            </a:lvl2pPr>
            <a:lvl3pPr marL="1015970" indent="0">
              <a:buNone/>
              <a:defRPr sz="1100"/>
            </a:lvl3pPr>
            <a:lvl4pPr marL="1523955" indent="0">
              <a:buNone/>
              <a:defRPr sz="1000"/>
            </a:lvl4pPr>
            <a:lvl5pPr marL="2031940" indent="0">
              <a:buNone/>
              <a:defRPr sz="1000"/>
            </a:lvl5pPr>
            <a:lvl6pPr marL="2539925" indent="0">
              <a:buNone/>
              <a:defRPr sz="1000"/>
            </a:lvl6pPr>
            <a:lvl7pPr marL="3047910" indent="0">
              <a:buNone/>
              <a:defRPr sz="1000"/>
            </a:lvl7pPr>
            <a:lvl8pPr marL="3555893" indent="0">
              <a:buNone/>
              <a:defRPr sz="1000"/>
            </a:lvl8pPr>
            <a:lvl9pPr marL="4063877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266A82-AF57-42D3-B79D-1D42F92EC2A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101597" tIns="50797" rIns="101597" bIns="50797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1778000"/>
            <a:ext cx="9144000" cy="5028848"/>
          </a:xfrm>
          <a:prstGeom prst="rect">
            <a:avLst/>
          </a:prstGeom>
        </p:spPr>
        <p:txBody>
          <a:bodyPr vert="horz" lIns="101597" tIns="50797" rIns="101597" bIns="5079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08002" y="7062614"/>
            <a:ext cx="2370667" cy="405694"/>
          </a:xfrm>
          <a:prstGeom prst="rect">
            <a:avLst/>
          </a:prstGeom>
        </p:spPr>
        <p:txBody>
          <a:bodyPr vert="horz" lIns="101597" tIns="50797" rIns="101597" bIns="50797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471336" y="7062614"/>
            <a:ext cx="3217333" cy="405694"/>
          </a:xfrm>
          <a:prstGeom prst="rect">
            <a:avLst/>
          </a:prstGeom>
        </p:spPr>
        <p:txBody>
          <a:bodyPr vert="horz" lIns="101597" tIns="50797" rIns="101597" bIns="50797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281333" y="7062614"/>
            <a:ext cx="2370667" cy="405694"/>
          </a:xfrm>
          <a:prstGeom prst="rect">
            <a:avLst/>
          </a:prstGeom>
        </p:spPr>
        <p:txBody>
          <a:bodyPr vert="horz" lIns="101597" tIns="50797" rIns="101597" bIns="50797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D52F943-1B97-4FC4-8184-353E2CFABB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ctr" defTabSz="101597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0988" indent="-380988" algn="l" defTabSz="101597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5476" indent="-317490" algn="l" defTabSz="1015970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69962" indent="-253992" algn="l" defTabSz="10159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7947" indent="-253992" algn="l" defTabSz="101597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5932" indent="-253992" algn="l" defTabSz="1015970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3917" indent="-253992" algn="l" defTabSz="10159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1901" indent="-253992" algn="l" defTabSz="10159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886" indent="-253992" algn="l" defTabSz="10159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17870" indent="-253992" algn="l" defTabSz="10159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1597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85" algn="l" defTabSz="101597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70" algn="l" defTabSz="101597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55" algn="l" defTabSz="101597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40" algn="l" defTabSz="101597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25" algn="l" defTabSz="101597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10" algn="l" defTabSz="101597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893" algn="l" defTabSz="101597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877" algn="l" defTabSz="101597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vlboat.ru/articles/raznoe/pravila-povedeniya-vo-vremya-grozi.htm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slide" Target="slide3.xml"/><Relationship Id="rId7" Type="http://schemas.openxmlformats.org/officeDocument/2006/relationships/slide" Target="slide1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4.xml"/><Relationship Id="rId9" Type="http://schemas.openxmlformats.org/officeDocument/2006/relationships/slide" Target="slide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Поле 7"/>
          <p:cNvSpPr txBox="1">
            <a:spLocks noChangeArrowheads="1"/>
          </p:cNvSpPr>
          <p:nvPr/>
        </p:nvSpPr>
        <p:spPr bwMode="auto">
          <a:xfrm>
            <a:off x="1695624" y="3377952"/>
            <a:ext cx="7397056" cy="2105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7200" dirty="0" err="1">
                <a:latin typeface="Arial" charset="0"/>
              </a:rPr>
              <a:t>Что</a:t>
            </a:r>
            <a:r>
              <a:rPr lang="en-US" sz="7200" dirty="0">
                <a:latin typeface="Arial" charset="0"/>
              </a:rPr>
              <a:t> </a:t>
            </a:r>
            <a:r>
              <a:rPr lang="en-US" sz="7200" dirty="0" err="1" smtClean="0">
                <a:latin typeface="Arial" charset="0"/>
              </a:rPr>
              <a:t>такое</a:t>
            </a:r>
            <a:r>
              <a:rPr lang="ru-RU" sz="7200" dirty="0" smtClean="0">
                <a:latin typeface="Arial" charset="0"/>
              </a:rPr>
              <a:t> молния</a:t>
            </a:r>
            <a:r>
              <a:rPr lang="en-US" sz="7200" dirty="0" smtClean="0">
                <a:latin typeface="Arial" charset="0"/>
              </a:rPr>
              <a:t>?</a:t>
            </a:r>
            <a:endParaRPr lang="en-US" sz="7200" dirty="0"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65290" y="5810264"/>
            <a:ext cx="7143801" cy="1569660"/>
          </a:xfrm>
          <a:prstGeom prst="rect">
            <a:avLst/>
          </a:prstGeom>
          <a:noFill/>
        </p:spPr>
        <p:txBody>
          <a:bodyPr wrap="square" lIns="91439" tIns="45720" rIns="91439" bIns="45720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Выполнила -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Агибалова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Татьяна 8В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Руководитель – Липатова М.А.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ГБОУ СОШ 1253 г.Москва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520" y="1145704"/>
            <a:ext cx="3969987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7" name="Прямоуг. 2"/>
          <p:cNvSpPr>
            <a:spLocks noGrp="1" noChangeArrowheads="1"/>
          </p:cNvSpPr>
          <p:nvPr>
            <p:ph type="subTitle" idx="1"/>
          </p:nvPr>
        </p:nvSpPr>
        <p:spPr>
          <a:xfrm>
            <a:off x="5208588" y="819150"/>
            <a:ext cx="4398962" cy="5946776"/>
          </a:xfrm>
        </p:spPr>
        <p:txBody>
          <a:bodyPr lIns="0" tIns="0" rIns="0" bIns="0"/>
          <a:lstStyle/>
          <a:p>
            <a:pPr lvl="1" indent="-342897" algn="l">
              <a:lnSpc>
                <a:spcPct val="95000"/>
              </a:lnSpc>
              <a:spcBef>
                <a:spcPct val="0"/>
              </a:spcBef>
              <a:buClr>
                <a:srgbClr val="FFFFFF"/>
              </a:buClr>
              <a:buFontTx/>
              <a:buChar char="•"/>
            </a:pPr>
            <a:r>
              <a:rPr lang="en-US" sz="2700">
                <a:solidFill>
                  <a:srgbClr val="FFFFFF"/>
                </a:solidFill>
                <a:latin typeface="Arial" charset="0"/>
              </a:rPr>
              <a:t>Молния может производить и магнитные действия: намагнитить железные и стальные вещи, перемагнитить компас. Случалось , что это обстоятельство служило причиной изменения курса корабля . Подобные «шутки» молнии иногда приводили к авариям судов.</a:t>
            </a:r>
          </a:p>
        </p:txBody>
      </p:sp>
      <p:pic>
        <p:nvPicPr>
          <p:cNvPr id="11268" name="Рисунок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9560" y="4530080"/>
            <a:ext cx="3394968" cy="2399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. 2"/>
          <p:cNvSpPr>
            <a:spLocks noGrp="1" noChangeArrowheads="1"/>
          </p:cNvSpPr>
          <p:nvPr>
            <p:ph type="subTitle" idx="1"/>
          </p:nvPr>
        </p:nvSpPr>
        <p:spPr>
          <a:xfrm>
            <a:off x="615504" y="1505744"/>
            <a:ext cx="2664296" cy="5256584"/>
          </a:xfrm>
          <a:noFill/>
        </p:spPr>
        <p:txBody>
          <a:bodyPr lIns="0" tIns="0" rIns="0" bIns="0">
            <a:normAutofit fontScale="85000" lnSpcReduction="20000"/>
          </a:bodyPr>
          <a:lstStyle/>
          <a:p>
            <a:pPr algn="l">
              <a:spcBef>
                <a:spcPts val="600"/>
              </a:spcBef>
            </a:pPr>
            <a:r>
              <a:rPr lang="ru-RU" sz="2400" kern="5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городах  же молнии не опасны ,у всех высоких зданий и сооружений есть </a:t>
            </a:r>
            <a:r>
              <a:rPr lang="ru-RU" sz="2400" kern="5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молниеотводы .</a:t>
            </a:r>
            <a:r>
              <a:rPr lang="ru-RU" sz="2400" kern="5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Поднимаясь по </a:t>
            </a:r>
            <a:r>
              <a:rPr lang="ru-RU" sz="2400" kern="5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молниеотводу </a:t>
            </a:r>
            <a:r>
              <a:rPr lang="ru-RU" sz="2400" kern="5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положительные заряды нейтрализуют  отрицательные .Очень часто этого достаточно , чтобы  молния вообще не ударила .Если молния всё таки ударяет она попадает в громоотвод как в самый высокий предмет </a:t>
            </a:r>
            <a:r>
              <a:rPr lang="ru-RU" sz="2400" kern="5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2400" kern="5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 проводам  уходит в землю</a:t>
            </a:r>
            <a:r>
              <a:rPr lang="ru-RU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12291" name="Рисунок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77" y="1793777"/>
            <a:ext cx="3055820" cy="3456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703736" y="497632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smtClean="0">
                <a:latin typeface="Arial" pitchFamily="34" charset="0"/>
                <a:cs typeface="Arial" pitchFamily="34" charset="0"/>
              </a:rPr>
              <a:t>Молния в городе</a:t>
            </a:r>
            <a:endParaRPr lang="ru-RU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92168" y="1145704"/>
            <a:ext cx="302433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ru-RU" sz="2000" kern="500" smtClean="0">
                <a:latin typeface="Arial" pitchFamily="34" charset="0"/>
                <a:cs typeface="Arial" pitchFamily="34" charset="0"/>
              </a:rPr>
              <a:t>В городах здания проектируются так, что могут без большого вреда для себя принять крышей удар молнии и отвести ток в землю. Но даже при кажущейся безопасности лучше перестраховаться: не ходите рядом с домом, особенно с высоткой, не стойте под козырьком. Если ударит молния, ток, пройдя по внутренним металлоконструкциям здания, будет растекаться по земле, на которой можете стоять вы, – тех микросекунд хватит, чтобы вас поразило током.</a:t>
            </a:r>
            <a:endParaRPr lang="ru-RU" sz="2000" kern="5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. 2"/>
          <p:cNvSpPr>
            <a:spLocks noGrp="1" noChangeArrowheads="1"/>
          </p:cNvSpPr>
          <p:nvPr>
            <p:ph type="subTitle" idx="1"/>
          </p:nvPr>
        </p:nvSpPr>
        <p:spPr>
          <a:xfrm>
            <a:off x="4405314" y="354013"/>
            <a:ext cx="5202237" cy="6985000"/>
          </a:xfrm>
        </p:spPr>
        <p:txBody>
          <a:bodyPr lIns="0" tIns="0" rIns="0" bIns="0"/>
          <a:lstStyle/>
          <a:p>
            <a:pPr lvl="1" indent="-342897" algn="l">
              <a:lnSpc>
                <a:spcPct val="95000"/>
              </a:lnSpc>
              <a:spcBef>
                <a:spcPct val="0"/>
              </a:spcBef>
              <a:buClr>
                <a:srgbClr val="FFFFFF"/>
              </a:buClr>
              <a:buFontTx/>
              <a:buChar char="•"/>
            </a:pPr>
            <a:r>
              <a:rPr lang="en-US" sz="2600">
                <a:solidFill>
                  <a:srgbClr val="FFFFFF"/>
                </a:solidFill>
                <a:latin typeface="Arial" charset="0"/>
              </a:rPr>
              <a:t>В поражении деревьев молнией играет роль как строение корня , так и сопротивление дерева току. Деревья с корнями , проникающие в глубокие водоносные слои почвы , лучше «заземлены» , поэтому на них накапливаются притекающие из земли значительные заряды , имеющие знак , противоположный знаку заряда облаков. Так, например, у дуба корни глубоко уходят в почву , поэтому он чаще других поражается молнией.</a:t>
            </a:r>
          </a:p>
        </p:txBody>
      </p:sp>
      <p:pic>
        <p:nvPicPr>
          <p:cNvPr id="5122" name="Picture 2" descr="C:\Users\Татьяна\Desktop\Nature_Clouds_Lightning_in_the_night_sky_024043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8" y="569640"/>
            <a:ext cx="3936437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Татьяна\Desktop\4desktop_ru_Molniya_1024_10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8" y="3810000"/>
            <a:ext cx="3840427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0" y="6755904"/>
            <a:ext cx="1047552" cy="864096"/>
          </a:xfrm>
          <a:prstGeom prst="actionButtonHome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092" y="0"/>
            <a:ext cx="9144000" cy="1270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Правила поведения во время грозы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5826" y="1577752"/>
            <a:ext cx="3479593" cy="35147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575944" y="1064359"/>
            <a:ext cx="489027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dirty="0" smtClean="0">
                <a:latin typeface="Arial" pitchFamily="34" charset="0"/>
                <a:cs typeface="Arial" pitchFamily="34" charset="0"/>
              </a:rPr>
              <a:t>Во время грозы нужно отойти подальше от водоема.</a:t>
            </a:r>
          </a:p>
          <a:p>
            <a:r>
              <a:rPr lang="ru-RU" sz="2100" dirty="0" smtClean="0">
                <a:latin typeface="Arial" pitchFamily="34" charset="0"/>
                <a:cs typeface="Arial" pitchFamily="34" charset="0"/>
              </a:rPr>
              <a:t>Если человек попадет в зону поражения молнии, он может серьезно </a:t>
            </a:r>
            <a:r>
              <a:rPr lang="ru-RU" sz="2100" smtClean="0">
                <a:latin typeface="Arial" pitchFamily="34" charset="0"/>
                <a:cs typeface="Arial" pitchFamily="34" charset="0"/>
              </a:rPr>
              <a:t>пострадать или погибнуть</a:t>
            </a:r>
            <a:r>
              <a:rPr lang="ru-RU" sz="21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100" dirty="0" smtClean="0">
                <a:latin typeface="Arial" pitchFamily="34" charset="0"/>
                <a:cs typeface="Arial" pitchFamily="34" charset="0"/>
              </a:rPr>
              <a:t>  Вода очень хорошо проводит электрический ток – молния, попавшая в воду, поражает все вокруг в радиусе около 100 метров. Поэтому, если ты видишь, что собирается гроза, то нужно выйти из воды и отойти подальше от водоема. Во время грозы опасно оставаться </a:t>
            </a:r>
            <a:r>
              <a:rPr lang="ru-RU" sz="2100" smtClean="0">
                <a:latin typeface="Arial" pitchFamily="34" charset="0"/>
                <a:cs typeface="Arial" pitchFamily="34" charset="0"/>
              </a:rPr>
              <a:t>вблизи водоемов</a:t>
            </a:r>
            <a:r>
              <a:rPr lang="ru-RU" sz="21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100" smtClean="0">
                <a:latin typeface="Arial" pitchFamily="34" charset="0"/>
                <a:cs typeface="Arial" pitchFamily="34" charset="0"/>
              </a:rPr>
              <a:t>Металлические предметы </a:t>
            </a:r>
            <a:r>
              <a:rPr lang="ru-RU" sz="2100" dirty="0" smtClean="0">
                <a:latin typeface="Arial" pitchFamily="34" charset="0"/>
                <a:cs typeface="Arial" pitchFamily="34" charset="0"/>
              </a:rPr>
              <a:t>лучше с себя снять. Ни в коем случае нельзя прятаться под отдельно стоящим деревом. Нельзя стоять или бежать.</a:t>
            </a:r>
            <a:endParaRPr lang="ru-RU" sz="21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97632"/>
            <a:ext cx="5857884" cy="6806848"/>
          </a:xfrm>
        </p:spPr>
        <p:txBody>
          <a:bodyPr>
            <a:normAutofit fontScale="55000" lnSpcReduction="20000"/>
          </a:bodyPr>
          <a:lstStyle/>
          <a:p>
            <a:r>
              <a:rPr lang="ru-RU" smtClean="0">
                <a:latin typeface="Arial" pitchFamily="34" charset="0"/>
                <a:cs typeface="Arial" pitchFamily="34" charset="0"/>
              </a:rPr>
              <a:t>Прямо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mtClean="0">
                <a:latin typeface="Arial" pitchFamily="34" charset="0"/>
                <a:cs typeface="Arial" pitchFamily="34" charset="0"/>
              </a:rPr>
              <a:t>человека молния попадает крайне редко– Обычно она бьет в молниеотвод. Как проводник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земля обладает вполне конкретным сопротивлением. На ее поверхности возникает высокое напряжение, которое действует </a:t>
            </a:r>
            <a:r>
              <a:rPr lang="ru-RU" smtClean="0">
                <a:latin typeface="Arial" pitchFamily="34" charset="0"/>
                <a:cs typeface="Arial" pitchFamily="34" charset="0"/>
              </a:rPr>
              <a:t>на человека.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Это напряжение называется «шаговым». И чем шире шаг человека, тем оно больше. 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Напряжение, созданное молнией, действует всего десятки микросекунд. Люди реагируют на него по-разному. Известны случаи, когда человек попадал под напряжение в 100 тысяч вольт и оставался жив, других убивало напряжение в 10 </a:t>
            </a:r>
            <a:r>
              <a:rPr lang="ru-RU" smtClean="0">
                <a:latin typeface="Arial" pitchFamily="34" charset="0"/>
                <a:cs typeface="Arial" pitchFamily="34" charset="0"/>
              </a:rPr>
              <a:t>раз меньшее.Если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есть возможность, переждите грозу дома или в любом другом укрытии. Например, в автомобиле – металлический корпус машины служит своего рода защитным электромагнитным экраном. Даже если молния ударит </a:t>
            </a:r>
            <a:r>
              <a:rPr lang="ru-RU" smtClean="0">
                <a:latin typeface="Arial" pitchFamily="34" charset="0"/>
                <a:cs typeface="Arial" pitchFamily="34" charset="0"/>
              </a:rPr>
              <a:t>в авто,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вы останетесь живы. 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6104" y="569640"/>
            <a:ext cx="3905956" cy="5341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3616"/>
            <a:ext cx="6520160" cy="3672408"/>
          </a:xfrm>
        </p:spPr>
        <p:txBody>
          <a:bodyPr>
            <a:noAutofit/>
          </a:bodyPr>
          <a:lstStyle/>
          <a:p>
            <a:r>
              <a:rPr lang="ru-RU" sz="1900" dirty="0" smtClean="0">
                <a:latin typeface="Arial" pitchFamily="34" charset="0"/>
                <a:cs typeface="Arial" pitchFamily="34" charset="0"/>
              </a:rPr>
              <a:t>Специалисты уверяют: никаких особых изменений в грозовой активности в последнее время не наблюдается. Частота ударов молнии в землю на территории России осталась прежней – в среднем 2–3 удара на квадратный километр</a:t>
            </a:r>
            <a:r>
              <a:rPr lang="ru-RU" sz="1900" smtClean="0">
                <a:latin typeface="Arial" pitchFamily="34" charset="0"/>
                <a:cs typeface="Arial" pitchFamily="34" charset="0"/>
              </a:rPr>
              <a:t>. </a:t>
            </a:r>
            <a:endParaRPr lang="ru-RU" sz="19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900" dirty="0" smtClean="0">
                <a:latin typeface="Arial" pitchFamily="34" charset="0"/>
                <a:cs typeface="Arial" pitchFamily="34" charset="0"/>
              </a:rPr>
              <a:t> Если гроза началась, когда вы идете по полю, найдите какой-нибудь овражек и спрячьтесь в нем, присев на корточки. А вот что касается леса, то давно замечено: молния чаще всего ударяет в высокие деревья, особенно стоящие на опушке леса. Поэтому во время сильной грозы лучше прятаться в глубине под невысокими деревьями или кустарником</a:t>
            </a:r>
            <a:r>
              <a:rPr lang="ru-RU" sz="1900" smtClean="0">
                <a:latin typeface="Arial" pitchFamily="34" charset="0"/>
                <a:cs typeface="Arial" pitchFamily="34" charset="0"/>
              </a:rPr>
              <a:t>. </a:t>
            </a:r>
            <a:endParaRPr lang="ru-RU" sz="19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900" smtClean="0">
                <a:latin typeface="Arial" pitchFamily="34" charset="0"/>
                <a:cs typeface="Arial" pitchFamily="34" charset="0"/>
              </a:rPr>
              <a:t> </a:t>
            </a:r>
            <a:endParaRPr lang="ru-RU" sz="19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Татьяна\Pictures\котятки\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496" y="4386064"/>
            <a:ext cx="4251318" cy="28290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160120" y="2729880"/>
            <a:ext cx="374441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smtClean="0">
                <a:latin typeface="Arial" pitchFamily="34" charset="0"/>
                <a:cs typeface="Arial" pitchFamily="34" charset="0"/>
              </a:rPr>
              <a:t>Когда сверкает молния, компьютеры, телевизоры и прочие электронные устройства из розетки лучше выключить – особенно если вы живете за городом. Дело в том, что в городах электричество подается по подземному кабелю, а на дачных территориях, как правило, по воздушной линии, которая уязвима перед молнией. Она может вызвать серьезное перенапряжение своим электромагнитным полем, от которого техника и «горит».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0" y="6755904"/>
            <a:ext cx="1047552" cy="864096"/>
          </a:xfrm>
          <a:prstGeom prst="actionButtonHome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. 1"/>
          <p:cNvSpPr>
            <a:spLocks noGrp="1" noChangeArrowheads="1"/>
          </p:cNvSpPr>
          <p:nvPr>
            <p:ph type="ctrTitle"/>
          </p:nvPr>
        </p:nvSpPr>
        <p:spPr>
          <a:xfrm>
            <a:off x="552450" y="355600"/>
            <a:ext cx="9055100" cy="1168400"/>
          </a:xfrm>
        </p:spPr>
        <p:txBody>
          <a:bodyPr lIns="0" tIns="0" rIns="0" bIns="0" anchor="t"/>
          <a:lstStyle/>
          <a:p>
            <a:pPr eaLnBrk="1" hangingPunct="1">
              <a:lnSpc>
                <a:spcPct val="95000"/>
              </a:lnSpc>
            </a:pPr>
            <a:r>
              <a:rPr lang="en-US">
                <a:latin typeface="Arial" charset="0"/>
              </a:rPr>
              <a:t>Молния-шар</a:t>
            </a:r>
          </a:p>
        </p:txBody>
      </p:sp>
      <p:sp>
        <p:nvSpPr>
          <p:cNvPr id="15363" name="Прямоуг. 2"/>
          <p:cNvSpPr>
            <a:spLocks noGrp="1" noChangeArrowheads="1"/>
          </p:cNvSpPr>
          <p:nvPr>
            <p:ph type="subTitle" idx="1"/>
          </p:nvPr>
        </p:nvSpPr>
        <p:spPr>
          <a:xfrm>
            <a:off x="4791968" y="2369840"/>
            <a:ext cx="4883150" cy="3224956"/>
          </a:xfrm>
        </p:spPr>
        <p:txBody>
          <a:bodyPr lIns="0" tIns="0" rIns="0" bIns="0">
            <a:noAutofit/>
          </a:bodyPr>
          <a:lstStyle/>
          <a:p>
            <a:pPr lvl="1" indent="-342897" algn="l">
              <a:lnSpc>
                <a:spcPct val="95000"/>
              </a:lnSpc>
              <a:spcBef>
                <a:spcPct val="0"/>
              </a:spcBef>
              <a:buClr>
                <a:srgbClr val="FFFFFF"/>
              </a:buClr>
              <a:buFontTx/>
              <a:buChar char="•"/>
            </a:pP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Есть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необычная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молния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- </a:t>
            </a: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молния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 –</a:t>
            </a: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шар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. </a:t>
            </a: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Эта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загадочная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молния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очень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редкая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, и </a:t>
            </a: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не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каждому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удается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её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увидеть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.</a:t>
            </a:r>
            <a:endParaRPr lang="en-US" sz="2200" dirty="0" smtClean="0"/>
          </a:p>
          <a:p>
            <a:pPr lvl="1" indent="-342897" algn="l">
              <a:lnSpc>
                <a:spcPct val="95000"/>
              </a:lnSpc>
              <a:spcBef>
                <a:spcPct val="0"/>
              </a:spcBef>
              <a:buClr>
                <a:srgbClr val="FFFFFF"/>
              </a:buClr>
              <a:buFontTx/>
              <a:buChar char="•"/>
            </a:pP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Шаровая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молния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- </a:t>
            </a: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это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легкий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огненный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шар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 . </a:t>
            </a: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Он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может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быть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величиной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 с </a:t>
            </a: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орех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или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мяч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 и </a:t>
            </a: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светится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белым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, </a:t>
            </a: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голубоватым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или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красноватым</a:t>
            </a:r>
            <a:r>
              <a:rPr lang="en-US" sz="22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dirty="0" err="1">
                <a:solidFill>
                  <a:srgbClr val="FFFFFF"/>
                </a:solidFill>
                <a:latin typeface="Arial" charset="0"/>
              </a:rPr>
              <a:t>цветом</a:t>
            </a:r>
            <a:r>
              <a:rPr lang="en-US" sz="2200" dirty="0" smtClean="0">
                <a:solidFill>
                  <a:srgbClr val="FFFFFF"/>
                </a:solidFill>
                <a:latin typeface="Arial" charset="0"/>
              </a:rPr>
              <a:t>.</a:t>
            </a:r>
            <a:endParaRPr lang="en-US" sz="2200" dirty="0" smtClean="0"/>
          </a:p>
        </p:txBody>
      </p:sp>
      <p:pic>
        <p:nvPicPr>
          <p:cNvPr id="15364" name="Рисунок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504" y="1937792"/>
            <a:ext cx="4095750" cy="4086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. 2"/>
          <p:cNvSpPr>
            <a:spLocks noGrp="1" noChangeArrowheads="1"/>
          </p:cNvSpPr>
          <p:nvPr>
            <p:ph type="subTitle" idx="1"/>
          </p:nvPr>
        </p:nvSpPr>
        <p:spPr>
          <a:xfrm>
            <a:off x="4575944" y="857672"/>
            <a:ext cx="4883150" cy="5707062"/>
          </a:xfrm>
        </p:spPr>
        <p:txBody>
          <a:bodyPr lIns="0" tIns="0" rIns="0" bIns="0">
            <a:normAutofit/>
          </a:bodyPr>
          <a:lstStyle/>
          <a:p>
            <a:pPr lvl="1" indent="-342897" algn="l">
              <a:lnSpc>
                <a:spcPct val="95000"/>
              </a:lnSpc>
              <a:spcBef>
                <a:spcPct val="0"/>
              </a:spcBef>
              <a:buClr>
                <a:srgbClr val="FFFFFF"/>
              </a:buClr>
              <a:buFontTx/>
              <a:buChar char="•"/>
            </a:pPr>
            <a:r>
              <a:rPr lang="en-US" sz="2400" err="1">
                <a:solidFill>
                  <a:srgbClr val="FFFFFF"/>
                </a:solidFill>
                <a:latin typeface="Arial" charset="0"/>
              </a:rPr>
              <a:t>Но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иногда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шаровая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молния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взрывается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с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сильным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грохотом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.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Взорвавшись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,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она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может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разрушить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и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зажечь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дом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или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дерево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,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убить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или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поранить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людей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и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животных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,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которые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находятся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поблизости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.</a:t>
            </a:r>
            <a:endParaRPr lang="en-US" sz="2400" smtClean="0"/>
          </a:p>
          <a:p>
            <a:pPr lvl="1" indent="-342897" algn="l">
              <a:lnSpc>
                <a:spcPct val="95000"/>
              </a:lnSpc>
              <a:spcBef>
                <a:spcPct val="0"/>
              </a:spcBef>
              <a:buClr>
                <a:srgbClr val="FFFFFF"/>
              </a:buClr>
              <a:buFontTx/>
              <a:buChar char="•"/>
            </a:pPr>
            <a:r>
              <a:rPr lang="en-US" sz="2400" err="1">
                <a:solidFill>
                  <a:srgbClr val="FFFFFF"/>
                </a:solidFill>
                <a:latin typeface="Arial" charset="0"/>
              </a:rPr>
              <a:t>Во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время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грозы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все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форточки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,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окна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и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двери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надо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закрыть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,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чтобы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шаровая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молния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вместе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со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сквозняком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не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проникла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в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дом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.</a:t>
            </a:r>
            <a:endParaRPr lang="en-US" sz="2400" smtClean="0"/>
          </a:p>
          <a:p>
            <a:pPr lvl="1" indent="-342897" algn="l">
              <a:lnSpc>
                <a:spcPct val="95000"/>
              </a:lnSpc>
              <a:spcBef>
                <a:spcPct val="0"/>
              </a:spcBef>
              <a:buClr>
                <a:srgbClr val="FFFFFF"/>
              </a:buClr>
              <a:buFontTx/>
              <a:buChar char="•"/>
            </a:pPr>
            <a:r>
              <a:rPr lang="en-US" sz="2400" err="1">
                <a:solidFill>
                  <a:srgbClr val="FFFFFF"/>
                </a:solidFill>
                <a:latin typeface="Arial" charset="0"/>
              </a:rPr>
              <a:t>Пока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ученые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не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знают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, как и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почему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возникает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шаровая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молния .</a:t>
            </a:r>
          </a:p>
        </p:txBody>
      </p:sp>
      <p:pic>
        <p:nvPicPr>
          <p:cNvPr id="16387" name="Рисунок 4"/>
          <p:cNvPicPr>
            <a:picLocks noChangeAspect="1" noChangeArrowheads="1"/>
          </p:cNvPicPr>
          <p:nvPr/>
        </p:nvPicPr>
        <p:blipFill>
          <a:blip r:embed="rId2" cstate="print"/>
          <a:srcRect l="5880" r="5925" b="3848"/>
          <a:stretch>
            <a:fillRect/>
          </a:stretch>
        </p:blipFill>
        <p:spPr bwMode="auto">
          <a:xfrm>
            <a:off x="687512" y="497632"/>
            <a:ext cx="2304256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255464" y="6546304"/>
            <a:ext cx="1047552" cy="864096"/>
          </a:xfrm>
          <a:prstGeom prst="actionButtonHome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.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latin typeface="Georgia" pitchFamily="18" charset="0"/>
              </a:rPr>
              <a:t>Использованная литература</a:t>
            </a:r>
            <a:endParaRPr lang="ru-RU" sz="4000">
              <a:latin typeface="Georgia" pitchFamily="18" charset="0"/>
            </a:endParaRPr>
          </a:p>
        </p:txBody>
      </p:sp>
      <p:sp>
        <p:nvSpPr>
          <p:cNvPr id="18435" name="Прямоуг. 1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2009776"/>
            <a:ext cx="8926513" cy="4764088"/>
          </a:xfrm>
        </p:spPr>
        <p:txBody>
          <a:bodyPr/>
          <a:lstStyle/>
          <a:p>
            <a:pPr eaLnBrk="1" hangingPunct="1"/>
            <a:r>
              <a:rPr lang="ru-RU" sz="1600">
                <a:latin typeface="Georgia" pitchFamily="18" charset="0"/>
              </a:rPr>
              <a:t> </a:t>
            </a:r>
            <a:r>
              <a:rPr lang="ru-RU" sz="2800">
                <a:latin typeface="Georgia" pitchFamily="18" charset="0"/>
              </a:rPr>
              <a:t>« Детская энциклопедия Кирилла и </a:t>
            </a:r>
            <a:r>
              <a:rPr lang="ru-RU" sz="2800" err="1">
                <a:latin typeface="Georgia" pitchFamily="18" charset="0"/>
              </a:rPr>
              <a:t>Мифодия</a:t>
            </a:r>
            <a:r>
              <a:rPr lang="ru-RU" sz="2800">
                <a:latin typeface="Georgia" pitchFamily="18" charset="0"/>
              </a:rPr>
              <a:t>» </a:t>
            </a:r>
          </a:p>
          <a:p>
            <a:pPr eaLnBrk="1" hangingPunct="1"/>
            <a:r>
              <a:rPr lang="ru-RU" sz="2800">
                <a:latin typeface="Georgia" pitchFamily="18" charset="0"/>
              </a:rPr>
              <a:t>Интернет-ресурсы</a:t>
            </a:r>
          </a:p>
          <a:p>
            <a:pPr eaLnBrk="1" hangingPunct="1"/>
            <a:r>
              <a:rPr lang="ru-RU" sz="2800">
                <a:latin typeface="Georgia" pitchFamily="18" charset="0"/>
              </a:rPr>
              <a:t>Энциклопедия « Что?  Где? Когда</a:t>
            </a:r>
            <a:r>
              <a:rPr lang="ru-RU" sz="2800" smtClean="0">
                <a:latin typeface="Georgia" pitchFamily="18" charset="0"/>
              </a:rPr>
              <a:t>?»</a:t>
            </a:r>
            <a:endParaRPr lang="en-US" sz="2800" smtClean="0">
              <a:latin typeface="Georgia" pitchFamily="18" charset="0"/>
            </a:endParaRPr>
          </a:p>
          <a:p>
            <a:r>
              <a:rPr lang="en-US" sz="2800" smtClean="0">
                <a:latin typeface="Arial" pitchFamily="34" charset="0"/>
                <a:cs typeface="Arial" pitchFamily="34" charset="0"/>
                <a:hlinkClick r:id="rId3"/>
              </a:rPr>
              <a:t>http://vlboat.ru/articles/raznoe/pravila-povedeniya-vo-vremya-grozi.htm</a:t>
            </a:r>
            <a:endParaRPr lang="ru-RU" sz="2800" smtClean="0">
              <a:latin typeface="Arial" pitchFamily="34" charset="0"/>
              <a:cs typeface="Arial" pitchFamily="34" charset="0"/>
            </a:endParaRPr>
          </a:p>
          <a:p>
            <a:r>
              <a:rPr lang="en-US" sz="2800" smtClean="0">
                <a:latin typeface="Arial" pitchFamily="34" charset="0"/>
                <a:cs typeface="Arial" pitchFamily="34" charset="0"/>
              </a:rPr>
              <a:t>Google </a:t>
            </a:r>
            <a:r>
              <a:rPr lang="ru-RU" sz="2800" smtClean="0">
                <a:latin typeface="Arial" pitchFamily="34" charset="0"/>
                <a:cs typeface="Arial" pitchFamily="34" charset="0"/>
              </a:rPr>
              <a:t>-картинки</a:t>
            </a:r>
          </a:p>
          <a:p>
            <a:pPr eaLnBrk="1" hangingPunct="1"/>
            <a:endParaRPr lang="ru-RU" sz="2800">
              <a:latin typeface="Georgia" pitchFamily="18" charset="0"/>
            </a:endParaRPr>
          </a:p>
        </p:txBody>
      </p:sp>
      <p:sp>
        <p:nvSpPr>
          <p:cNvPr id="4" name="Управляющая кнопка: домой 3">
            <a:hlinkClick r:id="rId4" action="ppaction://hlinksldjump" highlightClick="1"/>
          </p:cNvPr>
          <p:cNvSpPr/>
          <p:nvPr/>
        </p:nvSpPr>
        <p:spPr>
          <a:xfrm>
            <a:off x="255464" y="6546304"/>
            <a:ext cx="1047552" cy="864096"/>
          </a:xfrm>
          <a:prstGeom prst="actionButtonHome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pitchFamily="34" charset="0"/>
                <a:cs typeface="Arial" pitchFamily="34" charset="0"/>
              </a:rPr>
              <a:t>Содержание</a:t>
            </a: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  <a:hlinkClick r:id="rId3" action="ppaction://hlinksldjump"/>
              </a:rPr>
              <a:t>Цели Исследования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  <a:hlinkClick r:id="rId4" action="ppaction://hlinksldjump"/>
              </a:rPr>
              <a:t>Немного Истории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  <a:hlinkClick r:id="rId5" action="ppaction://hlinksldjump"/>
              </a:rPr>
              <a:t>Фотографии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  <a:hlinkClick r:id="rId6" action="ppaction://hlinksldjump"/>
              </a:rPr>
              <a:t>Физические  </a:t>
            </a:r>
            <a:r>
              <a:rPr lang="ru-RU" dirty="0" smtClean="0">
                <a:latin typeface="Arial" pitchFamily="34" charset="0"/>
                <a:cs typeface="Arial" pitchFamily="34" charset="0"/>
                <a:hlinkClick r:id="rId6" action="ppaction://hlinksldjump"/>
              </a:rPr>
              <a:t>явления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  <a:hlinkClick r:id="rId7" action="ppaction://hlinksldjump"/>
              </a:rPr>
              <a:t>Правила поведения во время грозы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  <a:hlinkClick r:id="rId8" action="ppaction://hlinksldjump"/>
              </a:rPr>
              <a:t>Шаровые молнии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  <a:hlinkClick r:id="rId9" action="ppaction://hlinksldjump"/>
              </a:rPr>
              <a:t>Использованная литература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. 2"/>
          <p:cNvSpPr>
            <a:spLocks noGrp="1" noChangeArrowheads="1"/>
          </p:cNvSpPr>
          <p:nvPr>
            <p:ph type="subTitle" idx="1"/>
          </p:nvPr>
        </p:nvSpPr>
        <p:spPr>
          <a:xfrm>
            <a:off x="543496" y="1505744"/>
            <a:ext cx="9055100" cy="5620222"/>
          </a:xfrm>
        </p:spPr>
        <p:txBody>
          <a:bodyPr lIns="0" tIns="0" rIns="0" bIns="0"/>
          <a:lstStyle/>
          <a:p>
            <a:pPr algn="l" eaLnBrk="1" hangingPunct="1">
              <a:lnSpc>
                <a:spcPct val="95000"/>
              </a:lnSpc>
              <a:spcBef>
                <a:spcPct val="0"/>
              </a:spcBef>
            </a:pPr>
            <a:endParaRPr lang="en-US" smtClean="0">
              <a:latin typeface="Arial" pitchFamily="34" charset="0"/>
              <a:cs typeface="Arial" pitchFamily="34" charset="0"/>
            </a:endParaRPr>
          </a:p>
          <a:p>
            <a:pPr lvl="1" indent="-342897" algn="l">
              <a:lnSpc>
                <a:spcPct val="95000"/>
              </a:lnSpc>
              <a:spcBef>
                <a:spcPct val="0"/>
              </a:spcBef>
              <a:buClr>
                <a:srgbClr val="FFFFFF"/>
              </a:buClr>
              <a:buFontTx/>
              <a:buChar char="•"/>
            </a:pPr>
            <a:r>
              <a:rPr lang="ru-RU" sz="295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Изучить историю вопроса</a:t>
            </a:r>
          </a:p>
          <a:p>
            <a:pPr lvl="1" indent="-342897" algn="l">
              <a:lnSpc>
                <a:spcPct val="95000"/>
              </a:lnSpc>
              <a:spcBef>
                <a:spcPct val="0"/>
              </a:spcBef>
              <a:buClr>
                <a:srgbClr val="FFFFFF"/>
              </a:buClr>
              <a:buFontTx/>
              <a:buChar char="•"/>
            </a:pPr>
            <a:r>
              <a:rPr lang="en-US" sz="295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Понять </a:t>
            </a:r>
            <a:r>
              <a:rPr lang="en-US" sz="2950" err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сущность</a:t>
            </a:r>
            <a:r>
              <a:rPr lang="en-US" sz="295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950" err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наблюдаемого</a:t>
            </a:r>
            <a:r>
              <a:rPr lang="en-US" sz="295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950" err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природного</a:t>
            </a:r>
            <a:r>
              <a:rPr lang="en-US" sz="295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950" err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явления</a:t>
            </a:r>
            <a:r>
              <a:rPr lang="en-US" sz="295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z="295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  <a:p>
            <a:pPr lvl="1" indent="-342897" algn="l">
              <a:lnSpc>
                <a:spcPct val="95000"/>
              </a:lnSpc>
              <a:spcBef>
                <a:spcPct val="0"/>
              </a:spcBef>
              <a:buClr>
                <a:srgbClr val="FFFFFF"/>
              </a:buClr>
              <a:buFontTx/>
              <a:buChar char="•"/>
            </a:pPr>
            <a:r>
              <a:rPr lang="en-US" sz="295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Объяснить </a:t>
            </a:r>
            <a:r>
              <a:rPr lang="en-US" sz="2950" err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физическое</a:t>
            </a:r>
            <a:r>
              <a:rPr lang="en-US" sz="295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явление на </a:t>
            </a:r>
            <a:r>
              <a:rPr lang="en-US" sz="2950" err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основе</a:t>
            </a:r>
            <a:r>
              <a:rPr lang="en-US" sz="295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950" err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физических</a:t>
            </a:r>
            <a:r>
              <a:rPr lang="en-US" sz="295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950" err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законов</a:t>
            </a:r>
            <a:r>
              <a:rPr lang="en-US" sz="295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en-US" sz="2950" err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теорий</a:t>
            </a:r>
            <a:r>
              <a:rPr lang="en-US" sz="295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;</a:t>
            </a:r>
            <a:endParaRPr lang="en-US" sz="2950" smtClean="0">
              <a:latin typeface="Arial" pitchFamily="34" charset="0"/>
              <a:cs typeface="Arial" pitchFamily="34" charset="0"/>
            </a:endParaRPr>
          </a:p>
          <a:p>
            <a:pPr lvl="1" indent="-342897" algn="l">
              <a:lnSpc>
                <a:spcPct val="95000"/>
              </a:lnSpc>
              <a:spcBef>
                <a:spcPct val="0"/>
              </a:spcBef>
              <a:buClr>
                <a:srgbClr val="FFFFFF"/>
              </a:buClr>
              <a:buFontTx/>
              <a:buChar char="•"/>
            </a:pPr>
            <a:r>
              <a:rPr lang="en-US" sz="2950" err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Обсудить</a:t>
            </a:r>
            <a:r>
              <a:rPr lang="en-US" sz="295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950" err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правила</a:t>
            </a:r>
            <a:r>
              <a:rPr lang="en-US" sz="295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950" err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поведения</a:t>
            </a:r>
            <a:r>
              <a:rPr lang="en-US" sz="295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950" err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во</a:t>
            </a:r>
            <a:r>
              <a:rPr lang="en-US" sz="295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950" err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время</a:t>
            </a:r>
            <a:r>
              <a:rPr lang="en-US" sz="295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950" err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грозы</a:t>
            </a:r>
            <a:r>
              <a:rPr lang="en-US" sz="295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83656" y="641648"/>
            <a:ext cx="55446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Цель исследования:</a:t>
            </a:r>
            <a:endParaRPr lang="ru-RU" sz="400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  <a:p>
            <a:endParaRPr lang="ru-RU"/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255464" y="6546304"/>
            <a:ext cx="1047552" cy="864096"/>
          </a:xfrm>
          <a:prstGeom prst="actionButtonHome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9480" y="281608"/>
            <a:ext cx="5652120" cy="554459"/>
          </a:xfrm>
        </p:spPr>
        <p:txBody>
          <a:bodyPr>
            <a:noAutofit/>
          </a:bodyPr>
          <a:lstStyle/>
          <a:p>
            <a:r>
              <a:rPr lang="ru-RU" sz="3600">
                <a:latin typeface="Arial" pitchFamily="34" charset="0"/>
                <a:cs typeface="Arial" pitchFamily="34" charset="0"/>
              </a:rPr>
              <a:t>Немного Истории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9880" y="785664"/>
            <a:ext cx="5679722" cy="6503459"/>
          </a:xfrm>
        </p:spPr>
        <p:txBody>
          <a:bodyPr/>
          <a:lstStyle/>
          <a:p>
            <a:r>
              <a:rPr lang="ru-RU" sz="2000">
                <a:latin typeface="Arial" pitchFamily="34" charset="0"/>
                <a:cs typeface="Arial" pitchFamily="34" charset="0"/>
              </a:rPr>
              <a:t>На первобытных людей гроза производила сильное </a:t>
            </a:r>
            <a:r>
              <a:rPr lang="ru-RU" sz="2000" smtClean="0">
                <a:latin typeface="Arial" pitchFamily="34" charset="0"/>
                <a:cs typeface="Arial" pitchFamily="34" charset="0"/>
              </a:rPr>
              <a:t>впечатление</a:t>
            </a:r>
            <a:endParaRPr lang="ru-RU" sz="2000">
              <a:latin typeface="Arial" pitchFamily="34" charset="0"/>
              <a:cs typeface="Arial" pitchFamily="34" charset="0"/>
            </a:endParaRPr>
          </a:p>
          <a:p>
            <a:r>
              <a:rPr lang="ru-RU" sz="2000">
                <a:latin typeface="Arial" pitchFamily="34" charset="0"/>
                <a:cs typeface="Arial" pitchFamily="34" charset="0"/>
              </a:rPr>
              <a:t>       Над природой молнии и грома задумывались Аристотель и Лукреций. </a:t>
            </a:r>
            <a:r>
              <a:rPr lang="ru-RU" sz="2000" smtClean="0">
                <a:latin typeface="Arial" pitchFamily="34" charset="0"/>
                <a:cs typeface="Arial" pitchFamily="34" charset="0"/>
              </a:rPr>
              <a:t>Многие столетия</a:t>
            </a:r>
            <a:r>
              <a:rPr lang="en-US" sz="200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smtClean="0">
                <a:latin typeface="Arial" pitchFamily="34" charset="0"/>
                <a:cs typeface="Arial" pitchFamily="34" charset="0"/>
              </a:rPr>
              <a:t>считалось</a:t>
            </a:r>
            <a:r>
              <a:rPr lang="ru-RU" sz="2000">
                <a:latin typeface="Arial" pitchFamily="34" charset="0"/>
                <a:cs typeface="Arial" pitchFamily="34" charset="0"/>
              </a:rPr>
              <a:t>, что молния – это огненный шар, зажатый в водяных парах туч. Расширяясь, он прорывает </a:t>
            </a:r>
            <a:r>
              <a:rPr lang="ru-RU" sz="2000" smtClean="0">
                <a:latin typeface="Arial" pitchFamily="34" charset="0"/>
                <a:cs typeface="Arial" pitchFamily="34" charset="0"/>
              </a:rPr>
              <a:t>их в наиболее слабом месте и </a:t>
            </a:r>
            <a:r>
              <a:rPr lang="ru-RU" sz="2000">
                <a:latin typeface="Arial" pitchFamily="34" charset="0"/>
                <a:cs typeface="Arial" pitchFamily="34" charset="0"/>
              </a:rPr>
              <a:t>быстро устремляется </a:t>
            </a:r>
            <a:r>
              <a:rPr lang="ru-RU" sz="2000" smtClean="0">
                <a:latin typeface="Arial" pitchFamily="34" charset="0"/>
                <a:cs typeface="Arial" pitchFamily="34" charset="0"/>
              </a:rPr>
              <a:t>вниз.</a:t>
            </a:r>
            <a:endParaRPr lang="en-US" sz="2000">
              <a:latin typeface="Arial" pitchFamily="34" charset="0"/>
              <a:cs typeface="Arial" pitchFamily="34" charset="0"/>
            </a:endParaRPr>
          </a:p>
          <a:p>
            <a:r>
              <a:rPr lang="ru-RU" sz="2000">
                <a:latin typeface="Arial" pitchFamily="34" charset="0"/>
                <a:cs typeface="Arial" pitchFamily="34" charset="0"/>
              </a:rPr>
              <a:t>В 1752 г. </a:t>
            </a:r>
            <a:r>
              <a:rPr lang="ru-RU" sz="2000" err="1">
                <a:latin typeface="Arial" pitchFamily="34" charset="0"/>
                <a:cs typeface="Arial" pitchFamily="34" charset="0"/>
              </a:rPr>
              <a:t>Бенджамин</a:t>
            </a:r>
            <a:r>
              <a:rPr lang="ru-RU" sz="2000">
                <a:latin typeface="Arial" pitchFamily="34" charset="0"/>
                <a:cs typeface="Arial" pitchFamily="34" charset="0"/>
              </a:rPr>
              <a:t> Франклин </a:t>
            </a:r>
            <a:r>
              <a:rPr lang="ru-RU" sz="200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>
                <a:latin typeface="Arial" pitchFamily="34" charset="0"/>
                <a:cs typeface="Arial" pitchFamily="34" charset="0"/>
              </a:rPr>
              <a:t>доказал, что молния – это сильный электрический разряд. Ученый выполнил знаменитый опыт с воздушным змеем, который был запущен в воздух при приближении грозы.</a:t>
            </a:r>
          </a:p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Татьяна\Desktop\1299185940_lucreti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5624" y="4458072"/>
            <a:ext cx="2160240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Татьяна\Desktop\aristotle_sto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520" y="1217712"/>
            <a:ext cx="2088232" cy="25058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119560" y="3810000"/>
            <a:ext cx="2376264" cy="468504"/>
          </a:xfrm>
          <a:prstGeom prst="rect">
            <a:avLst/>
          </a:prstGeom>
          <a:noFill/>
        </p:spPr>
        <p:txBody>
          <a:bodyPr wrap="square" lIns="91439" tIns="45720" rIns="91439" bIns="45720" rtlCol="0">
            <a:spAutoFit/>
          </a:bodyPr>
          <a:lstStyle/>
          <a:p>
            <a:r>
              <a:rPr lang="ru-RU" smtClean="0">
                <a:latin typeface="Arial" pitchFamily="34" charset="0"/>
                <a:cs typeface="Arial" pitchFamily="34" charset="0"/>
              </a:rPr>
              <a:t>Аристотель</a:t>
            </a: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5664" y="6762328"/>
            <a:ext cx="1584176" cy="468504"/>
          </a:xfrm>
          <a:prstGeom prst="rect">
            <a:avLst/>
          </a:prstGeom>
          <a:noFill/>
        </p:spPr>
        <p:txBody>
          <a:bodyPr wrap="square" lIns="91439" tIns="45720" rIns="91439" bIns="45720" rtlCol="0">
            <a:spAutoFit/>
          </a:bodyPr>
          <a:lstStyle/>
          <a:p>
            <a:r>
              <a:rPr lang="ru-RU" smtClean="0">
                <a:latin typeface="Arial" pitchFamily="34" charset="0"/>
                <a:cs typeface="Arial" pitchFamily="34" charset="0"/>
              </a:rPr>
              <a:t>Лукреций</a:t>
            </a:r>
            <a:endParaRPr lang="ru-RU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3616" y="497632"/>
            <a:ext cx="1906588" cy="2224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7" name="Прямоуг. 2"/>
          <p:cNvSpPr>
            <a:spLocks noGrp="1" noChangeArrowheads="1"/>
          </p:cNvSpPr>
          <p:nvPr>
            <p:ph type="subTitle" idx="1"/>
          </p:nvPr>
        </p:nvSpPr>
        <p:spPr>
          <a:xfrm>
            <a:off x="4863976" y="569640"/>
            <a:ext cx="4398962" cy="6188076"/>
          </a:xfrm>
        </p:spPr>
        <p:txBody>
          <a:bodyPr lIns="0" tIns="0" rIns="0" bIns="0"/>
          <a:lstStyle/>
          <a:p>
            <a:pPr lvl="1" indent="-342897" algn="l">
              <a:lnSpc>
                <a:spcPct val="95000"/>
              </a:lnSpc>
              <a:spcBef>
                <a:spcPct val="0"/>
              </a:spcBef>
              <a:buClr>
                <a:srgbClr val="FFFFFF"/>
              </a:buClr>
              <a:buFontTx/>
              <a:buChar char="•"/>
            </a:pPr>
            <a:r>
              <a:rPr lang="en-US" sz="2200" err="1">
                <a:solidFill>
                  <a:srgbClr val="FFFFFF"/>
                </a:solidFill>
                <a:latin typeface="Arial" charset="0"/>
              </a:rPr>
              <a:t>Благодаря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smtClean="0">
                <a:solidFill>
                  <a:srgbClr val="FFFFFF"/>
                </a:solidFill>
                <a:latin typeface="Arial" charset="0"/>
              </a:rPr>
              <a:t>труду</a:t>
            </a:r>
            <a:r>
              <a:rPr lang="en-US" sz="400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исследователей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удалось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показать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, что в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явлении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грозы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и молнии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нет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ничего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сверхъестественного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, что в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нем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нет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места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божественной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деятельности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smtClean="0">
                <a:solidFill>
                  <a:srgbClr val="FFFFFF"/>
                </a:solidFill>
                <a:latin typeface="Arial" charset="0"/>
              </a:rPr>
              <a:t>.В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ряду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первых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ученых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,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доказавших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электрическую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природу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грозы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,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были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великий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русский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ученый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М.В.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Ломоносов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и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его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друг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Г.В.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Рихман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. </a:t>
            </a:r>
            <a:endParaRPr lang="en-US" smtClean="0"/>
          </a:p>
          <a:p>
            <a:pPr lvl="1" indent="-342897" algn="l">
              <a:lnSpc>
                <a:spcPct val="95000"/>
              </a:lnSpc>
              <a:spcBef>
                <a:spcPct val="0"/>
              </a:spcBef>
              <a:buClr>
                <a:srgbClr val="FFFFFF"/>
              </a:buClr>
              <a:buFontTx/>
              <a:buChar char="•"/>
            </a:pPr>
            <a:r>
              <a:rPr lang="en-US" sz="2200" err="1">
                <a:solidFill>
                  <a:srgbClr val="FFFFFF"/>
                </a:solidFill>
                <a:latin typeface="Arial" charset="0"/>
              </a:rPr>
              <a:t>Во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время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опытов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в 1753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году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Рихман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был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убит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200" err="1">
                <a:solidFill>
                  <a:srgbClr val="FFFFFF"/>
                </a:solidFill>
                <a:latin typeface="Arial" charset="0"/>
              </a:rPr>
              <a:t>шаровой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молнией.</a:t>
            </a:r>
          </a:p>
        </p:txBody>
      </p:sp>
      <p:pic>
        <p:nvPicPr>
          <p:cNvPr id="6148" name="Рисунок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1042" y="3667124"/>
            <a:ext cx="2052638" cy="2376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9" name="Поле 6"/>
          <p:cNvSpPr txBox="1">
            <a:spLocks noChangeArrowheads="1"/>
          </p:cNvSpPr>
          <p:nvPr/>
        </p:nvSpPr>
        <p:spPr bwMode="auto">
          <a:xfrm>
            <a:off x="1839640" y="2945904"/>
            <a:ext cx="1682750" cy="324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2200" err="1">
                <a:solidFill>
                  <a:srgbClr val="FFFFFF"/>
                </a:solidFill>
                <a:latin typeface="Arial" charset="0"/>
              </a:rPr>
              <a:t>Рихман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Г.В.</a:t>
            </a:r>
          </a:p>
        </p:txBody>
      </p:sp>
      <p:sp>
        <p:nvSpPr>
          <p:cNvPr id="6150" name="Поле 7"/>
          <p:cNvSpPr txBox="1">
            <a:spLocks noChangeArrowheads="1"/>
          </p:cNvSpPr>
          <p:nvPr/>
        </p:nvSpPr>
        <p:spPr bwMode="auto">
          <a:xfrm>
            <a:off x="2127250" y="6330950"/>
            <a:ext cx="2224088" cy="324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2200" err="1">
                <a:solidFill>
                  <a:srgbClr val="FFFFFF"/>
                </a:solidFill>
                <a:latin typeface="Arial" charset="0"/>
              </a:rPr>
              <a:t>Ломоносов</a:t>
            </a:r>
            <a:r>
              <a:rPr lang="en-US" sz="2200">
                <a:solidFill>
                  <a:srgbClr val="FFFFFF"/>
                </a:solidFill>
                <a:latin typeface="Arial" charset="0"/>
              </a:rPr>
              <a:t> М.В.</a:t>
            </a:r>
          </a:p>
        </p:txBody>
      </p:sp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255464" y="6546304"/>
            <a:ext cx="1047552" cy="864096"/>
          </a:xfrm>
          <a:prstGeom prst="actionButtonHome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  <p:bldP spid="6149" grpId="0"/>
      <p:bldP spid="61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35584" y="0"/>
            <a:ext cx="7572428" cy="1296144"/>
          </a:xfrm>
        </p:spPr>
        <p:txBody>
          <a:bodyPr/>
          <a:lstStyle/>
          <a:p>
            <a:r>
              <a:rPr lang="ru-RU" sz="48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Фотографии</a:t>
            </a:r>
          </a:p>
        </p:txBody>
      </p:sp>
      <p:pic>
        <p:nvPicPr>
          <p:cNvPr id="3075" name="Picture 3" descr="G:\2009-06-15 21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5554" y="1166794"/>
            <a:ext cx="2680257" cy="20101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Users\Татьяна\Desktop\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8826" y="1057015"/>
            <a:ext cx="2607678" cy="1605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C:\Users\Татьяна\Desktop\4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2282" y="2738430"/>
            <a:ext cx="2952328" cy="2214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C:\Users\Татьяна\Desktop\dscscs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7832" y="4571080"/>
            <a:ext cx="2664296" cy="240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9" name="Picture 7" descr="G:\2009-06-15 21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51636" y="3524248"/>
            <a:ext cx="2793118" cy="2486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Управляющая кнопка: домой 7">
            <a:hlinkClick r:id="rId7" action="ppaction://hlinksldjump" highlightClick="1"/>
          </p:cNvPr>
          <p:cNvSpPr/>
          <p:nvPr/>
        </p:nvSpPr>
        <p:spPr>
          <a:xfrm>
            <a:off x="255464" y="6546304"/>
            <a:ext cx="1047552" cy="864096"/>
          </a:xfrm>
          <a:prstGeom prst="actionButtonHome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. 2"/>
          <p:cNvSpPr>
            <a:spLocks noGrp="1" noChangeArrowheads="1"/>
          </p:cNvSpPr>
          <p:nvPr>
            <p:ph type="subTitle" idx="1"/>
          </p:nvPr>
        </p:nvSpPr>
        <p:spPr>
          <a:xfrm>
            <a:off x="5224016" y="1114424"/>
            <a:ext cx="4398962" cy="6505576"/>
          </a:xfrm>
        </p:spPr>
        <p:txBody>
          <a:bodyPr lIns="0" tIns="0" rIns="0" bIns="0"/>
          <a:lstStyle/>
          <a:p>
            <a:pPr lvl="1" indent="-342897" algn="l">
              <a:lnSpc>
                <a:spcPct val="95000"/>
              </a:lnSpc>
              <a:spcBef>
                <a:spcPct val="0"/>
              </a:spcBef>
              <a:buClr>
                <a:srgbClr val="FFFFFF"/>
              </a:buClr>
              <a:buFontTx/>
              <a:buChar char="•"/>
            </a:pPr>
            <a:r>
              <a:rPr lang="en-US" sz="2700" err="1">
                <a:solidFill>
                  <a:srgbClr val="FFFFFF"/>
                </a:solidFill>
                <a:latin typeface="Arial" charset="0"/>
              </a:rPr>
              <a:t>Теперь-то</a:t>
            </a:r>
            <a:r>
              <a:rPr lang="en-US" sz="27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700" err="1">
                <a:solidFill>
                  <a:srgbClr val="FFFFFF"/>
                </a:solidFill>
                <a:latin typeface="Arial" charset="0"/>
              </a:rPr>
              <a:t>люди</a:t>
            </a:r>
            <a:r>
              <a:rPr lang="en-US" sz="27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700" err="1">
                <a:solidFill>
                  <a:srgbClr val="FFFFFF"/>
                </a:solidFill>
                <a:latin typeface="Arial" charset="0"/>
              </a:rPr>
              <a:t>знают</a:t>
            </a:r>
            <a:r>
              <a:rPr lang="en-US" sz="2700">
                <a:solidFill>
                  <a:srgbClr val="FFFFFF"/>
                </a:solidFill>
                <a:latin typeface="Arial" charset="0"/>
              </a:rPr>
              <a:t> , что </a:t>
            </a:r>
            <a:r>
              <a:rPr lang="en-US" sz="2700" err="1">
                <a:solidFill>
                  <a:srgbClr val="FFFFFF"/>
                </a:solidFill>
                <a:latin typeface="Arial" charset="0"/>
              </a:rPr>
              <a:t>грозы</a:t>
            </a:r>
            <a:r>
              <a:rPr lang="en-US" sz="27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700" err="1">
                <a:solidFill>
                  <a:srgbClr val="FFFFFF"/>
                </a:solidFill>
                <a:latin typeface="Arial" charset="0"/>
              </a:rPr>
              <a:t>происходят</a:t>
            </a:r>
            <a:r>
              <a:rPr lang="en-US" sz="27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700" err="1">
                <a:solidFill>
                  <a:srgbClr val="FFFFFF"/>
                </a:solidFill>
                <a:latin typeface="Arial" charset="0"/>
              </a:rPr>
              <a:t>оттого</a:t>
            </a:r>
            <a:r>
              <a:rPr lang="en-US" sz="2700">
                <a:solidFill>
                  <a:srgbClr val="FFFFFF"/>
                </a:solidFill>
                <a:latin typeface="Arial" charset="0"/>
              </a:rPr>
              <a:t> , что в </a:t>
            </a:r>
            <a:r>
              <a:rPr lang="en-US" sz="2700" err="1">
                <a:solidFill>
                  <a:srgbClr val="FFFFFF"/>
                </a:solidFill>
                <a:latin typeface="Arial" charset="0"/>
              </a:rPr>
              <a:t>одном</a:t>
            </a:r>
            <a:r>
              <a:rPr lang="en-US" sz="27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700" err="1">
                <a:solidFill>
                  <a:srgbClr val="FFFFFF"/>
                </a:solidFill>
                <a:latin typeface="Arial" charset="0"/>
              </a:rPr>
              <a:t>месте</a:t>
            </a:r>
            <a:r>
              <a:rPr lang="en-US" sz="27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700" err="1">
                <a:solidFill>
                  <a:srgbClr val="FFFFFF"/>
                </a:solidFill>
                <a:latin typeface="Arial" charset="0"/>
              </a:rPr>
              <a:t>воздух</a:t>
            </a:r>
            <a:r>
              <a:rPr lang="en-US" sz="2700">
                <a:solidFill>
                  <a:srgbClr val="FFFFFF"/>
                </a:solidFill>
                <a:latin typeface="Arial" charset="0"/>
              </a:rPr>
              <a:t> очень сильно </a:t>
            </a:r>
            <a:r>
              <a:rPr lang="en-US" sz="2700" err="1">
                <a:solidFill>
                  <a:srgbClr val="FFFFFF"/>
                </a:solidFill>
                <a:latin typeface="Arial" charset="0"/>
              </a:rPr>
              <a:t>нагрелся</a:t>
            </a:r>
            <a:r>
              <a:rPr lang="en-US" sz="2700">
                <a:solidFill>
                  <a:srgbClr val="FFFFFF"/>
                </a:solidFill>
                <a:latin typeface="Arial" charset="0"/>
              </a:rPr>
              <a:t> , а в </a:t>
            </a:r>
            <a:r>
              <a:rPr lang="en-US" sz="2700" err="1">
                <a:solidFill>
                  <a:srgbClr val="FFFFFF"/>
                </a:solidFill>
                <a:latin typeface="Arial" charset="0"/>
              </a:rPr>
              <a:t>другом</a:t>
            </a:r>
            <a:r>
              <a:rPr lang="en-US" sz="2700">
                <a:solidFill>
                  <a:srgbClr val="FFFFFF"/>
                </a:solidFill>
                <a:latin typeface="Arial" charset="0"/>
              </a:rPr>
              <a:t>, </a:t>
            </a:r>
            <a:r>
              <a:rPr lang="en-US" sz="2700" err="1">
                <a:solidFill>
                  <a:srgbClr val="FFFFFF"/>
                </a:solidFill>
                <a:latin typeface="Arial" charset="0"/>
              </a:rPr>
              <a:t>наоборот</a:t>
            </a:r>
            <a:r>
              <a:rPr lang="en-US" sz="2700">
                <a:solidFill>
                  <a:srgbClr val="FFFFFF"/>
                </a:solidFill>
                <a:latin typeface="Arial" charset="0"/>
              </a:rPr>
              <a:t> , сильно </a:t>
            </a:r>
            <a:r>
              <a:rPr lang="en-US" sz="2700" err="1">
                <a:solidFill>
                  <a:srgbClr val="FFFFFF"/>
                </a:solidFill>
                <a:latin typeface="Arial" charset="0"/>
              </a:rPr>
              <a:t>остыл</a:t>
            </a:r>
            <a:r>
              <a:rPr lang="en-US" sz="2700">
                <a:solidFill>
                  <a:srgbClr val="FFFFFF"/>
                </a:solidFill>
                <a:latin typeface="Arial" charset="0"/>
              </a:rPr>
              <a:t>. </a:t>
            </a:r>
            <a:r>
              <a:rPr lang="en-US" sz="2700" err="1">
                <a:solidFill>
                  <a:srgbClr val="FFFFFF"/>
                </a:solidFill>
                <a:latin typeface="Arial" charset="0"/>
              </a:rPr>
              <a:t>Там</a:t>
            </a:r>
            <a:r>
              <a:rPr lang="en-US" sz="2700">
                <a:solidFill>
                  <a:srgbClr val="FFFFFF"/>
                </a:solidFill>
                <a:latin typeface="Arial" charset="0"/>
              </a:rPr>
              <a:t>, </a:t>
            </a:r>
            <a:r>
              <a:rPr lang="en-US" sz="2700" err="1">
                <a:solidFill>
                  <a:srgbClr val="FFFFFF"/>
                </a:solidFill>
                <a:latin typeface="Arial" charset="0"/>
              </a:rPr>
              <a:t>где</a:t>
            </a:r>
            <a:r>
              <a:rPr lang="en-US" sz="27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700" err="1">
                <a:solidFill>
                  <a:srgbClr val="FFFFFF"/>
                </a:solidFill>
                <a:latin typeface="Arial" charset="0"/>
              </a:rPr>
              <a:t>встретился</a:t>
            </a:r>
            <a:r>
              <a:rPr lang="en-US" sz="27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700" err="1">
                <a:solidFill>
                  <a:srgbClr val="FFFFFF"/>
                </a:solidFill>
                <a:latin typeface="Arial" charset="0"/>
              </a:rPr>
              <a:t>влажный</a:t>
            </a:r>
            <a:r>
              <a:rPr lang="en-US" sz="2700">
                <a:solidFill>
                  <a:srgbClr val="FFFFFF"/>
                </a:solidFill>
                <a:latin typeface="Arial" charset="0"/>
              </a:rPr>
              <a:t> и </a:t>
            </a:r>
            <a:r>
              <a:rPr lang="en-US" sz="2700" err="1">
                <a:solidFill>
                  <a:srgbClr val="FFFFFF"/>
                </a:solidFill>
                <a:latin typeface="Arial" charset="0"/>
              </a:rPr>
              <a:t>теплый</a:t>
            </a:r>
            <a:r>
              <a:rPr lang="en-US" sz="27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700" err="1">
                <a:solidFill>
                  <a:srgbClr val="FFFFFF"/>
                </a:solidFill>
                <a:latin typeface="Arial" charset="0"/>
              </a:rPr>
              <a:t>воздух</a:t>
            </a:r>
            <a:r>
              <a:rPr lang="en-US" sz="2700">
                <a:solidFill>
                  <a:srgbClr val="FFFFFF"/>
                </a:solidFill>
                <a:latin typeface="Arial" charset="0"/>
              </a:rPr>
              <a:t> с </a:t>
            </a:r>
            <a:r>
              <a:rPr lang="en-US" sz="2700" err="1">
                <a:solidFill>
                  <a:srgbClr val="FFFFFF"/>
                </a:solidFill>
                <a:latin typeface="Arial" charset="0"/>
              </a:rPr>
              <a:t>сухим</a:t>
            </a:r>
            <a:r>
              <a:rPr lang="en-US" sz="2700">
                <a:solidFill>
                  <a:srgbClr val="FFFFFF"/>
                </a:solidFill>
                <a:latin typeface="Arial" charset="0"/>
              </a:rPr>
              <a:t> и </a:t>
            </a:r>
            <a:r>
              <a:rPr lang="en-US" sz="2700" err="1">
                <a:solidFill>
                  <a:srgbClr val="FFFFFF"/>
                </a:solidFill>
                <a:latin typeface="Arial" charset="0"/>
              </a:rPr>
              <a:t>холодным</a:t>
            </a:r>
            <a:r>
              <a:rPr lang="en-US" sz="2700">
                <a:solidFill>
                  <a:srgbClr val="FFFFFF"/>
                </a:solidFill>
                <a:latin typeface="Arial" charset="0"/>
              </a:rPr>
              <a:t> , </a:t>
            </a:r>
            <a:r>
              <a:rPr lang="en-US" sz="2700" err="1">
                <a:solidFill>
                  <a:srgbClr val="FFFFFF"/>
                </a:solidFill>
                <a:latin typeface="Arial" charset="0"/>
              </a:rPr>
              <a:t>образовалась</a:t>
            </a:r>
            <a:r>
              <a:rPr lang="en-US" sz="27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700" err="1">
                <a:solidFill>
                  <a:srgbClr val="FFFFFF"/>
                </a:solidFill>
                <a:latin typeface="Arial" charset="0"/>
              </a:rPr>
              <a:t>грозовая</a:t>
            </a:r>
            <a:r>
              <a:rPr lang="en-US" sz="27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700" err="1">
                <a:solidFill>
                  <a:srgbClr val="FFFFFF"/>
                </a:solidFill>
                <a:latin typeface="Arial" charset="0"/>
              </a:rPr>
              <a:t>туча</a:t>
            </a:r>
            <a:r>
              <a:rPr lang="en-US" sz="2700">
                <a:solidFill>
                  <a:srgbClr val="FFFFFF"/>
                </a:solidFill>
                <a:latin typeface="Arial" charset="0"/>
              </a:rPr>
              <a:t>. В </a:t>
            </a:r>
            <a:r>
              <a:rPr lang="en-US" sz="2700" err="1">
                <a:solidFill>
                  <a:srgbClr val="FFFFFF"/>
                </a:solidFill>
                <a:latin typeface="Arial" charset="0"/>
              </a:rPr>
              <a:t>грозовой</a:t>
            </a:r>
            <a:r>
              <a:rPr lang="en-US" sz="27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700" err="1">
                <a:solidFill>
                  <a:srgbClr val="FFFFFF"/>
                </a:solidFill>
                <a:latin typeface="Arial" charset="0"/>
              </a:rPr>
              <a:t>туче</a:t>
            </a:r>
            <a:r>
              <a:rPr lang="en-US" sz="27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700" err="1">
                <a:solidFill>
                  <a:srgbClr val="FFFFFF"/>
                </a:solidFill>
                <a:latin typeface="Arial" charset="0"/>
              </a:rPr>
              <a:t>всегда</a:t>
            </a:r>
            <a:r>
              <a:rPr lang="en-US" sz="2700">
                <a:solidFill>
                  <a:srgbClr val="FFFFFF"/>
                </a:solidFill>
                <a:latin typeface="Arial" charset="0"/>
              </a:rPr>
              <a:t> возникают электрические разряды- молнии. </a:t>
            </a:r>
          </a:p>
        </p:txBody>
      </p:sp>
      <p:pic>
        <p:nvPicPr>
          <p:cNvPr id="7170" name="Picture 2" descr="C:\Users\Татьяна\Desktop\g204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504" y="1937792"/>
            <a:ext cx="4648491" cy="3102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695624" y="281608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smtClean="0">
                <a:latin typeface="Arial" pitchFamily="34" charset="0"/>
                <a:cs typeface="Arial" pitchFamily="34" charset="0"/>
              </a:rPr>
              <a:t>Природа грозы</a:t>
            </a:r>
            <a:endParaRPr lang="ru-RU" sz="36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. 2"/>
          <p:cNvSpPr>
            <a:spLocks noGrp="1" noChangeArrowheads="1"/>
          </p:cNvSpPr>
          <p:nvPr>
            <p:ph type="subTitle" idx="1"/>
          </p:nvPr>
        </p:nvSpPr>
        <p:spPr>
          <a:xfrm>
            <a:off x="615504" y="1289720"/>
            <a:ext cx="4243387" cy="6619876"/>
          </a:xfrm>
        </p:spPr>
        <p:txBody>
          <a:bodyPr lIns="0" tIns="0" rIns="0" bIns="0">
            <a:normAutofit lnSpcReduction="10000"/>
          </a:bodyPr>
          <a:lstStyle/>
          <a:p>
            <a:pPr lvl="1" indent="-342897" algn="l">
              <a:lnSpc>
                <a:spcPct val="95000"/>
              </a:lnSpc>
              <a:spcBef>
                <a:spcPct val="0"/>
              </a:spcBef>
              <a:buClr>
                <a:srgbClr val="FFFFFF"/>
              </a:buClr>
              <a:buFontTx/>
              <a:buChar char="•"/>
            </a:pPr>
            <a:r>
              <a:rPr lang="en-US" sz="2700" b="1" smtClean="0">
                <a:solidFill>
                  <a:srgbClr val="FFFFFF"/>
                </a:solidFill>
                <a:latin typeface="Arial" charset="0"/>
              </a:rPr>
              <a:t>Гроз</a:t>
            </a:r>
            <a:r>
              <a:rPr lang="ru-RU" sz="2700" b="1">
                <a:solidFill>
                  <a:srgbClr val="FFFFFF"/>
                </a:solidFill>
                <a:latin typeface="Arial" charset="0"/>
              </a:rPr>
              <a:t>а</a:t>
            </a:r>
            <a:r>
              <a:rPr lang="en-US" sz="2700">
                <a:solidFill>
                  <a:srgbClr val="FFFFFF"/>
                </a:solidFill>
                <a:latin typeface="Arial" charset="0"/>
              </a:rPr>
              <a:t> — атмосферное явление, при котором внутри облаков или между облаком и земной поверхностью возникают электрические разряды — молнии, сопровождаемые громом. Как правило, гроза образуется в мощных кучево-дождевых облаках и связана с ливневым дождем, градом и шквальным усилением ветра.</a:t>
            </a:r>
          </a:p>
        </p:txBody>
      </p:sp>
      <p:pic>
        <p:nvPicPr>
          <p:cNvPr id="4098" name="Picture 2" descr="C:\Users\Татьяна\Desktop\lightn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4016" y="1649760"/>
            <a:ext cx="4574159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343696" y="353616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smtClean="0">
                <a:latin typeface="Arial" pitchFamily="34" charset="0"/>
                <a:cs typeface="Arial" pitchFamily="34" charset="0"/>
              </a:rPr>
              <a:t>Что же такое гроза?</a:t>
            </a:r>
            <a:endParaRPr lang="ru-RU" sz="36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. 2"/>
          <p:cNvSpPr>
            <a:spLocks noGrp="1" noChangeArrowheads="1"/>
          </p:cNvSpPr>
          <p:nvPr>
            <p:ph type="subTitle" idx="1"/>
          </p:nvPr>
        </p:nvSpPr>
        <p:spPr>
          <a:xfrm>
            <a:off x="5152008" y="1433736"/>
            <a:ext cx="4398963" cy="4937126"/>
          </a:xfrm>
        </p:spPr>
        <p:txBody>
          <a:bodyPr lIns="0" tIns="0" rIns="0" bIns="0">
            <a:noAutofit/>
          </a:bodyPr>
          <a:lstStyle/>
          <a:p>
            <a:pPr lvl="1" indent="-342897" algn="l">
              <a:lnSpc>
                <a:spcPct val="95000"/>
              </a:lnSpc>
              <a:spcBef>
                <a:spcPct val="0"/>
              </a:spcBef>
              <a:buClr>
                <a:srgbClr val="FFFFFF"/>
              </a:buClr>
              <a:buFontTx/>
              <a:buChar char="•"/>
            </a:pPr>
            <a:r>
              <a:rPr lang="en-US" sz="2400">
                <a:solidFill>
                  <a:srgbClr val="FFFFFF"/>
                </a:solidFill>
                <a:latin typeface="Arial" charset="0"/>
              </a:rPr>
              <a:t>Канал молнии , через который протекает ток , сильно разогревается и ярко светит. Температура канала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достигает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десятков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тысяч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градусов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, а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давление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воздуха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повышается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до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нескольких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сотен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мега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паскалей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.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Затем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воздух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расширяется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,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происходит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как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бы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взрыв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раскаленных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газов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. Это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мы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и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воспринимаем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как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гром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.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Удар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молнии в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наземный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предмет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может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вызвать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400" err="1">
                <a:solidFill>
                  <a:srgbClr val="FFFFFF"/>
                </a:solidFill>
                <a:latin typeface="Arial" charset="0"/>
              </a:rPr>
              <a:t>пожар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.</a:t>
            </a:r>
          </a:p>
        </p:txBody>
      </p:sp>
      <p:pic>
        <p:nvPicPr>
          <p:cNvPr id="6146" name="Picture 2" descr="C:\Users\Татьяна\Desktop\wallpaper-1440x900-015.jpg"/>
          <p:cNvPicPr>
            <a:picLocks noChangeAspect="1" noChangeArrowheads="1"/>
          </p:cNvPicPr>
          <p:nvPr/>
        </p:nvPicPr>
        <p:blipFill>
          <a:blip r:embed="rId3" cstate="print"/>
          <a:srcRect l="8681" r="7986"/>
          <a:stretch>
            <a:fillRect/>
          </a:stretch>
        </p:blipFill>
        <p:spPr bwMode="auto">
          <a:xfrm>
            <a:off x="687512" y="2153816"/>
            <a:ext cx="4392488" cy="32943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447032" y="281608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smtClean="0">
                <a:latin typeface="Arial" pitchFamily="34" charset="0"/>
                <a:cs typeface="Arial" pitchFamily="34" charset="0"/>
              </a:rPr>
              <a:t>Образование молнии и грозы</a:t>
            </a:r>
            <a:endParaRPr lang="ru-RU" sz="36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1081</TotalTime>
  <Words>1057</Words>
  <Application>Microsoft Office PowerPoint</Application>
  <PresentationFormat>Произвольный</PresentationFormat>
  <Paragraphs>73</Paragraphs>
  <Slides>18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Содержание</vt:lpstr>
      <vt:lpstr>Слайд 3</vt:lpstr>
      <vt:lpstr>Немного Истории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Правила поведения во время грозы</vt:lpstr>
      <vt:lpstr>Слайд 14</vt:lpstr>
      <vt:lpstr>Слайд 15</vt:lpstr>
      <vt:lpstr>Молния-шар</vt:lpstr>
      <vt:lpstr>Слайд 17</vt:lpstr>
      <vt:lpstr>Использованная 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</dc:creator>
  <cp:lastModifiedBy>Teacher</cp:lastModifiedBy>
  <cp:revision>49</cp:revision>
  <dcterms:created xsi:type="dcterms:W3CDTF">2004-05-06T09:28:21Z</dcterms:created>
  <dcterms:modified xsi:type="dcterms:W3CDTF">2012-06-15T04:26:05Z</dcterms:modified>
</cp:coreProperties>
</file>