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8" r:id="rId5"/>
    <p:sldId id="260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72" r:id="rId14"/>
    <p:sldId id="269" r:id="rId15"/>
    <p:sldId id="261" r:id="rId16"/>
    <p:sldId id="273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средний балл</c:v>
                </c:pt>
                <c:pt idx="1">
                  <c:v>максимальный балл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83</c:v>
                </c:pt>
                <c:pt idx="1">
                  <c:v>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средний балл</c:v>
                </c:pt>
                <c:pt idx="1">
                  <c:v>максимальный балл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35.5</c:v>
                </c:pt>
                <c:pt idx="1">
                  <c:v>58</c:v>
                </c:pt>
              </c:numCache>
            </c:numRef>
          </c:val>
        </c:ser>
        <c:shape val="box"/>
        <c:axId val="55498240"/>
        <c:axId val="58152064"/>
        <c:axId val="68055936"/>
      </c:bar3DChart>
      <c:catAx>
        <c:axId val="55498240"/>
        <c:scaling>
          <c:orientation val="minMax"/>
        </c:scaling>
        <c:axPos val="b"/>
        <c:tickLblPos val="nextTo"/>
        <c:crossAx val="58152064"/>
        <c:crosses val="autoZero"/>
        <c:auto val="1"/>
        <c:lblAlgn val="ctr"/>
        <c:lblOffset val="100"/>
      </c:catAx>
      <c:valAx>
        <c:axId val="58152064"/>
        <c:scaling>
          <c:orientation val="minMax"/>
        </c:scaling>
        <c:axPos val="l"/>
        <c:majorGridlines/>
        <c:numFmt formatCode="General" sourceLinked="1"/>
        <c:tickLblPos val="nextTo"/>
        <c:crossAx val="55498240"/>
        <c:crosses val="autoZero"/>
        <c:crossBetween val="between"/>
      </c:valAx>
      <c:serAx>
        <c:axId val="68055936"/>
        <c:scaling>
          <c:orientation val="minMax"/>
        </c:scaling>
        <c:axPos val="b"/>
        <c:tickLblPos val="nextTo"/>
        <c:crossAx val="58152064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8998F-F414-41ED-AA08-637964C5C50E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70FB2-E17D-4A06-B50A-F7EFCF2FEF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33AD8B-8C07-426D-8EC8-8EF49EE77FFB}" type="slidenum">
              <a:rPr lang="en-US">
                <a:latin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277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277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8446-0812-4AB4-A6C3-848B34256DF4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D782-6DCA-452D-941D-32BD7206E257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9F177-2D21-4573-AAB7-A4BBD11D42C4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682750"/>
            <a:ext cx="7770813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F65BB-536F-46B3-B1A3-DF2F3C11C515}" type="datetime1">
              <a:rPr lang="ru-RU" smtClean="0"/>
              <a:pPr>
                <a:defRPr/>
              </a:pPr>
              <a:t>04.01.2011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1D754-A10F-41B7-AAA8-BF06B09B3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C324-F095-4F71-B325-3ED8E7FD4E53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CA46-6A6C-4DFB-B1BE-1F0A7BFCFC25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5F231-BD72-4B8A-89CA-C8E7BB3F2995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53109-2C76-4C0C-9DBC-340C4EBB0687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0A8F-02DD-4749-8BE1-F30645E7C13D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80D7-BC65-495C-B498-AEA227A976D7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B966F-AD74-441F-88B7-5BB98F81E5BF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9A9-A563-424C-9793-37BAC07D5011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84796-6A1F-4AB3-8D7C-DE3A4E1EA8D5}" type="datetime1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omczo.org/publ/168-1-0-366" TargetMode="External"/><Relationship Id="rId2" Type="http://schemas.openxmlformats.org/officeDocument/2006/relationships/hyperlink" Target="http://www.oodvrs.ru/article/index.php?id_page=20&amp;id_article=94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enipk.ru/rmo_2009/rmo-pred-2008/1blok/11gos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my-shop.ru/shop/books/634761.html" TargetMode="External"/><Relationship Id="rId13" Type="http://schemas.openxmlformats.org/officeDocument/2006/relationships/image" Target="../media/image10.jpeg"/><Relationship Id="rId18" Type="http://schemas.openxmlformats.org/officeDocument/2006/relationships/hyperlink" Target="http://my-shop.ru/shop/books/474666.html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hyperlink" Target="http://my-shop.ru/shop/books/211120.html" TargetMode="External"/><Relationship Id="rId17" Type="http://schemas.openxmlformats.org/officeDocument/2006/relationships/image" Target="../media/image12.jpeg"/><Relationship Id="rId2" Type="http://schemas.openxmlformats.org/officeDocument/2006/relationships/hyperlink" Target="http://my-shop.ru/shop/books/368273.html" TargetMode="External"/><Relationship Id="rId16" Type="http://schemas.openxmlformats.org/officeDocument/2006/relationships/hyperlink" Target="http://my-shop.ru/shop/books/41992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-shop.ru/shop/books/519048.html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10" Type="http://schemas.openxmlformats.org/officeDocument/2006/relationships/hyperlink" Target="http://my-shop.ru/shop/books/521497.html" TargetMode="External"/><Relationship Id="rId19" Type="http://schemas.openxmlformats.org/officeDocument/2006/relationships/image" Target="../media/image13.jpeg"/><Relationship Id="rId4" Type="http://schemas.openxmlformats.org/officeDocument/2006/relationships/hyperlink" Target="http://my-shop.ru/shop/books/303392.html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my-shop.ru/shop/books/431795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ПРОГРАММЫ  ДОПОЛНИТЕЛЬНОГО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ОБРАЗОВАНИЯ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Травкина Ольга Владимировна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МОУ  Львовская СОШ № 4</a:t>
            </a:r>
          </a:p>
          <a:p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Подольского района Московской области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D:\Ofiles\фото\2010\работа\марафон победы\IMG_2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071678"/>
            <a:ext cx="3000396" cy="2250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ПРОЕКТНАЯ  РАБОТА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включает учащихся в исследовательскую работу;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индивидуализирует процесс обучения;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варьирует степень автономности учащихся в соответствии с их потребностями;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учитывает интересы учащихся;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организовывает гибкий контроль за деятельностью учащихся и стимулировать развитие рефлексии;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позволяет совершенствовать коммуникативную компетенцию;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требует использование современных технологии;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интегрирует знания из различных областей; </a:t>
            </a:r>
          </a:p>
          <a:p>
            <a:pPr>
              <a:lnSpc>
                <a:spcPct val="80000"/>
              </a:lnSpc>
            </a:pPr>
            <a:r>
              <a:rPr lang="ru-RU" sz="2600" dirty="0" smtClean="0">
                <a:solidFill>
                  <a:schemeClr val="accent5">
                    <a:lumMod val="75000"/>
                  </a:schemeClr>
                </a:solidFill>
              </a:rPr>
              <a:t>развивает  полученные умения и навыки.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РАЗМЕЩЕНИЕ  ПРОЕКТОВ :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Сайт  фестиваля исследовательских и творческих работ учащихся «ПОРТФОЛИО», в сборнике фестиваля.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Сайт   МЕТОДИСТЫ.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Ru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 . 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Сайт 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RUSEDU.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Ru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 .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196975"/>
            <a:ext cx="7772400" cy="1143000"/>
          </a:xfrm>
        </p:spPr>
        <p:txBody>
          <a:bodyPr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Georgia" pitchFamily="18" charset="0"/>
              </a:rPr>
              <a:t>The Gold Rush of 1849 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276475"/>
            <a:ext cx="6400800" cy="281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 useBgFill="1">
        <p:nvSpPr>
          <p:cNvPr id="5124" name="TextBox 1"/>
          <p:cNvSpPr txBox="1">
            <a:spLocks noChangeArrowheads="1"/>
          </p:cNvSpPr>
          <p:nvPr/>
        </p:nvSpPr>
        <p:spPr bwMode="auto">
          <a:xfrm>
            <a:off x="0" y="0"/>
            <a:ext cx="3657600" cy="13144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1" hangingPunct="1">
              <a:buClrTx/>
              <a:buSzTx/>
              <a:buFontTx/>
              <a:buNone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Made by Kochev Dmitry</a:t>
            </a:r>
          </a:p>
          <a:p>
            <a:pPr defTabSz="914400" eaLnBrk="1" hangingPunct="1">
              <a:buClrTx/>
              <a:buSzTx/>
              <a:buFontTx/>
              <a:buNone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Teacher: Travkina O.V.</a:t>
            </a:r>
          </a:p>
          <a:p>
            <a:pPr defTabSz="914400" eaLnBrk="1" hangingPunct="1">
              <a:buClrTx/>
              <a:buSzTx/>
              <a:buFontTx/>
              <a:buNone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Lvovskaya school </a:t>
            </a:r>
            <a:r>
              <a:rPr lang="ru-RU" sz="1600">
                <a:solidFill>
                  <a:srgbClr val="FFFFFF"/>
                </a:solidFill>
                <a:cs typeface="Arial" charset="0"/>
              </a:rPr>
              <a:t>№4</a:t>
            </a:r>
            <a:endParaRPr lang="en-US" sz="1600">
              <a:solidFill>
                <a:srgbClr val="FFFFFF"/>
              </a:solidFill>
              <a:cs typeface="Arial" charset="0"/>
            </a:endParaRPr>
          </a:p>
          <a:p>
            <a:pPr defTabSz="914400" eaLnBrk="1" hangingPunct="1">
              <a:buClrTx/>
              <a:buSzTx/>
              <a:buFontTx/>
              <a:buNone/>
            </a:pPr>
            <a:r>
              <a:rPr lang="en-US" sz="1600">
                <a:solidFill>
                  <a:srgbClr val="FFFFFF"/>
                </a:solidFill>
                <a:cs typeface="Arial" charset="0"/>
              </a:rPr>
              <a:t>                2011</a:t>
            </a:r>
            <a:endParaRPr lang="ru-RU" sz="1600">
              <a:solidFill>
                <a:srgbClr val="FFFFFF"/>
              </a:solidFill>
              <a:cs typeface="Arial" charset="0"/>
            </a:endParaRPr>
          </a:p>
          <a:p>
            <a:pPr defTabSz="914400" eaLnBrk="1" hangingPunct="1">
              <a:buClrTx/>
              <a:buSzTx/>
              <a:buFontTx/>
              <a:buNone/>
            </a:pPr>
            <a:endParaRPr lang="ru-RU" sz="16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141D754-A10F-41B7-AAA8-BF06B09B30A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Участие  5 -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классников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в интернет – олимпиаде издательства Макмиллан.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441483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№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МОУ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 участников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Быковская  СОШ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СОШ  п. Знамя Октября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Куриловская</a:t>
                      </a:r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 СОШ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Львовский лицей №1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16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Львовская СОШ  №4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Остафьевская</a:t>
                      </a:r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СОШ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Сынковская</a:t>
                      </a:r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СОШ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Школа – пансион «</a:t>
                      </a:r>
                      <a:r>
                        <a:rPr lang="ru-RU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Плесково</a:t>
                      </a:r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b="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Итого 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48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Государственные образовательные стандарты второго поколения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Государственные требования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– государственные запросы в области общего образования – представляет собой наиболее общую характеристику индивидуальных и общественных потребностей. Государственный заказ направлен на обеспечение следующих приоритетов. </a:t>
            </a:r>
          </a:p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Национальное единство и безопасность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формирование системы ценностей и идеалов в результате освоения нравственных ценностей, единого государственного языка и образцов национальной культуры, воспитание патриотизма, стремления обустроить и защитить Родину. </a:t>
            </a:r>
          </a:p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Развитие человеческого капитала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–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подготовку поколения нравственно и духовно зрелых, самостоятельных, активных и компетентных граждан, живущих и работающих в свободной демократической стране в условиях информационного общества и рыночной экономики. 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r>
              <a:rPr lang="ru-RU" i="1" u="sng" dirty="0" smtClean="0">
                <a:solidFill>
                  <a:schemeClr val="accent2">
                    <a:lumMod val="75000"/>
                  </a:schemeClr>
                </a:solidFill>
              </a:rPr>
              <a:t>Новы­ми функциями стандарта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являются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формирование российской (граждан­ской) идентичности;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гуманизация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образования и всей школьной деятельности; обеспечение сочетаемости, сопоставимости российской и передовых зарубежных систем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общего образования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др.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Рисунок 2" descr="газ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57166"/>
            <a:ext cx="4415206" cy="60722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ИСТОЧНИКИ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http://www.oodvrs.ru/article/index.php?id_page=20&amp;id_article=948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http://omczo.org/publ/168-1-0-366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http://www.orenipk.ru/rmo_2009/rmo-pred-2008/1blok/11gos.html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ФУНКЦИИ  КУРСОВ  ДОПОЛНИТЕЛЬНОГО  ОБРАЗОВАНИЯ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04337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дополнение содержания профильного курса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развитие содержание одного из базисных курсов</a:t>
            </a:r>
            <a:r>
              <a:rPr lang="ru-RU" u="sng" dirty="0" smtClean="0">
                <a:solidFill>
                  <a:schemeClr val="accent5">
                    <a:lumMod val="7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изучение которого осуществляется на минимальном общеобразовательном уровне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курс выходящий за рамки выбранного учеником профиля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Курсы  дополнительного образования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могут быть использованы для: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для интенсивного развития речевой, языковой и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социокультурной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компетенций.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для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предпрофильной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подготовки, 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 также для углубленного изучения предмета с целью лучше подготовиться к сдаче экзамена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ЦЕЛИ  КУРСОВ  ДОПОЛНИТЕЛЬНОГО  ОБРАЗОВАНИЯ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9545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развитие мотивации личности к познанию и творчеству как основы развития образовательных запросов и потребностей детей;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развитие индивидуальности, личной культуры, коммуникативных способностей ребенка, детской одаренности;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коррекция психофизического и умственного развития детей;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профилактика асоциального поведения детей и подростков.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ОСНОВНЫЕ  ВИДЫ КОМПЕТЕНЦИЙ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857364"/>
            <a:ext cx="1500198" cy="10715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7818" y="2000240"/>
            <a:ext cx="3357586" cy="15716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ЯЗЫКОВАЯ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1857364"/>
            <a:ext cx="3071834" cy="150019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РЕЧЕВАЯ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4286256"/>
            <a:ext cx="3714776" cy="15716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СОЦИО - КУЛЬТУРНАЯ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928926" y="1000108"/>
            <a:ext cx="857256" cy="7143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50397" y="2536025"/>
            <a:ext cx="3143272" cy="714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32" y="1000108"/>
            <a:ext cx="1500198" cy="85725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ОСНОВНЫЕ  ВИДЫ  КОМПЕТЕНЦИЙ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РЕЧЕВАЯ  КОМПЕТЕНЦИЯ -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4399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функциональное использование изучаемого языка как средства как средства общения и познавательной деятельности,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умение понимать аутентичные тексты (чтение,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аудирование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),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передавать информацию в связанных аргументированных высказываниях (говорение, письмо), 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планировать свое речевое поведение с учетом специфики ситуации. 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 descr="5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4143380"/>
            <a:ext cx="3451884" cy="2071702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ЯЗЫКОВАЯ  КОМПЕТЕНЦИЯ - 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Овладение новыми языковыми средствами,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Приобретение навыков оперирования языковыми средствами в коммуникативных целях,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Систематизация языковых знаний, 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Углубление знаний, полученных в основной школе.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55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714752"/>
            <a:ext cx="4000496" cy="263963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СОЦИОКУЛЬТУРНАЯ КОМПЕТЕНЦИЯ -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1"/>
            <a:ext cx="8229600" cy="392909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ПОЛУЧЕНИЕ ЗНАНИЙ О СОЦИОКУЛЬТУРНЫХ ОСОБЕННОСТЯХ СТРАНЫ ИЗУЧАЕМОГО ЯЗЫКА, ЕЕ ТРАДИЦИЯХ, ПРАВИЛАХ ПОВЕДЕНИЯ И КУЛЬТУРЫ РЕЧИ.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ПРИОБРЕТЕНИЕ СТРАНОВЕДЧЕСКИХ ЗНАНИЙ (ИСТОРИЯ, ДОСТОПРИМЕЧАТЕЛЬНОСТИ).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ВОСПИТАНИЕ ТОЛЕРАНТНОСТИ И УВАЖЕНИЯ К ЧУЖИМ ТРАДИЦИЯМ, ВЕРЕ И КУЛЬТУРЕ.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УМЕНИЕ АДЕКВАТНО ПОНИМАТЬ И ИНТЕРПРЕТИРОВАТЬ ЛИНГВО – КУЛЬТУРНЫЕ ФАКТЫ.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УМЕНИЕ ВЫСТРОИТЬ ЛИНИЮ СВОЕГО ПОВЕДЕНИЯ, В ТОМ ЧИСЛЕ, РЕЧЕВУЮ, В ОПРЕДЕЛЕННОЙ СИТУАЦИИ ПРИ ОБЩЕНИИ С НОСИТЕЛЕМ ЯЗЫКА.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Соединенные Штаты Америки. Пособие по страноведению для учащихся старших классов гимназий и школ с углубленным изучением английского языка">
            <a:hlinkClick r:id="rId2" tooltip="Соединенные Штаты Америки. Пособие по страноведению для учащихся старших классов гимназий и школ с углубленным изучением английского языка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5072074"/>
            <a:ext cx="762000" cy="1228726"/>
          </a:xfrm>
          <a:prstGeom prst="rect">
            <a:avLst/>
          </a:prstGeom>
          <a:noFill/>
        </p:spPr>
      </p:pic>
      <p:pic>
        <p:nvPicPr>
          <p:cNvPr id="2052" name="Picture 4" descr="Great Britain. Великобритания">
            <a:hlinkClick r:id="rId4" tooltip="Great Britain. Великобритания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5072074"/>
            <a:ext cx="762000" cy="1219201"/>
          </a:xfrm>
          <a:prstGeom prst="rect">
            <a:avLst/>
          </a:prstGeom>
          <a:noFill/>
        </p:spPr>
      </p:pic>
      <p:pic>
        <p:nvPicPr>
          <p:cNvPr id="2054" name="Picture 6" descr="Знакомимся с Британией">
            <a:hlinkClick r:id="rId6" tooltip="Знакомимся с Британией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5072074"/>
            <a:ext cx="762000" cy="1214446"/>
          </a:xfrm>
          <a:prstGeom prst="rect">
            <a:avLst/>
          </a:prstGeom>
          <a:noFill/>
        </p:spPr>
      </p:pic>
      <p:pic>
        <p:nvPicPr>
          <p:cNvPr id="2056" name="Picture 8" descr="Британия. Краткая история английского народа">
            <a:hlinkClick r:id="rId8" tooltip="Британия. Краткая история английского народа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5072074"/>
            <a:ext cx="762000" cy="1214446"/>
          </a:xfrm>
          <a:prstGeom prst="rect">
            <a:avLst/>
          </a:prstGeom>
          <a:noFill/>
        </p:spPr>
      </p:pic>
      <p:pic>
        <p:nvPicPr>
          <p:cNvPr id="2058" name="Picture 10" descr="Короли и королевы Британии">
            <a:hlinkClick r:id="rId10" tooltip="Короли и королевы Британии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68" y="5072074"/>
            <a:ext cx="762000" cy="1214446"/>
          </a:xfrm>
          <a:prstGeom prst="rect">
            <a:avLst/>
          </a:prstGeom>
          <a:noFill/>
        </p:spPr>
      </p:pic>
      <p:pic>
        <p:nvPicPr>
          <p:cNvPr id="2060" name="Picture 12" descr="London">
            <a:hlinkClick r:id="rId12" tooltip="London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82000" y="0"/>
            <a:ext cx="762000" cy="790576"/>
          </a:xfrm>
          <a:prstGeom prst="rect">
            <a:avLst/>
          </a:prstGeom>
          <a:noFill/>
        </p:spPr>
      </p:pic>
      <p:pic>
        <p:nvPicPr>
          <p:cNvPr id="2062" name="Picture 14" descr="London encounter">
            <a:hlinkClick r:id="rId14" tooltip="London encounter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500298" y="5072074"/>
            <a:ext cx="762000" cy="1214446"/>
          </a:xfrm>
          <a:prstGeom prst="rect">
            <a:avLst/>
          </a:prstGeom>
          <a:noFill/>
        </p:spPr>
      </p:pic>
      <p:pic>
        <p:nvPicPr>
          <p:cNvPr id="2064" name="Picture 16" descr="London (new)">
            <a:hlinkClick r:id="rId16" tooltip="London (new)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858016" y="5072074"/>
            <a:ext cx="762000" cy="1214446"/>
          </a:xfrm>
          <a:prstGeom prst="rect">
            <a:avLst/>
          </a:prstGeom>
          <a:noFill/>
        </p:spPr>
      </p:pic>
      <p:pic>
        <p:nvPicPr>
          <p:cNvPr id="2066" name="Picture 18" descr="This is London Reader">
            <a:hlinkClick r:id="rId18" tooltip="This is London Reader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28596" y="5072074"/>
            <a:ext cx="762000" cy="1181101"/>
          </a:xfrm>
          <a:prstGeom prst="rect">
            <a:avLst/>
          </a:prstGeom>
          <a:noFill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Сравнение результатов ЕГЭ по английскому языку 2009 и 2010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616</Words>
  <PresentationFormat>Экран (4:3)</PresentationFormat>
  <Paragraphs>115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ПРОГРАММЫ  ДОПОЛНИТЕЛЬНОГО ОБРАЗОВАНИЯ</vt:lpstr>
      <vt:lpstr>ФУНКЦИИ  КУРСОВ  ДОПОЛНИТЕЛЬНОГО  ОБРАЗОВАНИЯ :</vt:lpstr>
      <vt:lpstr>Курсы  дополнительного образования могут быть использованы для:</vt:lpstr>
      <vt:lpstr>ЦЕЛИ  КУРСОВ  ДОПОЛНИТЕЛЬНОГО  ОБРАЗОВАНИЯ</vt:lpstr>
      <vt:lpstr>ОСНОВНЫЕ  ВИДЫ КОМПЕТЕНЦИЙ</vt:lpstr>
      <vt:lpstr>РЕЧЕВАЯ  КОМПЕТЕНЦИЯ -</vt:lpstr>
      <vt:lpstr>ЯЗЫКОВАЯ  КОМПЕТЕНЦИЯ - </vt:lpstr>
      <vt:lpstr>СОЦИОКУЛЬТУРНАЯ КОМПЕТЕНЦИЯ -</vt:lpstr>
      <vt:lpstr>Сравнение результатов ЕГЭ по английскому языку 2009 и 2010</vt:lpstr>
      <vt:lpstr>ПРОЕКТНАЯ  РАБОТА</vt:lpstr>
      <vt:lpstr>РАЗМЕЩЕНИЕ  ПРОЕКТОВ :</vt:lpstr>
      <vt:lpstr>The Gold Rush of 1849 </vt:lpstr>
      <vt:lpstr>Участие  5 - классников в интернет – олимпиаде издательства Макмиллан.</vt:lpstr>
      <vt:lpstr>Государственные образовательные стандарты второго поколения</vt:lpstr>
      <vt:lpstr> </vt:lpstr>
      <vt:lpstr>Слайд 16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ПРОГРАММЫ  ДОПОЛНИТЕЛЬНОГО ОБРАЗОВАНИЯ</dc:title>
  <cp:lastModifiedBy>Admin</cp:lastModifiedBy>
  <cp:revision>75</cp:revision>
  <dcterms:modified xsi:type="dcterms:W3CDTF">2011-01-04T06:45:12Z</dcterms:modified>
</cp:coreProperties>
</file>