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86" r:id="rId2"/>
    <p:sldId id="260" r:id="rId3"/>
    <p:sldId id="261" r:id="rId4"/>
    <p:sldId id="262" r:id="rId5"/>
    <p:sldId id="263" r:id="rId6"/>
    <p:sldId id="271" r:id="rId7"/>
    <p:sldId id="273" r:id="rId8"/>
    <p:sldId id="274" r:id="rId9"/>
    <p:sldId id="264" r:id="rId10"/>
    <p:sldId id="275" r:id="rId11"/>
    <p:sldId id="266" r:id="rId12"/>
    <p:sldId id="267" r:id="rId13"/>
    <p:sldId id="282" r:id="rId14"/>
    <p:sldId id="268" r:id="rId15"/>
    <p:sldId id="269" r:id="rId16"/>
    <p:sldId id="270" r:id="rId17"/>
    <p:sldId id="285" r:id="rId18"/>
    <p:sldId id="287" r:id="rId19"/>
    <p:sldId id="259" r:id="rId20"/>
    <p:sldId id="272" r:id="rId21"/>
    <p:sldId id="28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310"/>
    <a:srgbClr val="E2EB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B599705-DAC1-41F7-8D4E-8A6A43A50B12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4D9226-B793-474C-892E-CCA18208A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738F19-0E7F-4E02-8CC8-B5F0F19DF96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7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1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2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3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24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25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26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27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6B50A6-03F3-4A15-B884-57D8F7A9D55D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A0E882E-10EF-4D16-8B62-E2DE8EBF0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8134E-BFB0-40AF-BCFA-14864C5AE31B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6AE96-8F1C-4CB2-AF8E-5AD653C24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AB79F-0A03-431C-B537-52C190C39490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86AD6-9567-4822-9474-45775EAE5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3B2BE-BB57-4DCE-9273-C9FDAFCAAD8F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0DC48-7C47-4AD6-B690-81194CFED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8FE7F-F64F-460A-8D8D-CB91042EF1F8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B4FF3-7A58-41B7-A571-6F1EF4289C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7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18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19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20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23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24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25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26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27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28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29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30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31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32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33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34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35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36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37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38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39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402425-D96C-4672-A671-ADD8BCB51C44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8E5D68-7E04-4106-AB6A-F27844B21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F405D9-6C66-4E33-A7EE-2C225CBEB0FE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669920-C244-4A01-8336-6D0E6EA1A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7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8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9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20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23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24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5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6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7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8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404EA5-B160-4960-9E66-05E493896819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55EF0F-A586-48D6-B492-FD360BF49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CDA52-8669-4430-9F0C-7A9A49738A91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798A8-FF99-4370-883E-6D5F0CC5C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1C29FF2-4934-4E22-A963-768E749013E7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108220-2E1E-44D7-910F-990B4A210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55C55-AB15-4A78-9C5E-A646E77A4B24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247A5-0110-46E9-8117-7AD521CDB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20"/>
            <p:cNvCxnSpPr/>
            <p:nvPr/>
          </p:nvCxnSpPr>
          <p:spPr>
            <a:xfrm rot="16200000">
              <a:off x="6663593" y="12848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23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24"/>
            <p:cNvCxnSpPr/>
            <p:nvPr/>
          </p:nvCxnSpPr>
          <p:spPr>
            <a:xfrm rot="5400000" flipH="1">
              <a:off x="6744513" y="1283865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26"/>
            <p:cNvCxnSpPr/>
            <p:nvPr/>
          </p:nvCxnSpPr>
          <p:spPr>
            <a:xfrm rot="16200000">
              <a:off x="6663593" y="12848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27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28"/>
            <p:cNvCxnSpPr/>
            <p:nvPr/>
          </p:nvCxnSpPr>
          <p:spPr>
            <a:xfrm rot="5400000" flipH="1">
              <a:off x="6744513" y="1283865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30"/>
            <p:cNvCxnSpPr/>
            <p:nvPr/>
          </p:nvCxnSpPr>
          <p:spPr>
            <a:xfrm rot="16200000">
              <a:off x="6663592" y="12848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31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32"/>
            <p:cNvCxnSpPr/>
            <p:nvPr/>
          </p:nvCxnSpPr>
          <p:spPr>
            <a:xfrm rot="5400000" flipH="1">
              <a:off x="6744512" y="1283866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D8B652-C32D-4592-A4E2-80C6A0789B3A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85AC07-1672-4200-AB94-6C3056F12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5833CE0-D063-4489-AB64-1CF32F6079B7}" type="datetimeFigureOut">
              <a:rPr lang="ru-RU"/>
              <a:pPr>
                <a:defRPr/>
              </a:pPr>
              <a:t>15.06.2012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FA8A9AE-129E-4D9A-8636-01771AAC2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8" r:id="rId2"/>
    <p:sldLayoutId id="2147483710" r:id="rId3"/>
    <p:sldLayoutId id="2147483711" r:id="rId4"/>
    <p:sldLayoutId id="2147483712" r:id="rId5"/>
    <p:sldLayoutId id="2147483707" r:id="rId6"/>
    <p:sldLayoutId id="2147483713" r:id="rId7"/>
    <p:sldLayoutId id="2147483706" r:id="rId8"/>
    <p:sldLayoutId id="2147483714" r:id="rId9"/>
    <p:sldLayoutId id="2147483705" r:id="rId10"/>
    <p:sldLayoutId id="2147483704" r:id="rId11"/>
    <p:sldLayoutId id="2147483703" r:id="rId12"/>
  </p:sldLayoutIdLst>
  <p:transition spd="slow">
    <p:wedg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53619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536197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536197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536197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536197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536197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536197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536197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536197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Documents%20and%20Settings\Admin\&#1056;&#1072;&#1073;&#1086;&#1095;&#1080;&#1081;%20&#1089;&#1090;&#1086;&#1083;\&#1054;&#1073;&#1088;&#1072;&#1079;%20&#1076;&#1086;&#1088;&#1086;&#1075;&#1080;\alfred_shnitke_-_uvertiura_kf_mertve_dushi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Admin\&#1056;&#1072;&#1073;&#1086;&#1095;&#1080;&#1081;%20&#1089;&#1090;&#1086;&#1083;\&#1054;&#1073;&#1088;&#1072;&#1079;%20&#1076;&#1086;&#1088;&#1086;&#1075;&#1080;\&#8470;3%20&#1056;.%20&#1065;&#1077;&#1076;&#1088;&#1080;&#1085;%20&#1059;&#1074;&#1077;&#1088;&#1090;&#1102;&#1088;&#1072;%20&#1082;%20&#1086;&#1087;&#1077;&#1088;&#1077;%20&#1052;&#1077;&#1088;&#1090;&#1074;&#1099;&#1077;%20&#1076;&#1091;&#1096;&#1080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youtube.com/watch?v=I00XRh6YTjo&amp;feature=related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rtonline.ru/paintings/raduga/illyustraciyakpoemegogolyamertvyedushi1.jpg" TargetMode="External"/><Relationship Id="rId3" Type="http://schemas.openxmlformats.org/officeDocument/2006/relationships/hyperlink" Target="http://www.ljplus.ru/img4/c/u/culturmarket/1206466194---kopiya.jpg" TargetMode="External"/><Relationship Id="rId7" Type="http://schemas.openxmlformats.org/officeDocument/2006/relationships/hyperlink" Target="http://vladart.artonline.ru/paintings/raduga/illyustraciyakpoemegogoldyamertvyedushi.jpg" TargetMode="External"/><Relationship Id="rId2" Type="http://schemas.openxmlformats.org/officeDocument/2006/relationships/hyperlink" Target="http://img1.liveinternet.ru/images/attach/c/1/49/383/49383835_1254457847_77419839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opos.ru/articles/0912/03_04_02.jpg" TargetMode="External"/><Relationship Id="rId5" Type="http://schemas.openxmlformats.org/officeDocument/2006/relationships/hyperlink" Target="http://www.artlib.ru/objects/gallery_345/artlib_gallery-172604-b.jpg" TargetMode="External"/><Relationship Id="rId10" Type="http://schemas.openxmlformats.org/officeDocument/2006/relationships/hyperlink" Target="http://img0.liveinternet.ru/images/attach/c/1/49/383/49383861_1254457266_833157274.jpg" TargetMode="External"/><Relationship Id="rId4" Type="http://schemas.openxmlformats.org/officeDocument/2006/relationships/hyperlink" Target="http://xpress.sumy.ua/upload/publication/gogol.jpg" TargetMode="External"/><Relationship Id="rId9" Type="http://schemas.openxmlformats.org/officeDocument/2006/relationships/hyperlink" Target="http://s48.radikal.ru/i121/0905/50/66a43888d894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anatol-lawrow.narod.ru/Petrovsk/116.jpg" TargetMode="External"/><Relationship Id="rId3" Type="http://schemas.openxmlformats.org/officeDocument/2006/relationships/hyperlink" Target="http://en.gallerix.ru/pic/Afonin/image/glrx-885116223.JPG" TargetMode="External"/><Relationship Id="rId7" Type="http://schemas.openxmlformats.org/officeDocument/2006/relationships/hyperlink" Target="http://www.artlib.ru/objects/gallery_345/artlib_gallery-172604-b.jpg" TargetMode="External"/><Relationship Id="rId2" Type="http://schemas.openxmlformats.org/officeDocument/2006/relationships/hyperlink" Target="http://img1.liveinternet.ru/images/attach/c/1/49/383/49383863_1254457154_97548669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y-time.ru/upload/iblock/e93/imgbyid.jpeg27.jpeg" TargetMode="External"/><Relationship Id="rId5" Type="http://schemas.openxmlformats.org/officeDocument/2006/relationships/hyperlink" Target="http://i.allday.ru/uploads/posts/thumbs/1205763329_0_15.jpg" TargetMode="External"/><Relationship Id="rId10" Type="http://schemas.openxmlformats.org/officeDocument/2006/relationships/hyperlink" Target="http://www.shakhty.su/2010/10/26/004/001.jpg" TargetMode="External"/><Relationship Id="rId4" Type="http://schemas.openxmlformats.org/officeDocument/2006/relationships/hyperlink" Target="http://mosaic.lk.net/pic/tiv5.jpg" TargetMode="External"/><Relationship Id="rId9" Type="http://schemas.openxmlformats.org/officeDocument/2006/relationships/hyperlink" Target="http://www.faqs.org/photo-dict/photofiles/list/374/1897scroll.jpg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http://mosaic.lk.net/pic/tiv5.jpg" TargetMode="External"/><Relationship Id="rId7" Type="http://schemas.openxmlformats.org/officeDocument/2006/relationships/image" Target="../media/image27.jpeg"/><Relationship Id="rId2" Type="http://schemas.openxmlformats.org/officeDocument/2006/relationships/hyperlink" Target="http://images.izvestia.ru/ruschudo/foto/11792-big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y-hit.ru/film/2755/tracks" TargetMode="External"/><Relationship Id="rId5" Type="http://schemas.openxmlformats.org/officeDocument/2006/relationships/hyperlink" Target="http://www.timashevsk.ru/?q=image/view/3317/preview" TargetMode="External"/><Relationship Id="rId10" Type="http://schemas.openxmlformats.org/officeDocument/2006/relationships/image" Target="../media/image30.jpeg"/><Relationship Id="rId4" Type="http://schemas.openxmlformats.org/officeDocument/2006/relationships/hyperlink" Target="http://www.vokrugsveta.ru/img/cmn/2008/10/13/005.jpg" TargetMode="External"/><Relationship Id="rId9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4;&#1073;&#1088;&#1072;&#1079;%20&#1076;&#1086;&#1088;&#1086;&#1075;&#1080;\15-15.objasnenie-v-ljubvi-kf-quotsk%20(my-hit.ru)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755650" y="1412875"/>
            <a:ext cx="7772400" cy="24114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ru-RU" sz="3600" b="1" smtClean="0">
                <a:solidFill>
                  <a:schemeClr val="tx1"/>
                </a:solidFill>
                <a:latin typeface="Georgia" pitchFamily="18" charset="0"/>
              </a:rPr>
              <a:t>Образ дороги, выраженный в слове и в музыке</a:t>
            </a:r>
            <a:r>
              <a:rPr lang="ru-RU" sz="3600" smtClean="0">
                <a:solidFill>
                  <a:schemeClr val="tx1"/>
                </a:solidFill>
                <a:latin typeface="Georgia" pitchFamily="18" charset="0"/>
              </a:rPr>
              <a:t/>
            </a:r>
            <a:br>
              <a:rPr lang="ru-RU" sz="360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3600" smtClean="0">
                <a:solidFill>
                  <a:schemeClr val="tx1"/>
                </a:solidFill>
                <a:latin typeface="Georgia" pitchFamily="18" charset="0"/>
              </a:rPr>
              <a:t>(по поэме Гоголя «Мертвые души»).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539750" y="334963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Georgia" pitchFamily="18" charset="0"/>
              </a:rPr>
              <a:t>Презентация к интегрированному уроку литература – музыка </a:t>
            </a:r>
          </a:p>
          <a:p>
            <a:pPr algn="ctr"/>
            <a:r>
              <a:rPr lang="ru-RU" b="1">
                <a:latin typeface="Georgia" pitchFamily="18" charset="0"/>
              </a:rPr>
              <a:t>в 9 классе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494213" y="4365625"/>
            <a:ext cx="41814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b="1" dirty="0">
                <a:latin typeface="Georgia" pitchFamily="18" charset="0"/>
              </a:rPr>
              <a:t>Выполнили: </a:t>
            </a:r>
            <a:r>
              <a:rPr lang="ru-RU" b="1" dirty="0" err="1">
                <a:latin typeface="Georgia" pitchFamily="18" charset="0"/>
              </a:rPr>
              <a:t>Никиточкина</a:t>
            </a:r>
            <a:r>
              <a:rPr lang="ru-RU" b="1" dirty="0">
                <a:latin typeface="Georgia" pitchFamily="18" charset="0"/>
              </a:rPr>
              <a:t> Марина Анатольевна, учитель русского языка и </a:t>
            </a:r>
            <a:r>
              <a:rPr lang="ru-RU" b="1" dirty="0" smtClean="0">
                <a:latin typeface="Georgia" pitchFamily="18" charset="0"/>
              </a:rPr>
              <a:t>литературы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15365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4292600"/>
            <a:ext cx="3995738" cy="1938338"/>
          </a:xfrm>
          <a:prstGeom prst="rect">
            <a:avLst/>
          </a:prstGeom>
          <a:noFill/>
          <a:ln w="63500">
            <a:solidFill>
              <a:srgbClr val="969696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Текст 24"/>
          <p:cNvSpPr>
            <a:spLocks noGrp="1"/>
          </p:cNvSpPr>
          <p:nvPr>
            <p:ph type="body" idx="1"/>
          </p:nvPr>
        </p:nvSpPr>
        <p:spPr>
          <a:xfrm>
            <a:off x="3857625" y="2286000"/>
            <a:ext cx="4929188" cy="3357563"/>
          </a:xfrm>
        </p:spPr>
        <p:txBody>
          <a:bodyPr>
            <a:normAutofit fontScale="775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200" b="1" dirty="0" smtClean="0">
                <a:solidFill>
                  <a:srgbClr val="0070C0"/>
                </a:solidFill>
              </a:rPr>
              <a:t>ПОЛИСТИЛИ́СТИКА</a:t>
            </a:r>
            <a:r>
              <a:rPr lang="ru-RU" sz="4200" dirty="0" smtClean="0">
                <a:solidFill>
                  <a:srgbClr val="0070C0"/>
                </a:solidFill>
              </a:rPr>
              <a:t> — намеренное соединение в музыкальном тексте различных, а часто и несовместимых стилистических явлений. 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4" name="Заголовок 23"/>
          <p:cNvSpPr>
            <a:spLocks noGrp="1"/>
          </p:cNvSpPr>
          <p:nvPr>
            <p:ph type="title"/>
          </p:nvPr>
        </p:nvSpPr>
        <p:spPr>
          <a:xfrm>
            <a:off x="706438" y="512763"/>
            <a:ext cx="8156575" cy="77628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4579" name="Picture 2" descr="C:\Documents and Settings\Admin\Мои документы\Мои рисунки\Чайкун\03_04_0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06925" y="0"/>
            <a:ext cx="4537075" cy="1852613"/>
          </a:xfrm>
        </p:spPr>
      </p:pic>
      <p:pic>
        <p:nvPicPr>
          <p:cNvPr id="1026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643438" cy="188753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24581" name="TextBox 17"/>
          <p:cNvSpPr txBox="1">
            <a:spLocks noChangeArrowheads="1"/>
          </p:cNvSpPr>
          <p:nvPr/>
        </p:nvSpPr>
        <p:spPr bwMode="auto">
          <a:xfrm>
            <a:off x="2857500" y="1428750"/>
            <a:ext cx="4643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orbel" pitchFamily="34" charset="0"/>
              </a:rPr>
              <a:t>С. Чайкун. Иллюстрации к поэме</a:t>
            </a:r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625" y="2000250"/>
            <a:ext cx="3071813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Box 26"/>
          <p:cNvSpPr txBox="1">
            <a:spLocks noChangeArrowheads="1"/>
          </p:cNvSpPr>
          <p:nvPr/>
        </p:nvSpPr>
        <p:spPr bwMode="auto">
          <a:xfrm>
            <a:off x="500063" y="6286500"/>
            <a:ext cx="5500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orbel" pitchFamily="34" charset="0"/>
              </a:rPr>
              <a:t>А. Шнитке.  Увертюра</a:t>
            </a:r>
            <a:r>
              <a:rPr lang="en-US" sz="2000" b="1">
                <a:latin typeface="Corbel" pitchFamily="34" charset="0"/>
              </a:rPr>
              <a:t> </a:t>
            </a:r>
            <a:r>
              <a:rPr lang="ru-RU" sz="2000" b="1">
                <a:latin typeface="Corbel" pitchFamily="34" charset="0"/>
              </a:rPr>
              <a:t>к к/ф «Мертвые души».</a:t>
            </a:r>
          </a:p>
        </p:txBody>
      </p:sp>
      <p:pic>
        <p:nvPicPr>
          <p:cNvPr id="24586" name="alfred_shnitke_-_uvertiura_kf_mertve_dushi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63" fill="hold"/>
                                        <p:tgtEl>
                                          <p:spTgt spid="245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6"/>
                </p:tgtEl>
              </p:cMediaNode>
            </p:audio>
          </p:childTnLst>
        </p:cTn>
      </p:par>
    </p:tnLst>
    <p:bldLst>
      <p:bldP spid="2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00063" y="4500563"/>
            <a:ext cx="8258175" cy="2357437"/>
          </a:xfrm>
        </p:spPr>
        <p:txBody>
          <a:bodyPr>
            <a:normAutofit fontScale="77500" lnSpcReduction="20000"/>
          </a:bodyPr>
          <a:lstStyle/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400" b="1" dirty="0" smtClean="0">
                <a:solidFill>
                  <a:srgbClr val="0070C0"/>
                </a:solidFill>
              </a:rPr>
              <a:t>Бричка между тем поворотила в более пустынные улицы… И опять по обеим сторонам столбового пути пошли вновь писать версты, серые деревни с самоварами, бабами и бойким бородатым хозяином… городишки, выстроенные жнивьем…, чинимые мосты</a:t>
            </a:r>
            <a:r>
              <a:rPr lang="ru-RU" sz="3200" b="1" dirty="0" smtClean="0">
                <a:solidFill>
                  <a:srgbClr val="0070C0"/>
                </a:solidFill>
              </a:rPr>
              <a:t>, </a:t>
            </a:r>
            <a:r>
              <a:rPr lang="ru-RU" sz="3400" b="1" dirty="0" smtClean="0">
                <a:solidFill>
                  <a:srgbClr val="0070C0"/>
                </a:solidFill>
              </a:rPr>
              <a:t>поля неоглядные …, затянутая вдали песня…</a:t>
            </a:r>
            <a:endParaRPr lang="ru-RU" sz="3400" dirty="0">
              <a:solidFill>
                <a:srgbClr val="0070C0"/>
              </a:solidFill>
            </a:endParaRPr>
          </a:p>
        </p:txBody>
      </p:sp>
      <p:pic>
        <p:nvPicPr>
          <p:cNvPr id="25603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Admin\Мои документы\необозрим просторы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929063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C:\Documents and Settings\Admin\Мои документы\Картинки для дороги\tiv5.jpg"/>
          <p:cNvPicPr>
            <a:picLocks noChangeAspect="1" noChangeArrowheads="1"/>
          </p:cNvPicPr>
          <p:nvPr/>
        </p:nvPicPr>
        <p:blipFill>
          <a:blip r:embed="rId4" cstate="email"/>
          <a:srcRect r="17380" b="993"/>
          <a:stretch>
            <a:fillRect/>
          </a:stretch>
        </p:blipFill>
        <p:spPr bwMode="auto">
          <a:xfrm>
            <a:off x="3929063" y="0"/>
            <a:ext cx="5214937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6626" name="Содержимое 8"/>
          <p:cNvSpPr>
            <a:spLocks noGrp="1"/>
          </p:cNvSpPr>
          <p:nvPr>
            <p:ph idx="1"/>
          </p:nvPr>
        </p:nvSpPr>
        <p:spPr>
          <a:xfrm>
            <a:off x="571500" y="5786438"/>
            <a:ext cx="8286750" cy="10715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3200" smtClean="0">
                <a:solidFill>
                  <a:srgbClr val="0070C0"/>
                </a:solidFill>
              </a:rPr>
              <a:t>…У! какая сверкающая, чудная незнакомая земле даль! Русь!»</a:t>
            </a:r>
          </a:p>
          <a:p>
            <a:pPr eaLnBrk="1" hangingPunct="1"/>
            <a:endParaRPr lang="ru-RU" smtClean="0"/>
          </a:p>
        </p:txBody>
      </p:sp>
      <p:pic>
        <p:nvPicPr>
          <p:cNvPr id="26627" name="Picture 3" descr="C:\Documents and Settings\Admin\Мои документы\Вижу теб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0"/>
            <a:ext cx="8318500" cy="582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5"/>
          <p:cNvSpPr>
            <a:spLocks noChangeArrowheads="1"/>
          </p:cNvSpPr>
          <p:nvPr/>
        </p:nvSpPr>
        <p:spPr bwMode="auto">
          <a:xfrm>
            <a:off x="642938" y="0"/>
            <a:ext cx="792956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Corbel" pitchFamily="34" charset="0"/>
              </a:rPr>
              <a:t>«Русь! Русь! Вижу тебя из моего чудного, прекрасного далека тебя вижу…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0" y="3571875"/>
            <a:ext cx="4357688" cy="3081338"/>
          </a:xfrm>
        </p:spPr>
        <p:txBody>
          <a:bodyPr>
            <a:normAutofit fontScale="92500" lnSpcReduction="10000"/>
          </a:bodyPr>
          <a:lstStyle/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…серые деревни с самоварами, бабами и бойким бородатым хозяином… городишки, выстроенные жнивьем…, чинимые мосты, поля неоглядные …, затянутая вдали песня…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000625" y="3571875"/>
            <a:ext cx="4143375" cy="3081338"/>
          </a:xfrm>
        </p:spPr>
        <p:txBody>
          <a:bodyPr>
            <a:normAutofit fontScale="92500" lnSpcReduction="10000"/>
          </a:bodyPr>
          <a:lstStyle/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… бедно, разбросанно и неприютно в тебе… Почему слышится и раздается немолчно в ушах твоя тоскливая… песня? 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У! какая сверкающая, чудная незнакомая земле даль! Русь!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7651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Заголовок 12"/>
          <p:cNvSpPr txBox="1">
            <a:spLocks/>
          </p:cNvSpPr>
          <p:nvPr/>
        </p:nvSpPr>
        <p:spPr>
          <a:xfrm>
            <a:off x="0" y="2286000"/>
            <a:ext cx="9144000" cy="1214438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spc="-1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Какому из эпизодов соответствует музыка?</a:t>
            </a:r>
          </a:p>
        </p:txBody>
      </p:sp>
      <p:pic>
        <p:nvPicPr>
          <p:cNvPr id="27655" name="№3 Р. Щедрин Увертюра к опере Мертвые души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751" fill="hold"/>
                                        <p:tgtEl>
                                          <p:spTgt spid="276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929188" y="3571875"/>
            <a:ext cx="3757612" cy="3000375"/>
          </a:xfrm>
        </p:spPr>
        <p:txBody>
          <a:bodyPr>
            <a:normAutofit/>
          </a:bodyPr>
          <a:lstStyle/>
          <a:p>
            <a:pPr marL="411480" indent="34290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rgbClr val="0070C0"/>
                </a:solidFill>
              </a:rPr>
              <a:t>Опера «Мертвые души» написана композитором Родионом Щедриным в 1977 году.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  <p:pic>
        <p:nvPicPr>
          <p:cNvPr id="29699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Щедрин за роялем_jpeg2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3571875"/>
            <a:ext cx="449421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0722" name="Содержимое 8"/>
          <p:cNvSpPr>
            <a:spLocks noGrp="1"/>
          </p:cNvSpPr>
          <p:nvPr>
            <p:ph idx="1"/>
          </p:nvPr>
        </p:nvSpPr>
        <p:spPr>
          <a:xfrm>
            <a:off x="500063" y="4429125"/>
            <a:ext cx="8429625" cy="1927225"/>
          </a:xfrm>
        </p:spPr>
        <p:txBody>
          <a:bodyPr/>
          <a:lstStyle/>
          <a:p>
            <a:pPr indent="0" algn="just" eaLnBrk="1" hangingPunct="1">
              <a:buFont typeface="Wingdings" pitchFamily="2" charset="2"/>
              <a:buNone/>
            </a:pPr>
            <a:r>
              <a:rPr lang="ru-RU" sz="4400" i="1" smtClean="0">
                <a:solidFill>
                  <a:srgbClr val="0070C0"/>
                </a:solidFill>
              </a:rPr>
              <a:t>И какой же русский не любит быстрой езды?... </a:t>
            </a:r>
            <a:endParaRPr lang="ru-RU" sz="4400" smtClean="0">
              <a:solidFill>
                <a:srgbClr val="0070C0"/>
              </a:solidFill>
            </a:endParaRPr>
          </a:p>
        </p:txBody>
      </p:sp>
      <p:pic>
        <p:nvPicPr>
          <p:cNvPr id="30723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Мои документы\Образ дороги\ПластининаН.В. птица тройка-172604-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77875"/>
            <a:ext cx="9144000" cy="608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…и дают ей дорогу другие народы и государства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6335713"/>
            <a:ext cx="6429375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>
                <a:solidFill>
                  <a:srgbClr val="FFFFFF"/>
                </a:solidFill>
                <a:latin typeface="+mn-lt"/>
              </a:rPr>
              <a:t>Пластинина Н.В. Птица тройка.  2009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1746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Горизонтальный свиток 12"/>
          <p:cNvSpPr/>
          <p:nvPr/>
        </p:nvSpPr>
        <p:spPr>
          <a:xfrm>
            <a:off x="928688" y="5357813"/>
            <a:ext cx="6858000" cy="1285875"/>
          </a:xfrm>
          <a:prstGeom prst="horizontalScrol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А сколько родилось в тебе чудных замыслов, поэтических грез…</a:t>
            </a:r>
            <a:endParaRPr lang="ru-RU" sz="3200" b="1" dirty="0"/>
          </a:p>
        </p:txBody>
      </p:sp>
      <p:pic>
        <p:nvPicPr>
          <p:cNvPr id="2050" name="Picture 2" descr="C:\Documents and Settings\Admin\Мои документы\1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00563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Box 8"/>
          <p:cNvSpPr txBox="1">
            <a:spLocks noChangeArrowheads="1"/>
          </p:cNvSpPr>
          <p:nvPr/>
        </p:nvSpPr>
        <p:spPr bwMode="auto">
          <a:xfrm>
            <a:off x="6572250" y="50006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10" name="Picture 34" descr="Рисунок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0"/>
            <a:ext cx="40005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1" descr="Рисунок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875" y="0"/>
            <a:ext cx="1000125" cy="47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643438" y="500063"/>
            <a:ext cx="35718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rgbClr val="002060"/>
                </a:solidFill>
                <a:latin typeface="Corbel" pitchFamily="34" charset="0"/>
              </a:rPr>
              <a:t>Сколько раз, как погибающий и тонущий, я хватался за тебя, и ты всякий раз меня великодушно выносила и спасала! </a:t>
            </a:r>
            <a:endParaRPr lang="ru-RU" sz="2800">
              <a:latin typeface="Corbel" pitchFamily="34" charset="0"/>
            </a:endParaRPr>
          </a:p>
        </p:txBody>
      </p:sp>
      <p:pic>
        <p:nvPicPr>
          <p:cNvPr id="17" name="Picture 3" descr="C:\Documents and Settings\Admin\Мои документы\Мои рисунки\Чайкун\1206466194---kopiya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637B63"/>
              </a:clrFrom>
              <a:clrTo>
                <a:srgbClr val="637B63">
                  <a:alpha val="0"/>
                </a:srgbClr>
              </a:clrTo>
            </a:clrChange>
          </a:blip>
          <a:srcRect t="15408"/>
          <a:stretch>
            <a:fillRect/>
          </a:stretch>
        </p:blipFill>
        <p:spPr bwMode="auto">
          <a:xfrm>
            <a:off x="2571750" y="2428875"/>
            <a:ext cx="185737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C:\Documents and Settings\Admin\Мои документы\Мои рисунки\Чайкун\Копия 00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4000500"/>
            <a:ext cx="766763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6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07569 L 0.05521 -0.00695 L 0.12344 0.0581 L 0.16754 -0.02454 L 0.23507 0.04004 L 0.27934 -0.04306 L 0.3474 0.02176 L 0.39097 -0.06019 L 0.4592 0.00416 L 0.50295 -0.07801 L 0.57083 -0.01366 L 0.6151 -0.09561 L 0.68281 -0.03195 L 0.72656 -0.11436 L 0.79462 -0.05093 " pathEditMode="relative" rAng="-3271265" ptsTypes="FFFFFFFFFFFFFFF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1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3794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00125" y="857250"/>
            <a:ext cx="714375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bg1"/>
                </a:solidFill>
                <a:latin typeface="+mj-lt"/>
              </a:rPr>
              <a:t>Разные грани дороги в поэме</a:t>
            </a:r>
          </a:p>
        </p:txBody>
      </p:sp>
      <p:sp>
        <p:nvSpPr>
          <p:cNvPr id="6" name="Стрелка вниз 5"/>
          <p:cNvSpPr/>
          <p:nvPr/>
        </p:nvSpPr>
        <p:spPr>
          <a:xfrm rot="1200258">
            <a:off x="1671638" y="2406650"/>
            <a:ext cx="596900" cy="1754188"/>
          </a:xfrm>
          <a:prstGeom prst="downArrow">
            <a:avLst/>
          </a:prstGeom>
          <a:noFill/>
          <a:ln w="762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3870325" y="2559050"/>
            <a:ext cx="596900" cy="1655763"/>
          </a:xfrm>
          <a:prstGeom prst="downArrow">
            <a:avLst/>
          </a:prstGeom>
          <a:noFill/>
          <a:ln w="762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" name="Picture 2" descr="C:\Documents and Settings\Admin\Мои документы\Мои рисунки\Чайкун\49383861_1254457266_83315727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758825" y="4714875"/>
            <a:ext cx="1712913" cy="1800225"/>
          </a:xfrm>
        </p:spPr>
      </p:pic>
      <p:pic>
        <p:nvPicPr>
          <p:cNvPr id="12" name="Picture 3" descr="C:\Documents and Settings\Admin\Мои документы\Мои рисунки\Чайкун\1206466194---kopiya.jpg"/>
          <p:cNvPicPr>
            <a:picLocks noChangeAspect="1" noChangeArrowheads="1"/>
          </p:cNvPicPr>
          <p:nvPr/>
        </p:nvPicPr>
        <p:blipFill>
          <a:blip r:embed="rId4" cstate="email"/>
          <a:srcRect t="15408"/>
          <a:stretch>
            <a:fillRect/>
          </a:stretch>
        </p:blipFill>
        <p:spPr bwMode="auto">
          <a:xfrm>
            <a:off x="3429000" y="4714875"/>
            <a:ext cx="1714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Documents and Settings\Admin\Мои документы\Образ дороги\ПластининаН.В. птица тройка-172604-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25" y="4714875"/>
            <a:ext cx="27066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низ 14"/>
          <p:cNvSpPr/>
          <p:nvPr/>
        </p:nvSpPr>
        <p:spPr>
          <a:xfrm rot="20888442">
            <a:off x="6665913" y="2543175"/>
            <a:ext cx="596900" cy="1663700"/>
          </a:xfrm>
          <a:prstGeom prst="downArrow">
            <a:avLst/>
          </a:prstGeom>
          <a:noFill/>
          <a:ln w="762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286388"/>
            <a:ext cx="7772400" cy="1000108"/>
          </a:xfrm>
        </p:spPr>
        <p:txBody>
          <a:bodyPr/>
          <a:lstStyle/>
          <a:p>
            <a:r>
              <a:rPr lang="ru-RU" dirty="0" smtClean="0"/>
              <a:t>Фрагмент фильма </a:t>
            </a:r>
            <a:r>
              <a:rPr lang="ru-RU" u="sng" dirty="0" smtClean="0">
                <a:hlinkClick r:id="rId2"/>
              </a:rPr>
              <a:t>http://www.youtube.com/watch?v=I00XRh6YTjo&amp;feature=related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C:\Documents and Settings\Admin\Мои документы\Образ дороги\ПластининаН.В. птица тройка-172604-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0"/>
            <a:ext cx="7858148" cy="522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Интернет - ресурсы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88"/>
            <a:ext cx="7772400" cy="4856162"/>
          </a:xfrm>
        </p:spPr>
        <p:txBody>
          <a:bodyPr>
            <a:normAutofit fontScale="625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hlinkClick r:id="rId2"/>
              </a:rPr>
              <a:t>http://img1.liveinternet.ru/images/attach/c/1/49/383/49383835_1254457847_774198396.jpg</a:t>
            </a:r>
            <a:r>
              <a:rPr lang="ru-RU" dirty="0" smtClean="0"/>
              <a:t> (тройка </a:t>
            </a:r>
            <a:r>
              <a:rPr lang="ru-RU" dirty="0" err="1" smtClean="0"/>
              <a:t>Чайкун</a:t>
            </a:r>
            <a:r>
              <a:rPr lang="ru-RU" dirty="0" smtClean="0"/>
              <a:t>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hlinkClick r:id="rId3"/>
              </a:rPr>
              <a:t>http://www.ljplus.ru/img4/c/u/culturmarket/1206466194---kopiya.jpg</a:t>
            </a:r>
            <a:r>
              <a:rPr lang="ru-RU" dirty="0" smtClean="0"/>
              <a:t> (портрет Гоголя. Москвитин)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 </a:t>
            </a:r>
            <a:r>
              <a:rPr lang="en-US" dirty="0" smtClean="0">
                <a:hlinkClick r:id="rId4"/>
              </a:rPr>
              <a:t>http://xpress.sumy.ua/upload/publication/gogol.jpg</a:t>
            </a:r>
            <a:r>
              <a:rPr lang="ru-RU" dirty="0" smtClean="0"/>
              <a:t> (Гоголь и </a:t>
            </a:r>
            <a:r>
              <a:rPr lang="ru-RU" dirty="0" err="1" smtClean="0"/>
              <a:t>Шнитке</a:t>
            </a:r>
            <a:r>
              <a:rPr lang="ru-RU" dirty="0" smtClean="0"/>
              <a:t>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 smtClean="0">
                <a:hlinkClick r:id="rId5"/>
              </a:rPr>
              <a:t>http://www.artlib.ru/objects/gallery_345/artlib_gallery-172604-b.jpg</a:t>
            </a: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    (А. </a:t>
            </a:r>
            <a:r>
              <a:rPr lang="ru-RU" dirty="0" err="1" smtClean="0"/>
              <a:t>Шниткне</a:t>
            </a:r>
            <a:r>
              <a:rPr lang="ru-RU" dirty="0" smtClean="0"/>
              <a:t>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hlinkClick r:id="rId6"/>
              </a:rPr>
              <a:t>http://www.topos.ru/articles/0912/03_04_02.jpg</a:t>
            </a:r>
            <a:r>
              <a:rPr lang="ru-RU" dirty="0" smtClean="0"/>
              <a:t>  (бричка. </a:t>
            </a:r>
            <a:r>
              <a:rPr lang="ru-RU" dirty="0" err="1" smtClean="0"/>
              <a:t>Чайкун</a:t>
            </a:r>
            <a:r>
              <a:rPr lang="ru-RU" dirty="0" smtClean="0"/>
              <a:t>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200" dirty="0" smtClean="0">
                <a:hlinkClick r:id="rId7"/>
              </a:rPr>
              <a:t>http://vladart.artonline.ru/paintings/raduga/illyustraciyakpoemegogoldyamertvyedushi.jpg</a:t>
            </a:r>
            <a:r>
              <a:rPr lang="ru-RU" sz="3200" dirty="0" smtClean="0"/>
              <a:t>  (Горбунова. Иллюстрация. Слайд 5)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3200" dirty="0" smtClean="0">
                <a:hlinkClick r:id="rId8"/>
              </a:rPr>
              <a:t>http://www.artonline.ru/paintings/raduga/illyustraciyakpoemegogolyamertvyedushi1.jpg</a:t>
            </a:r>
            <a:r>
              <a:rPr lang="ru-RU" sz="3200" dirty="0" smtClean="0"/>
              <a:t> (Горбунова. Иллюстрация. Слайд 6)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hlinkClick r:id="rId9"/>
              </a:rPr>
              <a:t>http://s48.radikal.ru/i121/0905/50/66a43888d894.jpg</a:t>
            </a:r>
            <a:r>
              <a:rPr lang="en-US" dirty="0" smtClean="0"/>
              <a:t> (</a:t>
            </a:r>
            <a:r>
              <a:rPr lang="ru-RU" dirty="0" smtClean="0"/>
              <a:t>колесо. </a:t>
            </a:r>
            <a:r>
              <a:rPr lang="ru-RU" dirty="0" err="1" smtClean="0"/>
              <a:t>Чайкун</a:t>
            </a:r>
            <a:r>
              <a:rPr lang="ru-RU" dirty="0" smtClean="0"/>
              <a:t>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hlinkClick r:id="rId10"/>
              </a:rPr>
              <a:t>http://img0.liveinternet.ru/images/attach/c/1/49/383/49383861_1254457266_833157274.jpg</a:t>
            </a:r>
            <a:r>
              <a:rPr lang="ru-RU" dirty="0" smtClean="0"/>
              <a:t> (Чичиков)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1" name="Подзаголовок 4"/>
          <p:cNvSpPr>
            <a:spLocks noGrp="1"/>
          </p:cNvSpPr>
          <p:nvPr>
            <p:ph idx="1"/>
          </p:nvPr>
        </p:nvSpPr>
        <p:spPr>
          <a:xfrm>
            <a:off x="500063" y="4643438"/>
            <a:ext cx="8229600" cy="1768475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600" kern="0" dirty="0" smtClean="0">
                <a:solidFill>
                  <a:srgbClr val="002060"/>
                </a:solidFill>
                <a:latin typeface="+mj-lt"/>
              </a:rPr>
              <a:t>Образ дороги, выраженный в слове и в музыке</a:t>
            </a:r>
          </a:p>
        </p:txBody>
      </p:sp>
      <p:pic>
        <p:nvPicPr>
          <p:cNvPr id="16387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88"/>
            <a:ext cx="7772400" cy="5214937"/>
          </a:xfrm>
        </p:spPr>
        <p:txBody>
          <a:bodyPr>
            <a:normAutofit fontScale="400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hlinkClick r:id="rId2"/>
              </a:rPr>
              <a:t>  </a:t>
            </a:r>
            <a:r>
              <a:rPr lang="en-US" sz="6000" dirty="0" smtClean="0">
                <a:hlinkClick r:id="rId3"/>
              </a:rPr>
              <a:t>http://en.gallerix.ru/pic/Afonin/image/glrx-885116223.JPG</a:t>
            </a:r>
            <a:endParaRPr lang="ru-RU" sz="6000" dirty="0" smtClean="0"/>
          </a:p>
          <a:p>
            <a:pPr marL="41148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6000" dirty="0" smtClean="0">
                <a:hlinkClick r:id="rId4"/>
              </a:rPr>
              <a:t>http://mosaic.lk.net/pic/tiv5.jpg</a:t>
            </a:r>
            <a:r>
              <a:rPr lang="ru-RU" sz="6000" dirty="0" smtClean="0"/>
              <a:t>  (Русь слайд10)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6000" dirty="0" smtClean="0">
                <a:hlinkClick r:id="rId5"/>
              </a:rPr>
              <a:t>http://i.allday.ru/uploads/posts/thumbs/1205763329_0_15.jpg</a:t>
            </a:r>
            <a:r>
              <a:rPr lang="ru-RU" sz="6000" dirty="0" smtClean="0"/>
              <a:t>  (Русь! вижу тебя слайд 11)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6000" u="sng" dirty="0" smtClean="0">
                <a:hlinkClick r:id="rId6"/>
              </a:rPr>
              <a:t>http://www.by-time.ru/upload/iblock/e93/imgbyid.jpeg27.jpeg</a:t>
            </a:r>
            <a:r>
              <a:rPr lang="ru-RU" sz="6000" dirty="0" smtClean="0"/>
              <a:t>  ( Р. Щедрин, слайд 12)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6000" dirty="0" smtClean="0">
                <a:hlinkClick r:id="rId7"/>
              </a:rPr>
              <a:t>http://www.artlib.ru/objects/gallery_345/artlib_gallery-172604-b.jpg</a:t>
            </a:r>
            <a:r>
              <a:rPr lang="ru-RU" sz="6000" dirty="0" smtClean="0"/>
              <a:t>  (Пластинина. Птица тройка)</a:t>
            </a:r>
          </a:p>
          <a:p>
            <a:pPr marL="41148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6000" dirty="0" smtClean="0">
                <a:hlinkClick r:id="rId8"/>
              </a:rPr>
              <a:t>http://anatol-lawrow.narod.ru/Petrovsk/116.jpg</a:t>
            </a:r>
            <a:r>
              <a:rPr lang="en-US" sz="6000" dirty="0" smtClean="0"/>
              <a:t> (</a:t>
            </a:r>
            <a:r>
              <a:rPr lang="ru-RU" sz="6000" dirty="0" smtClean="0"/>
              <a:t>слайд 15, дорога)</a:t>
            </a:r>
          </a:p>
          <a:p>
            <a:pPr marL="41148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6000" dirty="0" smtClean="0">
                <a:hlinkClick r:id="rId9"/>
              </a:rPr>
              <a:t>http://www.faqs.org/photo-dict/photofiles/list/374/1897scroll.jpg</a:t>
            </a:r>
            <a:r>
              <a:rPr lang="en-US" sz="6000" dirty="0" smtClean="0"/>
              <a:t> </a:t>
            </a:r>
            <a:r>
              <a:rPr lang="ru-RU" sz="6000" dirty="0" smtClean="0"/>
              <a:t>(свиток</a:t>
            </a:r>
            <a:r>
              <a:rPr lang="en-US" sz="6000" dirty="0" smtClean="0"/>
              <a:t>)</a:t>
            </a:r>
          </a:p>
          <a:p>
            <a:pPr marL="41148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6000" dirty="0" smtClean="0">
                <a:hlinkClick r:id="rId10"/>
              </a:rPr>
              <a:t>http://www.shakhty.su/2010/10/26/004/001.jpg</a:t>
            </a:r>
            <a:r>
              <a:rPr lang="en-US" sz="6000" dirty="0" smtClean="0"/>
              <a:t> (</a:t>
            </a:r>
            <a:r>
              <a:rPr lang="ru-RU" sz="6000" dirty="0" smtClean="0"/>
              <a:t>перо)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5500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5500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4900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4900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4900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>
              <a:hlinkClick r:id="rId2"/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>
              <a:hlinkClick r:id="rId2"/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sz="4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>
                <a:hlinkClick r:id="rId2"/>
              </a:rPr>
              <a:t>http://images.izvestia.ru/ruschudo/foto/11792-big.jpg</a:t>
            </a:r>
            <a:endParaRPr lang="ru-RU" sz="240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>
                <a:hlinkClick r:id="rId3"/>
              </a:rPr>
              <a:t>http://mosaic.lk.net/pic/tiv5.jpg</a:t>
            </a:r>
            <a:endParaRPr lang="ru-RU" sz="240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>
                <a:hlinkClick r:id="rId4"/>
              </a:rPr>
              <a:t>http://www.vokrugsveta.ru/img/cmn/2008/10/13/005.jpg</a:t>
            </a:r>
            <a:endParaRPr lang="ru-RU" sz="240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sz="2400" smtClean="0">
                <a:hlinkClick r:id="rId5"/>
              </a:rPr>
              <a:t>http://www.timashevsk.ru/?q=image/view/3317/preview</a:t>
            </a:r>
            <a:r>
              <a:rPr lang="ru-RU" sz="2400" smtClean="0"/>
              <a:t> </a:t>
            </a:r>
            <a:endParaRPr lang="en-US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ru-RU" sz="2400" smtClean="0">
                <a:latin typeface="Arial" charset="0"/>
                <a:hlinkClick r:id="rId6"/>
              </a:rPr>
              <a:t>http://my-hit.ru/film/2755/tracks</a:t>
            </a:r>
            <a:r>
              <a:rPr lang="en-US" sz="2400" smtClean="0">
                <a:latin typeface="Arial" charset="0"/>
              </a:rPr>
              <a:t> </a:t>
            </a:r>
            <a:endParaRPr lang="ru-RU" sz="2400" smtClean="0">
              <a:latin typeface="Arial" charset="0"/>
            </a:endParaRPr>
          </a:p>
        </p:txBody>
      </p:sp>
      <p:pic>
        <p:nvPicPr>
          <p:cNvPr id="36867" name="Picture 2" descr="C:\Documents and Settings\Admin\Мои документы\,Бесприютная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858125" y="1785938"/>
            <a:ext cx="812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2" descr="C:\Documents and Settings\Admin\Мои документы\Русь с куполамиuntitled.bmp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072438" y="3286125"/>
            <a:ext cx="80962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4" descr="C:\Documents and Settings\Admin\Мои документы\Русь с облаками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072438" y="2643188"/>
            <a:ext cx="78581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2" descr="C:\Documents and Settings\Admin\Мои документы\Картинки для дороги\tiv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14938" y="2286000"/>
            <a:ext cx="8032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7410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8"/>
          <p:cNvSpPr txBox="1">
            <a:spLocks/>
          </p:cNvSpPr>
          <p:nvPr/>
        </p:nvSpPr>
        <p:spPr>
          <a:xfrm>
            <a:off x="571500" y="4500563"/>
            <a:ext cx="8115300" cy="1855787"/>
          </a:xfrm>
          <a:prstGeom prst="rect">
            <a:avLst/>
          </a:prstGeom>
        </p:spPr>
        <p:txBody>
          <a:bodyPr/>
          <a:lstStyle/>
          <a:p>
            <a:pPr marL="411480" indent="-342900" algn="r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r>
              <a:rPr lang="ru-RU" sz="4000" dirty="0">
                <a:solidFill>
                  <a:srgbClr val="002060"/>
                </a:solidFill>
                <a:latin typeface="+mj-lt"/>
              </a:rPr>
              <a:t>Какое странное, и манящее, и несущее, и чудесное в слове: дорога! </a:t>
            </a:r>
          </a:p>
        </p:txBody>
      </p:sp>
      <p:pic>
        <p:nvPicPr>
          <p:cNvPr id="17414" name="15-15.objasnenie-v-ljubvi-kf-quotsk (my-hit.ru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8313" y="63817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8434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5"/>
          <p:cNvSpPr txBox="1">
            <a:spLocks/>
          </p:cNvSpPr>
          <p:nvPr/>
        </p:nvSpPr>
        <p:spPr>
          <a:xfrm>
            <a:off x="214313" y="4429125"/>
            <a:ext cx="8715375" cy="2428875"/>
          </a:xfrm>
          <a:prstGeom prst="rect">
            <a:avLst/>
          </a:prstGeom>
        </p:spPr>
        <p:txBody>
          <a:bodyPr/>
          <a:lstStyle/>
          <a:p>
            <a:pPr marL="411480" indent="457200" algn="just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r>
              <a:rPr lang="ru-RU" sz="2800" dirty="0">
                <a:solidFill>
                  <a:srgbClr val="002060"/>
                </a:solidFill>
                <a:latin typeface="+mn-lt"/>
              </a:rPr>
              <a:t>Сколько раз, как погибающий и тонущий, я хватался за тебя, и ты всякий раз меня великодушно выносила и спасала! А сколько родилось в тебе чудных замыслов, поэтических грез, сколько </a:t>
            </a:r>
            <a:r>
              <a:rPr lang="ru-RU" sz="2800" dirty="0" err="1">
                <a:solidFill>
                  <a:srgbClr val="002060"/>
                </a:solidFill>
                <a:latin typeface="+mn-lt"/>
              </a:rPr>
              <a:t>перечувствовалось</a:t>
            </a:r>
            <a:r>
              <a:rPr lang="ru-RU" sz="2800" dirty="0">
                <a:solidFill>
                  <a:srgbClr val="002060"/>
                </a:solidFill>
                <a:latin typeface="+mn-lt"/>
              </a:rPr>
              <a:t> дивных впечатлений!..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endParaRPr lang="ru-RU" sz="2800" dirty="0">
              <a:latin typeface="+mn-lt"/>
            </a:endParaRPr>
          </a:p>
        </p:txBody>
      </p:sp>
      <p:pic>
        <p:nvPicPr>
          <p:cNvPr id="18436" name="Picture 3" descr="C:\Documents and Settings\Admin\Мои документы\Мои рисунки\Чайкун\1206466194---kopiy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429000" cy="425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9"/>
          <p:cNvSpPr txBox="1">
            <a:spLocks noChangeArrowheads="1"/>
          </p:cNvSpPr>
          <p:nvPr/>
        </p:nvSpPr>
        <p:spPr bwMode="auto">
          <a:xfrm>
            <a:off x="0" y="4071938"/>
            <a:ext cx="5000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orbel" pitchFamily="34" charset="0"/>
              </a:rPr>
              <a:t>Ф. Москвитин. Портрет Гоголя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9458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286125" y="4643438"/>
            <a:ext cx="56435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solidFill>
                  <a:srgbClr val="002060"/>
                </a:solidFill>
                <a:latin typeface="Corbel" pitchFamily="34" charset="0"/>
              </a:rPr>
              <a:t>Его музыка сопровождает похождения Павла Ивановича Чичикова в кинофильме «Мёртвые души» </a:t>
            </a:r>
          </a:p>
        </p:txBody>
      </p:sp>
      <p:pic>
        <p:nvPicPr>
          <p:cNvPr id="6146" name="Picture 2" descr="C:\Documents and Settings\Admin\Мои документы\Мои рисунки\Чайкун\gogo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441825"/>
            <a:ext cx="3214688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32861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 Box 4"/>
          <p:cNvSpPr txBox="1">
            <a:spLocks noChangeArrowheads="1"/>
          </p:cNvSpPr>
          <p:nvPr/>
        </p:nvSpPr>
        <p:spPr bwMode="auto">
          <a:xfrm>
            <a:off x="0" y="4000500"/>
            <a:ext cx="2882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bg1"/>
                </a:solidFill>
                <a:latin typeface="Corbel" pitchFamily="34" charset="0"/>
              </a:rPr>
              <a:t>Альфред Шнитке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482" name="Picture 2" descr="C:\Documents and Settings\Admin\Мои документы\Мои рисунки\Чайкун\03_04_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3733800"/>
          </a:xfrm>
        </p:spPr>
      </p:pic>
      <p:sp>
        <p:nvSpPr>
          <p:cNvPr id="7" name="Содержимое 4"/>
          <p:cNvSpPr txBox="1">
            <a:spLocks/>
          </p:cNvSpPr>
          <p:nvPr/>
        </p:nvSpPr>
        <p:spPr>
          <a:xfrm>
            <a:off x="4429125" y="3857625"/>
            <a:ext cx="4286250" cy="2714625"/>
          </a:xfrm>
          <a:prstGeom prst="rect">
            <a:avLst/>
          </a:prstGeom>
        </p:spPr>
        <p:txBody>
          <a:bodyPr>
            <a:normAutofit/>
          </a:bodyPr>
          <a:lstStyle/>
          <a:p>
            <a:pPr indent="342900" algn="just" fontAlgn="auto"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r>
              <a:rPr lang="ru-RU" sz="3000" dirty="0">
                <a:solidFill>
                  <a:srgbClr val="002060"/>
                </a:solidFill>
                <a:latin typeface="Times New Roman" pitchFamily="16" charset="0"/>
              </a:rPr>
              <a:t>Въезд его не произвел в городе совершенно никакого шума и не был сопровожден ничем особенным; только…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defRPr/>
            </a:pPr>
            <a:endParaRPr lang="ru-RU" sz="3000" dirty="0">
              <a:latin typeface="+mn-lt"/>
            </a:endParaRPr>
          </a:p>
        </p:txBody>
      </p:sp>
      <p:pic>
        <p:nvPicPr>
          <p:cNvPr id="20484" name="Picture 4" descr="C:\Documents and Settings\Admin\Мои документы\Образ дороги\Горбунова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09988"/>
            <a:ext cx="4383088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285750" y="3286125"/>
            <a:ext cx="3286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Горбунова В.Н. 2008.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1506" name="Picture 2" descr="C:\Documents and Settings\Admin\Мои документы\Мои рисунки\Чайкун\03_04_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3733800"/>
          </a:xfrm>
        </p:spPr>
      </p:pic>
      <p:pic>
        <p:nvPicPr>
          <p:cNvPr id="21507" name="Picture 4" descr="C:\Documents and Settings\Admin\Мои документы\Образ дороги\Бричка Горбунова ВНi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3775075"/>
            <a:ext cx="4143375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571500" y="3286125"/>
            <a:ext cx="3286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Горбунова В.Н. 2008.</a:t>
            </a:r>
          </a:p>
        </p:txBody>
      </p:sp>
      <p:sp>
        <p:nvSpPr>
          <p:cNvPr id="21509" name="Содержимое 5"/>
          <p:cNvSpPr txBox="1">
            <a:spLocks/>
          </p:cNvSpPr>
          <p:nvPr/>
        </p:nvSpPr>
        <p:spPr bwMode="auto">
          <a:xfrm>
            <a:off x="5000625" y="4357688"/>
            <a:ext cx="3643313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342900" algn="ctr">
              <a:buClr>
                <a:schemeClr val="tx2"/>
              </a:buClr>
              <a:buSzPct val="95000"/>
            </a:pPr>
            <a:r>
              <a:rPr lang="ru-RU" sz="3600">
                <a:solidFill>
                  <a:srgbClr val="002060"/>
                </a:solidFill>
                <a:latin typeface="Corbel" pitchFamily="34" charset="0"/>
              </a:rPr>
              <a:t>Дорога, по которой едет Чичиков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2530" name="Picture 2" descr="C:\Documents and Settings\Admin\Мои документы\Мои рисунки\Чайкун\03_04_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3733800"/>
          </a:xfrm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357688" y="3560763"/>
            <a:ext cx="45720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eaLnBrk="0" hangingPunct="0"/>
            <a:r>
              <a:rPr lang="ru-RU" sz="3200">
                <a:solidFill>
                  <a:srgbClr val="002060"/>
                </a:solidFill>
                <a:latin typeface="Corbel" pitchFamily="34" charset="0"/>
                <a:cs typeface="Times New Roman" pitchFamily="18" charset="0"/>
              </a:rPr>
              <a:t>– делать объезд или обход; ездить околицей, кругом; плутать, блуждать; говорить намеками, не прямо </a:t>
            </a:r>
          </a:p>
          <a:p>
            <a:pPr indent="450850" eaLnBrk="0" hangingPunct="0"/>
            <a:r>
              <a:rPr lang="ru-RU" sz="3200">
                <a:solidFill>
                  <a:srgbClr val="002060"/>
                </a:solidFill>
                <a:latin typeface="Corbel" pitchFamily="34" charset="0"/>
                <a:cs typeface="Times New Roman" pitchFamily="18" charset="0"/>
              </a:rPr>
              <a:t>(из словаря Даля)</a:t>
            </a:r>
            <a:endParaRPr lang="ru-RU" sz="4400">
              <a:solidFill>
                <a:srgbClr val="002060"/>
              </a:solidFill>
              <a:latin typeface="Corbel" pitchFamily="34" charset="0"/>
            </a:endParaRPr>
          </a:p>
        </p:txBody>
      </p:sp>
      <p:pic>
        <p:nvPicPr>
          <p:cNvPr id="22532" name="Picture 2" descr="C:\Documents and Settings\Admin\Мои документы\Образ дороги\Чайку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711575"/>
            <a:ext cx="4143375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13"/>
          <p:cNvSpPr txBox="1">
            <a:spLocks noChangeArrowheads="1"/>
          </p:cNvSpPr>
          <p:nvPr/>
        </p:nvSpPr>
        <p:spPr bwMode="auto">
          <a:xfrm>
            <a:off x="0" y="3143250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rbel" pitchFamily="34" charset="0"/>
              </a:rPr>
              <a:t>С. Чайкун. Иллюстрации</a:t>
            </a:r>
            <a:endParaRPr lang="en-US" sz="2400">
              <a:latin typeface="Corbel" pitchFamily="34" charset="0"/>
            </a:endParaRPr>
          </a:p>
          <a:p>
            <a:r>
              <a:rPr lang="ru-RU" sz="2400">
                <a:latin typeface="Corbel" pitchFamily="34" charset="0"/>
              </a:rPr>
              <a:t> к поэме. 2007.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57750" y="2928938"/>
            <a:ext cx="339090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85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bg1"/>
                </a:solidFill>
                <a:latin typeface="+mj-lt"/>
                <a:cs typeface="Times New Roman" pitchFamily="16" charset="0"/>
              </a:rPr>
              <a:t>Колесить</a:t>
            </a:r>
            <a:r>
              <a:rPr lang="ru-RU" sz="1400" dirty="0">
                <a:latin typeface="Times New Roman" pitchFamily="16" charset="0"/>
                <a:cs typeface="Times New Roman" pitchFamily="16" charset="0"/>
              </a:rPr>
              <a:t>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2" name="Содержимое 6"/>
          <p:cNvSpPr>
            <a:spLocks noGrp="1"/>
          </p:cNvSpPr>
          <p:nvPr>
            <p:ph sz="half" idx="1"/>
          </p:nvPr>
        </p:nvSpPr>
        <p:spPr>
          <a:xfrm>
            <a:off x="428625" y="4000500"/>
            <a:ext cx="3538538" cy="2857500"/>
          </a:xfrm>
        </p:spPr>
        <p:txBody>
          <a:bodyPr>
            <a:normAutofit fontScale="92500" lnSpcReduction="20000"/>
          </a:bodyPr>
          <a:lstStyle/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002060"/>
                </a:solidFill>
              </a:rPr>
              <a:t>1.Относящийся к жизни.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002060"/>
                </a:solidFill>
              </a:rPr>
              <a:t>2.Близкий к жизни, к действительности, к реальности.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002060"/>
                </a:solidFill>
              </a:rPr>
              <a:t>3.Важный для жизни, общественно необходимый.</a:t>
            </a:r>
            <a:endParaRPr lang="ru-RU" dirty="0" smtClean="0">
              <a:solidFill>
                <a:srgbClr val="002060"/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214938" y="3929063"/>
            <a:ext cx="3538537" cy="2928937"/>
          </a:xfrm>
        </p:spPr>
        <p:txBody>
          <a:bodyPr>
            <a:normAutofit fontScale="92500" lnSpcReduction="20000"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600" b="1" i="1" dirty="0" smtClean="0">
                <a:solidFill>
                  <a:srgbClr val="002060"/>
                </a:solidFill>
              </a:rPr>
              <a:t>       </a:t>
            </a:r>
            <a:r>
              <a:rPr lang="ru-RU" i="1" dirty="0" smtClean="0">
                <a:solidFill>
                  <a:srgbClr val="002060"/>
                </a:solidFill>
              </a:rPr>
              <a:t>   1.Обыденный, свойственный повседневной жизни.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002060"/>
                </a:solidFill>
              </a:rPr>
              <a:t>Суетный (дополняет словарь Даля).</a:t>
            </a:r>
            <a:endParaRPr lang="ru-RU" dirty="0" smtClean="0">
              <a:solidFill>
                <a:srgbClr val="002060"/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  <p:pic>
        <p:nvPicPr>
          <p:cNvPr id="1026" name="Picture 2" descr="C:\Documents and Settings\Admin\Мои документы\Мои рисунки\Чайкун\49383835_1254457847_7741983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643438" cy="188753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23557" name="Picture 2" descr="C:\Documents and Settings\Admin\Мои документы\Мои рисунки\Чайкун\03_04_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0"/>
            <a:ext cx="4537075" cy="1852613"/>
          </a:xfrm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43000" y="1857375"/>
            <a:ext cx="65008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2060"/>
                </a:solidFill>
                <a:latin typeface="Corbel" pitchFamily="34" charset="0"/>
              </a:rPr>
              <a:t>Назовите синоним к слову «дорога»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714750" y="1643063"/>
            <a:ext cx="1857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>
                <a:solidFill>
                  <a:srgbClr val="002060"/>
                </a:solidFill>
                <a:latin typeface="Corbel" pitchFamily="34" charset="0"/>
              </a:rPr>
              <a:t>путь</a:t>
            </a: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285875" y="2357438"/>
            <a:ext cx="64166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algn="ctr"/>
            <a:r>
              <a:rPr lang="ru-RU" sz="3200">
                <a:solidFill>
                  <a:srgbClr val="002060"/>
                </a:solidFill>
                <a:latin typeface="Corbel" pitchFamily="34" charset="0"/>
                <a:cs typeface="Times New Roman" pitchFamily="18" charset="0"/>
              </a:rPr>
              <a:t>Какое из определений подойдет</a:t>
            </a:r>
          </a:p>
          <a:p>
            <a:pPr indent="450850" algn="ctr"/>
            <a:r>
              <a:rPr lang="ru-RU" sz="3200">
                <a:solidFill>
                  <a:srgbClr val="002060"/>
                </a:solidFill>
                <a:latin typeface="Corbel" pitchFamily="34" charset="0"/>
                <a:cs typeface="Times New Roman" pitchFamily="18" charset="0"/>
              </a:rPr>
              <a:t> к «пути» Чичикова?</a:t>
            </a:r>
            <a:endParaRPr lang="ru-RU" sz="4000">
              <a:solidFill>
                <a:srgbClr val="002060"/>
              </a:solidFill>
              <a:latin typeface="Corbe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0063" y="3429000"/>
            <a:ext cx="2786062" cy="500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Жизненный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15000" y="3429000"/>
            <a:ext cx="2786063" cy="500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</a:rPr>
              <a:t>Житейский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357188" y="3357563"/>
            <a:ext cx="3500437" cy="350043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</a:rPr>
              <a:t>Путь Чичикова</a:t>
            </a:r>
          </a:p>
        </p:txBody>
      </p:sp>
      <p:sp>
        <p:nvSpPr>
          <p:cNvPr id="23564" name="TextBox 17"/>
          <p:cNvSpPr txBox="1">
            <a:spLocks noChangeArrowheads="1"/>
          </p:cNvSpPr>
          <p:nvPr/>
        </p:nvSpPr>
        <p:spPr bwMode="auto">
          <a:xfrm>
            <a:off x="2857500" y="1428750"/>
            <a:ext cx="4643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orbel" pitchFamily="34" charset="0"/>
              </a:rPr>
              <a:t>С. Чайкун. Иллюстрации к поэме</a:t>
            </a:r>
          </a:p>
        </p:txBody>
      </p:sp>
      <p:pic>
        <p:nvPicPr>
          <p:cNvPr id="21" name="Picture 2" descr="C:\Documents and Settings\Admin\Мои документы\Мои рисунки\Чайкун\49383861_1254457266_8331572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" y="3500438"/>
            <a:ext cx="3071813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L -0.19844 -0.0048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2" grpId="0" build="p"/>
      <p:bldP spid="16" grpId="0"/>
      <p:bldP spid="17" grpId="0"/>
      <p:bldP spid="27650" grpId="0"/>
      <p:bldP spid="19" grpId="0" animBg="1"/>
      <p:bldP spid="20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Официальная">
      <a:dk1>
        <a:sysClr val="windowText" lastClr="000000"/>
      </a:dk1>
      <a:lt1>
        <a:sysClr val="window" lastClr="FFFE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838</TotalTime>
  <Words>610</Words>
  <Application>Microsoft Office PowerPoint</Application>
  <PresentationFormat>Экран (4:3)</PresentationFormat>
  <Paragraphs>90</Paragraphs>
  <Slides>21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Метро</vt:lpstr>
      <vt:lpstr>Образ дороги, выраженный в слове и в музыке (по поэме Гоголя «Мертвые души»).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Интернет - ресурсы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93</cp:revision>
  <dcterms:created xsi:type="dcterms:W3CDTF">2011-03-29T16:25:19Z</dcterms:created>
  <dcterms:modified xsi:type="dcterms:W3CDTF">2012-06-15T09:52:01Z</dcterms:modified>
</cp:coreProperties>
</file>