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69" r:id="rId10"/>
    <p:sldId id="270" r:id="rId11"/>
    <p:sldId id="264" r:id="rId12"/>
    <p:sldId id="265" r:id="rId13"/>
    <p:sldId id="266" r:id="rId14"/>
    <p:sldId id="271" r:id="rId15"/>
    <p:sldId id="272" r:id="rId16"/>
    <p:sldId id="273" r:id="rId17"/>
    <p:sldId id="274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BF852-71EB-4847-A215-5E0ECFF704FC}" type="datetimeFigureOut">
              <a:rPr lang="ru-RU" smtClean="0"/>
              <a:pPr/>
              <a:t>07.05.2012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F6632-1F72-414D-9A99-0504B642F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16E7C-7017-4BD3-8629-2B102FE92854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321C-F1A6-4B90-9788-FB7DC0F441BE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A8E08-16DE-4D26-8ADB-ACFD7EEC6990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0A54B-1269-4031-96BD-E5BBEA6F7593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D8BB-A742-4065-B217-83DF27C9D55E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70ED7-DAC7-40D3-8681-557A972DE052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229-8EF5-47FD-9348-0CFD0D8EF9B0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2F665-7846-468C-9896-17B2519954EC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3A4EC-BF72-4772-9B6F-90297F8EA39B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75F99-7164-4C58-BD16-F04DB7FB795F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79EC-2297-4B5D-B79D-575729B229C9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E6D2D-D317-4114-B4CB-B3870E968D8C}" type="datetime1">
              <a:rPr lang="ru-RU" smtClean="0"/>
              <a:pPr/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rm-math.rkc-74.ru/p28aa1.html" TargetMode="External"/><Relationship Id="rId2" Type="http://schemas.openxmlformats.org/officeDocument/2006/relationships/hyperlink" Target="http://www.uztest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hyperlink" Target="http://900igr.net/prezentatsii/algebra/Koren-uravnenija.html" TargetMode="External"/><Relationship Id="rId4" Type="http://schemas.openxmlformats.org/officeDocument/2006/relationships/hyperlink" Target="http://festival.1september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0"/>
            <a:ext cx="5751254" cy="697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Школьная научно – практическая конференция</a:t>
            </a: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Научного общества учащихся МОУ СОШ №4 «Эрудит»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643050"/>
            <a:ext cx="6872073" cy="8822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Презентация: «Просто о сложном»</a:t>
            </a: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тему: способы решения квадратных уравнений.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3071810"/>
            <a:ext cx="4640501" cy="697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выполнила: Желудкова Наталья,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Учащаяся 8 М класса МОУ СОШ №4 (14лет)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3857628"/>
            <a:ext cx="4652107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Хавкина Валентина Павловна,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6211669"/>
            <a:ext cx="3009477" cy="697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Комсомольск – на – Амуре</a:t>
            </a:r>
          </a:p>
          <a:p>
            <a:pPr algn="ctr"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- 2012 год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00364" y="214290"/>
            <a:ext cx="267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Способ «Графический»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42844" y="571480"/>
            <a:ext cx="521494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28600" algn="ctr">
              <a:tabLst>
                <a:tab pos="4343400" algn="l"/>
              </a:tabLst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Если в уравнении</a:t>
            </a:r>
          </a:p>
          <a:p>
            <a:pPr indent="228600" algn="ctr">
              <a:tabLst>
                <a:tab pos="4343400" algn="l"/>
              </a:tabLst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рх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= 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перенести второй и третий члены в правую часть, то получим</a:t>
            </a: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= -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рх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q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Построим графики зависимостей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 = х</a:t>
            </a:r>
            <a:r>
              <a:rPr lang="ru-RU" sz="20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 = -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рх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График первой зависимости - парабола, проходящая через начало координат. График второй зависимости - прямая.</a:t>
            </a: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Возможны следующие случаи:</a:t>
            </a: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-прямая и парабола могут пересекаться в двух точках, абсциссы точек пересечения являются корнями квадратного уравнения;</a:t>
            </a: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-прямая и парабола могут касаться на одной точке, т.е. уравнение имеет одно решение;</a:t>
            </a:r>
          </a:p>
          <a:p>
            <a:pPr indent="228600" algn="ctr" eaLnBrk="0" hangingPunct="0">
              <a:tabLst>
                <a:tab pos="4343400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-прямая и парабола не имеют общих точек, т.е. уравнение не имеет корней.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29256" y="1857364"/>
            <a:ext cx="3571868" cy="4214842"/>
          </a:xfrm>
          <a:prstGeom prst="roundRect">
            <a:avLst/>
          </a:prstGeom>
          <a:blipFill>
            <a:blip r:embed="rId2">
              <a:lum bright="-24000" contrast="100000"/>
              <a:extLst>
                <a:ext uri="{28A0092B-C50C-407E-A947-70E740481C1C}"/>
              </a:extLst>
            </a:blip>
            <a:srcRect/>
            <a:stretch>
              <a:fillRect l="-13000" r="-13000"/>
            </a:stretch>
          </a:blipFill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" name="Рисунок 5" descr="16298990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285728"/>
            <a:ext cx="1857388" cy="108347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857620" y="928670"/>
            <a:ext cx="528638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Графический способ решения квадратных уравнений с помощью параболы неудобен. Если строить параболу по точкам, то требуется много времени, и при этом степень точности получаемых результатов невелика.</a:t>
            </a:r>
          </a:p>
          <a:p>
            <a:pPr>
              <a:tabLst>
                <a:tab pos="457200" algn="l"/>
              </a:tabLst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Предлагаем следующий способ нахождения корней квадратного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уравнения с помощью циркуля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линейки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457200" algn="l"/>
              </a:tabLst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16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= 0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Допустим, что искомая окружность пересекает ось абсцисс в точках В(х</a:t>
            </a:r>
            <a:r>
              <a:rPr lang="ru-RU" sz="16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;0) 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;0), где х</a:t>
            </a:r>
            <a:r>
              <a:rPr lang="ru-RU" sz="1600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х</a:t>
            </a:r>
            <a:r>
              <a:rPr lang="ru-RU" sz="1600" baseline="-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-корни  уравнения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ах</a:t>
            </a:r>
            <a:r>
              <a:rPr lang="ru-RU" sz="16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0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 и проходит через точки А(0;1) и С(0;с/а) на оси ординат. Тогда по теореме секущих имеем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OD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OA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OC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откуда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ОС 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OB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OA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i="1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600" i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/1 =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Центр окружности находится в точках пересечения перпендикуляров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SF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SK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восстановленных в серединах хорд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поэтому</a:t>
            </a:r>
          </a:p>
          <a:p>
            <a:pPr algn="ctr" eaLnBrk="0" hangingPunct="0">
              <a:tabLst>
                <a:tab pos="457200" algn="l"/>
              </a:tabLst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SK = (x</a:t>
            </a:r>
            <a:r>
              <a:rPr lang="en-US" sz="1600" i="1" baseline="-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1600" i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)/2 = (-b/a)/2 = -b/2a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SF = (y</a:t>
            </a:r>
            <a:r>
              <a:rPr lang="en-US" sz="1600" i="1" baseline="-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+ y</a:t>
            </a:r>
            <a:r>
              <a:rPr lang="en-US" sz="1600" i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)/2 = (1+(c/a))/2 = (a + c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/2a.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285728"/>
            <a:ext cx="5441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Способ «Решение с помощью циркуля и линейки»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lum bright="-12000" contrast="60000"/>
            <a:extLst>
              <a:ext uri="{28A0092B-C50C-407E-A947-70E740481C1C}"/>
            </a:extLst>
          </a:blip>
          <a:srcRect l="23493" t="70042" r="50590" b="9900"/>
          <a:stretch/>
        </p:blipFill>
        <p:spPr bwMode="auto">
          <a:xfrm>
            <a:off x="142844" y="1571612"/>
            <a:ext cx="3500463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lum bright="-18000" contrast="60000"/>
            <a:extLst>
              <a:ext uri="{28A0092B-C50C-407E-A947-70E740481C1C}"/>
            </a:extLst>
          </a:blip>
          <a:srcRect l="9231" t="5685" r="7366" b="1761"/>
          <a:stretch/>
        </p:blipFill>
        <p:spPr bwMode="auto">
          <a:xfrm>
            <a:off x="142844" y="1643050"/>
            <a:ext cx="3929090" cy="3798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" name="TextBox 4"/>
          <p:cNvSpPr txBox="1"/>
          <p:nvPr/>
        </p:nvSpPr>
        <p:spPr>
          <a:xfrm>
            <a:off x="2571736" y="285728"/>
            <a:ext cx="298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Способ «Геометрический»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139952" y="1236023"/>
            <a:ext cx="5004048" cy="5819735"/>
          </a:xfrm>
          <a:prstGeom prst="rect">
            <a:avLst/>
          </a:prstGeom>
          <a:blipFill rotWithShape="1">
            <a:blip r:embed="rId3"/>
            <a:stretch>
              <a:fillRect r="-853" b="-1258"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 rotWithShape="1">
          <a:blip r:embed="rId2">
            <a:lum bright="-12000" contrast="48000"/>
            <a:extLst>
              <a:ext uri="{28A0092B-C50C-407E-A947-70E740481C1C}"/>
            </a:extLst>
          </a:blip>
          <a:srcRect r="31856"/>
          <a:stretch/>
        </p:blipFill>
        <p:spPr bwMode="auto">
          <a:xfrm>
            <a:off x="428596" y="1214422"/>
            <a:ext cx="3214678" cy="51960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/>
            <a:ext uri="{91240B29-F687-4F45-9708-019B960494DF}"/>
          </a:extLst>
        </p:spPr>
      </p:pic>
      <p:sp>
        <p:nvSpPr>
          <p:cNvPr id="7" name="TextBox 6"/>
          <p:cNvSpPr txBox="1"/>
          <p:nvPr/>
        </p:nvSpPr>
        <p:spPr>
          <a:xfrm>
            <a:off x="1928794" y="285728"/>
            <a:ext cx="473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Способ «Решение с помощью номограммы»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924964" y="980728"/>
            <a:ext cx="5220072" cy="6508064"/>
          </a:xfrm>
          <a:prstGeom prst="rect">
            <a:avLst/>
          </a:prstGeom>
          <a:blipFill rotWithShape="1">
            <a:blip r:embed="rId3"/>
            <a:stretch>
              <a:fillRect l="-1051" t="-469" r="-1869" b="-1218"/>
            </a:stretch>
          </a:blip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143116"/>
            <a:ext cx="7429552" cy="3916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ах2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 с = 0, где а ≠ О.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а2х2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 = О.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у2 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 ас = О,</a:t>
            </a:r>
          </a:p>
          <a:p>
            <a:pPr algn="ctr">
              <a:lnSpc>
                <a:spcPts val="13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У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У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>
              <a:lnSpc>
                <a:spcPts val="13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—   И Х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— </a:t>
            </a:r>
          </a:p>
          <a:p>
            <a:pPr algn="ctr">
              <a:lnSpc>
                <a:spcPts val="13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а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этом способе коэффициент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 умножается на свободный член, как бы «перебрасывается» к нему, поэтому его называют способом «переброски». Этот способ применяют, когда можно легко найти корни уравнения, используя теорему Виета и, что самое важное, когда дискриминант есть точный квадрат.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428604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Способ «Переброски»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48264" y="1772816"/>
            <a:ext cx="1368152" cy="1091133"/>
          </a:xfrm>
          <a:prstGeom prst="rect">
            <a:avLst/>
          </a:prstGeom>
          <a:blipFill rotWithShape="1">
            <a:blip r:embed="rId2"/>
            <a:stretch>
              <a:fillRect l="-9375" t="-5028" b="-7263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6" name="Рисунок 5" descr="1170145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071546"/>
            <a:ext cx="2043127" cy="157163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124744"/>
            <a:ext cx="9144000" cy="5733256"/>
          </a:xfrm>
          <a:prstGeom prst="rect">
            <a:avLst/>
          </a:prstGeom>
          <a:blipFill rotWithShape="1">
            <a:blip r:embed="rId2"/>
            <a:stretch>
              <a:fillRect t="-1277"/>
            </a:stretch>
          </a:blipFill>
        </p:spPr>
        <p:txBody>
          <a:bodyPr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214290"/>
            <a:ext cx="347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Способ «Решение по формуле»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1287600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3071810"/>
            <a:ext cx="2076456" cy="207645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728" y="285728"/>
            <a:ext cx="631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Способ «Свойства коэффициентов квадратного уравнения»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124744"/>
            <a:ext cx="9144000" cy="5733256"/>
          </a:xfrm>
          <a:prstGeom prst="rect">
            <a:avLst/>
          </a:prstGeom>
          <a:blipFill rotWithShape="1">
            <a:blip r:embed="rId2"/>
            <a:stretch>
              <a:fillRect l="-1667" t="-1277" r="-200"/>
            </a:stretch>
          </a:blipFill>
        </p:spPr>
        <p:txBody>
          <a:bodyPr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32020076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000504"/>
            <a:ext cx="1928826" cy="258324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86182" y="214290"/>
            <a:ext cx="1494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928670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Таким образом, с помощью этой работы мы узнали новую информацию по решению квадратного уравнения из дополнительной литературы и интернета. Для глубоких знаний изучили информацию об истории развития данной темы. Рассмотрели новые способы решения квадратных уравнений, что позволяет сэкономить в будущем время.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2643182"/>
            <a:ext cx="4840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выполнении проекта было выявлено: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286124"/>
            <a:ext cx="383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Способы, чаще всего используемые: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8"/>
          <p:cNvSpPr txBox="1">
            <a:spLocks/>
          </p:cNvSpPr>
          <p:nvPr/>
        </p:nvSpPr>
        <p:spPr>
          <a:xfrm>
            <a:off x="214282" y="4143380"/>
            <a:ext cx="3286148" cy="2143130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Теорема Виета;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Свойства коэффициентов;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Метод «переброски»;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Разложение левой части на множители;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Графический способ.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9"/>
          <p:cNvSpPr txBox="1">
            <a:spLocks/>
          </p:cNvSpPr>
          <p:nvPr/>
        </p:nvSpPr>
        <p:spPr>
          <a:xfrm>
            <a:off x="4357686" y="3286124"/>
            <a:ext cx="4500562" cy="10683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 интересные, но не всегда удобные и занимают много времени: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10"/>
          <p:cNvSpPr txBox="1">
            <a:spLocks/>
          </p:cNvSpPr>
          <p:nvPr/>
        </p:nvSpPr>
        <p:spPr>
          <a:xfrm>
            <a:off x="5072066" y="4143380"/>
            <a:ext cx="3427437" cy="1571635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Графический способ;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помощью номограммы;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Линейки и циркуля;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Выделение полного квадрата.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9943747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4071942"/>
            <a:ext cx="1285885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57422" y="571480"/>
            <a:ext cx="20477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Источники: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85926"/>
            <a:ext cx="3110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http://www.uztest.ru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643182"/>
            <a:ext cx="5734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http://arm-math.rkc-74.ru/p28aa1.html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429000"/>
            <a:ext cx="44933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http://festival.1september.ru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28625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http://900igr.net/prezentatsii/algebra/Koren-uravnenija.html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24262">
            <a:off x="6112878" y="90256"/>
            <a:ext cx="2643206" cy="270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28604"/>
            <a:ext cx="1138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000108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работы: изучить различные способы решения квадратных уравнений. Оценить достоинства и недостатки каждого способа. Научиться верно и рационально решать уравнения.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214686"/>
            <a:ext cx="2604710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2643182"/>
            <a:ext cx="48577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 решении квадратных уравнений учащиеся используют в основном один способ, с помощью дискриминанта. О решении несколькими способами, как правило,  не приходится говорить. Данный  проект  позволяет обобщить и рассмотреть различные способы решения квадратных уравнений изучаемых на уроках алгебры; привести усвоенные способы в стройную систему.    Конечным результатом усвоения таких систем знаний  является сознательное овладение основными способами решения квадратных уравнений.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2143116"/>
            <a:ext cx="238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0"/>
            <a:ext cx="3099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14356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Квадратные уравнения в Древнем Вавилоне.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Квадратные уравнения умели решать около 2000 лет до нашей веры вавилоняне.        Правило решения этих уравнений, изложенное в вавилонских текстах, совпадает с современным, однако неизвестно, каким образом дошли вавилоняне до этого правила. Почти все найденные до сих пор клинописные тексты приводя только задачи с решениями, изложенными в виде рецептов, без указаний относительно того, каким образом они были найдены. Несмотря на высокий уровень развития алгебры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Вавилонии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клинописных текстах отсутствуют понятие отрицательного числа и общие методы решения квадратных уравнений.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786190"/>
            <a:ext cx="2000264" cy="26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786190"/>
            <a:ext cx="2500330" cy="2625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Задачи на квадратное уравнения встречаются в астрономическом трактате 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Ариабхаттиам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”, составлено в 499 году индийским математиком и астрономом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Ариабхаттой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Другой индийский ученый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Брахмагупта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(VII век) изложил общие правила решения квадратных уравнений. Это правило по существу совпадает с современным.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древней индии были распространены публичные соревнования в решении трудных задач. В одной из старинных индийских книг говорится по поводу таких соревнований следующее: “Как солнце блеском своим затмевает звезды, так ученый человек затмит славу другого в народных собраниях, предлагая и решая алгебраические задачи.” Задачи часто обрекали в стихотворную форму.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488" y="428604"/>
            <a:ext cx="358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Квадратные уравнения в Индии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843148"/>
            <a:ext cx="2571768" cy="274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pic33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1767">
            <a:off x="5500694" y="3585334"/>
            <a:ext cx="1843090" cy="3272666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57166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Квадратные уравнения в Европе в XIII-XVII вв.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Формы решения квадратных уравнений по образцу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ал-Хорезми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Европе были впервые изложены в “Книге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абаха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”, написанной в 1202 году итальянским математиком Леонардо Фибоначчи. Автор разработал самостоятельно некоторые новые алгебраические примеры решения задач и первый в Европе подошел к введению отрицательных чисел. Его книга способствовала распространению алгебраических знаний не только в Италии, но и в Германии, Франции и других странах Европы.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2x2+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bx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=c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 всех возможных комбинациях знаков и коэффициентов было сформулировано в Европе в 1544 году М.Штифелем. Вывод формулы решения квадратного уравнения в общем виде имеется у Виета, однако Виет признал только положительные корни. Итальянские ученые Тарталья,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Кардано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Бомбелли среди первых в XVI веке учитывают, помимо положительных, и отрицательные корни. Лишь в XVII веке благодаря трудам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Жиррара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Декарта, Ньютона и других ученых, способ решения квадратных уравнений принимает современный вид.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003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4572008"/>
            <a:ext cx="2071702" cy="2071702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Picture 6" descr="DSC00523"/>
          <p:cNvPicPr>
            <a:picLocks noChangeAspect="1" noChangeArrowheads="1"/>
          </p:cNvPicPr>
          <p:nvPr/>
        </p:nvPicPr>
        <p:blipFill>
          <a:blip r:embed="rId2"/>
          <a:srcRect l="5794" r="5364" b="6050"/>
          <a:stretch>
            <a:fillRect/>
          </a:stretch>
        </p:blipFill>
        <p:spPr>
          <a:xfrm>
            <a:off x="357158" y="142852"/>
            <a:ext cx="3286148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3429000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Знаменитый французский учёный Франсуа Виет (1540-1603)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1431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   Благодаря его труду, алгебра становится общей наукой об алгебраических уравнениях, основанной на буквенном исчислении. Поэтому стало возможным выражать свойства уравнений и их корней общими формулами.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85984" y="214290"/>
            <a:ext cx="4913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Способы решения квадратных уравнений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196752"/>
            <a:ext cx="9144000" cy="5661248"/>
          </a:xfrm>
          <a:prstGeom prst="rect">
            <a:avLst/>
          </a:prstGeom>
          <a:blipFill rotWithShape="1">
            <a:blip r:embed="rId2"/>
            <a:stretch>
              <a:fillRect l="-1667" t="-1399"/>
            </a:stretch>
          </a:blipFill>
        </p:spPr>
        <p:txBody>
          <a:bodyPr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000108"/>
            <a:ext cx="5227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Способ «Разложение левой части на множители»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147959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5286388"/>
            <a:ext cx="1643074" cy="127301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124744"/>
            <a:ext cx="9144000" cy="5733256"/>
          </a:xfrm>
          <a:prstGeom prst="rect">
            <a:avLst/>
          </a:prstGeom>
          <a:blipFill rotWithShape="1">
            <a:blip r:embed="rId2"/>
            <a:stretch>
              <a:fillRect t="-1277" r="-1200"/>
            </a:stretch>
          </a:blipFill>
        </p:spPr>
        <p:txBody>
          <a:bodyPr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noFill/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285728"/>
            <a:ext cx="490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Способ «Метод выделения полного квадрата»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396853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143512"/>
            <a:ext cx="2000264" cy="142876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42886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</a:rPr>
              <a:t>x</a:t>
            </a:r>
            <a:r>
              <a:rPr lang="ru-RU" sz="4000" baseline="30000" dirty="0" smtClean="0">
                <a:latin typeface="Calibri" pitchFamily="34" charset="0"/>
              </a:rPr>
              <a:t>2</a:t>
            </a:r>
            <a:r>
              <a:rPr lang="ru-RU" sz="4000" dirty="0" smtClean="0">
                <a:latin typeface="Calibri" pitchFamily="34" charset="0"/>
              </a:rPr>
              <a:t> + </a:t>
            </a:r>
            <a:r>
              <a:rPr lang="en-US" sz="4000" dirty="0" err="1" smtClean="0">
                <a:latin typeface="Calibri" pitchFamily="34" charset="0"/>
              </a:rPr>
              <a:t>px</a:t>
            </a:r>
            <a:r>
              <a:rPr lang="en-US" sz="4000" dirty="0" smtClean="0">
                <a:latin typeface="Calibri" pitchFamily="34" charset="0"/>
              </a:rPr>
              <a:t>+ q = 0</a:t>
            </a:r>
            <a:endParaRPr lang="ru-RU" sz="4000" dirty="0" smtClean="0">
              <a:latin typeface="Calibri" pitchFamily="34" charset="0"/>
            </a:endParaRPr>
          </a:p>
          <a:p>
            <a:pPr algn="ctr"/>
            <a:r>
              <a:rPr lang="en-US" sz="4000" dirty="0" smtClean="0">
                <a:latin typeface="Calibri" pitchFamily="34" charset="0"/>
              </a:rPr>
              <a:t>x</a:t>
            </a:r>
            <a:r>
              <a:rPr lang="en-US" sz="4000" baseline="-25000" dirty="0" smtClean="0">
                <a:latin typeface="Calibri" pitchFamily="34" charset="0"/>
              </a:rPr>
              <a:t>1</a:t>
            </a:r>
            <a:r>
              <a:rPr lang="en-US" sz="4000" dirty="0" smtClean="0">
                <a:latin typeface="Calibri" pitchFamily="34" charset="0"/>
              </a:rPr>
              <a:t>x</a:t>
            </a:r>
            <a:r>
              <a:rPr lang="en-US" sz="4000" baseline="-25000" dirty="0" smtClean="0">
                <a:latin typeface="Calibri" pitchFamily="34" charset="0"/>
              </a:rPr>
              <a:t>2</a:t>
            </a:r>
            <a:r>
              <a:rPr lang="en-US" sz="4000" dirty="0" smtClean="0">
                <a:latin typeface="Calibri" pitchFamily="34" charset="0"/>
              </a:rPr>
              <a:t>=q</a:t>
            </a:r>
            <a:endParaRPr lang="ru-RU" sz="4000" dirty="0" smtClean="0">
              <a:latin typeface="Calibri" pitchFamily="34" charset="0"/>
            </a:endParaRPr>
          </a:p>
          <a:p>
            <a:pPr algn="ctr"/>
            <a:r>
              <a:rPr lang="en-US" sz="4000" dirty="0" smtClean="0">
                <a:latin typeface="Calibri" pitchFamily="34" charset="0"/>
              </a:rPr>
              <a:t>x</a:t>
            </a:r>
            <a:r>
              <a:rPr lang="en-US" sz="4000" baseline="-25000" dirty="0" smtClean="0">
                <a:latin typeface="Calibri" pitchFamily="34" charset="0"/>
              </a:rPr>
              <a:t>1</a:t>
            </a:r>
            <a:r>
              <a:rPr lang="en-US" sz="4000" dirty="0" smtClean="0">
                <a:latin typeface="Calibri" pitchFamily="34" charset="0"/>
              </a:rPr>
              <a:t> + x</a:t>
            </a:r>
            <a:r>
              <a:rPr lang="en-US" sz="4000" baseline="-25000" dirty="0" smtClean="0">
                <a:latin typeface="Calibri" pitchFamily="34" charset="0"/>
              </a:rPr>
              <a:t>2</a:t>
            </a:r>
            <a:r>
              <a:rPr lang="en-US" sz="4000" dirty="0" smtClean="0">
                <a:latin typeface="Calibri" pitchFamily="34" charset="0"/>
              </a:rPr>
              <a:t> = -p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714356"/>
            <a:ext cx="495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Способ «Решение с помощью Теоремы Виета»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572140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коэффициентам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предсказать знаки корней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219935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428" y="2857496"/>
            <a:ext cx="1928576" cy="211931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1203</Words>
  <PresentationFormat>Экран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44</cp:revision>
  <dcterms:modified xsi:type="dcterms:W3CDTF">2012-05-06T21:46:39Z</dcterms:modified>
</cp:coreProperties>
</file>