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7" r:id="rId3"/>
    <p:sldId id="268" r:id="rId4"/>
    <p:sldId id="269" r:id="rId5"/>
    <p:sldId id="273" r:id="rId6"/>
    <p:sldId id="274" r:id="rId7"/>
    <p:sldId id="275" r:id="rId8"/>
    <p:sldId id="276" r:id="rId9"/>
    <p:sldId id="27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BD80"/>
    <a:srgbClr val="B19325"/>
    <a:srgbClr val="B69656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думаете , ваши дети будут жить на Урале?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 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88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 </c:v>
                </c:pt>
                <c:pt idx="1">
                  <c:v>нет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 </c:v>
                </c:pt>
                <c:pt idx="1">
                  <c:v>нет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95788032"/>
        <c:axId val="95810304"/>
        <c:axId val="0"/>
      </c:bar3DChart>
      <c:catAx>
        <c:axId val="95788032"/>
        <c:scaling>
          <c:orientation val="minMax"/>
        </c:scaling>
        <c:axPos val="b"/>
        <c:tickLblPos val="nextTo"/>
        <c:crossAx val="95810304"/>
        <c:crosses val="autoZero"/>
        <c:auto val="1"/>
        <c:lblAlgn val="ctr"/>
        <c:lblOffset val="100"/>
      </c:catAx>
      <c:valAx>
        <c:axId val="95810304"/>
        <c:scaling>
          <c:orientation val="minMax"/>
        </c:scaling>
        <c:axPos val="l"/>
        <c:majorGridlines/>
        <c:numFmt formatCode="General" sourceLinked="1"/>
        <c:tickLblPos val="nextTo"/>
        <c:crossAx val="9578803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C1C424-7570-4CB8-BE29-5F1C4BCC4677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87CD3A-A021-4689-8632-D96D1F304445}">
      <dgm:prSet phldrT="[Текст]" custT="1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threePt" dir="t"/>
        </a:scene3d>
        <a:sp3d>
          <a:bevelB w="165100" prst="coolSlant"/>
        </a:sp3d>
      </dgm:spPr>
      <dgm:t>
        <a:bodyPr/>
        <a:lstStyle/>
        <a:p>
          <a:r>
            <a:rPr lang="ru-RU" sz="1100" b="1" dirty="0" smtClean="0">
              <a:solidFill>
                <a:schemeClr val="tx1"/>
              </a:solidFill>
            </a:rPr>
            <a:t>Интеллект</a:t>
          </a:r>
        </a:p>
        <a:p>
          <a:r>
            <a:rPr lang="ru-RU" sz="1100" b="1" dirty="0" smtClean="0">
              <a:solidFill>
                <a:schemeClr val="tx1"/>
              </a:solidFill>
            </a:rPr>
            <a:t>38%</a:t>
          </a:r>
          <a:endParaRPr lang="ru-RU" sz="1100" b="1" dirty="0">
            <a:solidFill>
              <a:schemeClr val="tx1"/>
            </a:solidFill>
          </a:endParaRPr>
        </a:p>
      </dgm:t>
    </dgm:pt>
    <dgm:pt modelId="{1749EDAB-F48C-43DC-BF2E-960D2DF1C82F}" type="parTrans" cxnId="{07F7FD26-7289-48E1-8DC9-6CCF8DC068C4}">
      <dgm:prSet/>
      <dgm:spPr/>
      <dgm:t>
        <a:bodyPr/>
        <a:lstStyle/>
        <a:p>
          <a:endParaRPr lang="ru-RU"/>
        </a:p>
      </dgm:t>
    </dgm:pt>
    <dgm:pt modelId="{0C158556-E0B3-4A03-B287-3043D48D430C}" type="sibTrans" cxnId="{07F7FD26-7289-48E1-8DC9-6CCF8DC068C4}">
      <dgm:prSet/>
      <dgm:spPr/>
      <dgm:t>
        <a:bodyPr/>
        <a:lstStyle/>
        <a:p>
          <a:endParaRPr lang="ru-RU"/>
        </a:p>
      </dgm:t>
    </dgm:pt>
    <dgm:pt modelId="{C904A808-3EE6-4E75-A567-14925457C3C9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Сила</a:t>
          </a:r>
        </a:p>
        <a:p>
          <a:r>
            <a:rPr lang="ru-RU" sz="1200" b="1" dirty="0" smtClean="0">
              <a:solidFill>
                <a:schemeClr val="tx1"/>
              </a:solidFill>
            </a:rPr>
            <a:t>69%</a:t>
          </a:r>
          <a:endParaRPr lang="ru-RU" sz="1200" b="1" dirty="0">
            <a:solidFill>
              <a:schemeClr val="tx1"/>
            </a:solidFill>
          </a:endParaRPr>
        </a:p>
      </dgm:t>
    </dgm:pt>
    <dgm:pt modelId="{49C344CA-1095-44CA-A3CE-C61E2C422775}" type="parTrans" cxnId="{FA2DE1B8-0C1F-4487-9FB6-71BDA8F7D5DB}">
      <dgm:prSet/>
      <dgm:spPr/>
      <dgm:t>
        <a:bodyPr/>
        <a:lstStyle/>
        <a:p>
          <a:endParaRPr lang="ru-RU"/>
        </a:p>
      </dgm:t>
    </dgm:pt>
    <dgm:pt modelId="{6C361A7E-DB87-4013-9B51-EE50EAE71454}" type="sibTrans" cxnId="{FA2DE1B8-0C1F-4487-9FB6-71BDA8F7D5DB}">
      <dgm:prSet/>
      <dgm:spPr/>
      <dgm:t>
        <a:bodyPr/>
        <a:lstStyle/>
        <a:p>
          <a:endParaRPr lang="ru-RU"/>
        </a:p>
      </dgm:t>
    </dgm:pt>
    <dgm:pt modelId="{371A62FC-CEA1-4E5B-9800-605B93B163D7}">
      <dgm:prSet phldrT="[Текст]" custT="1"/>
      <dgm:spPr>
        <a:solidFill>
          <a:srgbClr val="B69656"/>
        </a:solidFill>
      </dgm:spPr>
      <dgm:t>
        <a:bodyPr/>
        <a:lstStyle/>
        <a:p>
          <a:r>
            <a:rPr lang="ru-RU" sz="1100" b="1" dirty="0" smtClean="0">
              <a:solidFill>
                <a:schemeClr val="tx1"/>
              </a:solidFill>
            </a:rPr>
            <a:t>Выносливость</a:t>
          </a:r>
        </a:p>
        <a:p>
          <a:r>
            <a:rPr lang="ru-RU" sz="1100" b="1" dirty="0" smtClean="0">
              <a:solidFill>
                <a:schemeClr val="tx1"/>
              </a:solidFill>
            </a:rPr>
            <a:t>55%</a:t>
          </a:r>
          <a:endParaRPr lang="ru-RU" sz="1100" b="1" dirty="0">
            <a:solidFill>
              <a:schemeClr val="tx1"/>
            </a:solidFill>
          </a:endParaRPr>
        </a:p>
      </dgm:t>
    </dgm:pt>
    <dgm:pt modelId="{2E069673-B1DC-437A-86E3-DDA0E039A5DB}" type="parTrans" cxnId="{62A32414-3EC9-414A-9AC4-99FDCC22F8FB}">
      <dgm:prSet/>
      <dgm:spPr/>
      <dgm:t>
        <a:bodyPr/>
        <a:lstStyle/>
        <a:p>
          <a:endParaRPr lang="ru-RU"/>
        </a:p>
      </dgm:t>
    </dgm:pt>
    <dgm:pt modelId="{0DBA0C58-190D-49C7-AAC9-3A82BB14AC6C}" type="sibTrans" cxnId="{62A32414-3EC9-414A-9AC4-99FDCC22F8FB}">
      <dgm:prSet/>
      <dgm:spPr/>
      <dgm:t>
        <a:bodyPr/>
        <a:lstStyle/>
        <a:p>
          <a:endParaRPr lang="ru-RU"/>
        </a:p>
      </dgm:t>
    </dgm:pt>
    <dgm:pt modelId="{D6A49D6A-E154-4ECA-A79B-C1941814AB92}">
      <dgm:prSet phldrT="[Текст]" custT="1"/>
      <dgm:spPr>
        <a:solidFill>
          <a:srgbClr val="B19325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Акцент</a:t>
          </a:r>
        </a:p>
        <a:p>
          <a:r>
            <a:rPr lang="ru-RU" sz="1200" b="1" dirty="0" smtClean="0">
              <a:solidFill>
                <a:schemeClr val="tx1"/>
              </a:solidFill>
            </a:rPr>
            <a:t>47%</a:t>
          </a:r>
          <a:endParaRPr lang="ru-RU" sz="1200" b="1" dirty="0">
            <a:solidFill>
              <a:schemeClr val="tx1"/>
            </a:solidFill>
          </a:endParaRPr>
        </a:p>
      </dgm:t>
    </dgm:pt>
    <dgm:pt modelId="{CFF3D957-88D1-433B-96AA-8AF5147556CE}" type="parTrans" cxnId="{C4FFA86E-CE23-419E-B2FA-5070BEC7F372}">
      <dgm:prSet/>
      <dgm:spPr/>
      <dgm:t>
        <a:bodyPr/>
        <a:lstStyle/>
        <a:p>
          <a:endParaRPr lang="ru-RU"/>
        </a:p>
      </dgm:t>
    </dgm:pt>
    <dgm:pt modelId="{A303726D-A58F-4F9F-9C00-1C04BC05D657}" type="sibTrans" cxnId="{C4FFA86E-CE23-419E-B2FA-5070BEC7F372}">
      <dgm:prSet/>
      <dgm:spPr/>
      <dgm:t>
        <a:bodyPr/>
        <a:lstStyle/>
        <a:p>
          <a:endParaRPr lang="ru-RU"/>
        </a:p>
      </dgm:t>
    </dgm:pt>
    <dgm:pt modelId="{C814979F-8122-4E54-91BB-700A345B056F}" type="pres">
      <dgm:prSet presAssocID="{43C1C424-7570-4CB8-BE29-5F1C4BCC467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A2B428-8B50-4E55-88B7-48354C4D224E}" type="pres">
      <dgm:prSet presAssocID="{43C1C424-7570-4CB8-BE29-5F1C4BCC4677}" presName="axisShape" presStyleLbl="bgShp" presStyleIdx="0" presStyleCnt="1" custScaleX="114392"/>
      <dgm:spPr/>
    </dgm:pt>
    <dgm:pt modelId="{2FC53205-97A6-4AD0-B19D-D5649FDCA897}" type="pres">
      <dgm:prSet presAssocID="{43C1C424-7570-4CB8-BE29-5F1C4BCC4677}" presName="rect1" presStyleLbl="node1" presStyleIdx="0" presStyleCnt="4" custScaleX="114562" custLinFactNeighborX="3144" custLinFactNeighborY="63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C4307D-9FFB-4869-B6D6-2AE90FD70722}" type="pres">
      <dgm:prSet presAssocID="{43C1C424-7570-4CB8-BE29-5F1C4BCC4677}" presName="rect2" presStyleLbl="node1" presStyleIdx="1" presStyleCnt="4" custScaleX="123325" custLinFactNeighborX="10438" custLinFactNeighborY="63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21334D-4FEE-4E04-8BA6-E56EE0160460}" type="pres">
      <dgm:prSet presAssocID="{43C1C424-7570-4CB8-BE29-5F1C4BCC4677}" presName="rect3" presStyleLbl="node1" presStyleIdx="2" presStyleCnt="4" custScaleX="123325" custScaleY="965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1C0DF3-1321-4A93-9508-764239FCD79C}" type="pres">
      <dgm:prSet presAssocID="{43C1C424-7570-4CB8-BE29-5F1C4BCC4677}" presName="rect4" presStyleLbl="node1" presStyleIdx="3" presStyleCnt="4" custScaleX="132551" custScaleY="95670" custLinFactNeighborX="15051" custLinFactNeighborY="-4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85981A-D99A-449B-9AB1-FE46FFC11819}" type="presOf" srcId="{43C1C424-7570-4CB8-BE29-5F1C4BCC4677}" destId="{C814979F-8122-4E54-91BB-700A345B056F}" srcOrd="0" destOrd="0" presId="urn:microsoft.com/office/officeart/2005/8/layout/matrix2"/>
    <dgm:cxn modelId="{1204B42B-71C6-4B28-98E6-E835DFA5E023}" type="presOf" srcId="{371A62FC-CEA1-4E5B-9800-605B93B163D7}" destId="{6021334D-4FEE-4E04-8BA6-E56EE0160460}" srcOrd="0" destOrd="0" presId="urn:microsoft.com/office/officeart/2005/8/layout/matrix2"/>
    <dgm:cxn modelId="{C4379A20-5A81-4E89-8D23-5CB84A13D8C9}" type="presOf" srcId="{D6A49D6A-E154-4ECA-A79B-C1941814AB92}" destId="{E51C0DF3-1321-4A93-9508-764239FCD79C}" srcOrd="0" destOrd="0" presId="urn:microsoft.com/office/officeart/2005/8/layout/matrix2"/>
    <dgm:cxn modelId="{62A32414-3EC9-414A-9AC4-99FDCC22F8FB}" srcId="{43C1C424-7570-4CB8-BE29-5F1C4BCC4677}" destId="{371A62FC-CEA1-4E5B-9800-605B93B163D7}" srcOrd="2" destOrd="0" parTransId="{2E069673-B1DC-437A-86E3-DDA0E039A5DB}" sibTransId="{0DBA0C58-190D-49C7-AAC9-3A82BB14AC6C}"/>
    <dgm:cxn modelId="{FA2DE1B8-0C1F-4487-9FB6-71BDA8F7D5DB}" srcId="{43C1C424-7570-4CB8-BE29-5F1C4BCC4677}" destId="{C904A808-3EE6-4E75-A567-14925457C3C9}" srcOrd="1" destOrd="0" parTransId="{49C344CA-1095-44CA-A3CE-C61E2C422775}" sibTransId="{6C361A7E-DB87-4013-9B51-EE50EAE71454}"/>
    <dgm:cxn modelId="{D48330E9-80AE-45CF-A1DE-08187FC1C3F9}" type="presOf" srcId="{C904A808-3EE6-4E75-A567-14925457C3C9}" destId="{C6C4307D-9FFB-4869-B6D6-2AE90FD70722}" srcOrd="0" destOrd="0" presId="urn:microsoft.com/office/officeart/2005/8/layout/matrix2"/>
    <dgm:cxn modelId="{07F7FD26-7289-48E1-8DC9-6CCF8DC068C4}" srcId="{43C1C424-7570-4CB8-BE29-5F1C4BCC4677}" destId="{2987CD3A-A021-4689-8632-D96D1F304445}" srcOrd="0" destOrd="0" parTransId="{1749EDAB-F48C-43DC-BF2E-960D2DF1C82F}" sibTransId="{0C158556-E0B3-4A03-B287-3043D48D430C}"/>
    <dgm:cxn modelId="{C4FFA86E-CE23-419E-B2FA-5070BEC7F372}" srcId="{43C1C424-7570-4CB8-BE29-5F1C4BCC4677}" destId="{D6A49D6A-E154-4ECA-A79B-C1941814AB92}" srcOrd="3" destOrd="0" parTransId="{CFF3D957-88D1-433B-96AA-8AF5147556CE}" sibTransId="{A303726D-A58F-4F9F-9C00-1C04BC05D657}"/>
    <dgm:cxn modelId="{D8FAC8A9-F043-450F-AB26-26440368D7C5}" type="presOf" srcId="{2987CD3A-A021-4689-8632-D96D1F304445}" destId="{2FC53205-97A6-4AD0-B19D-D5649FDCA897}" srcOrd="0" destOrd="0" presId="urn:microsoft.com/office/officeart/2005/8/layout/matrix2"/>
    <dgm:cxn modelId="{1F2EF591-3B0D-4CA3-AD8A-1CF10327A444}" type="presParOf" srcId="{C814979F-8122-4E54-91BB-700A345B056F}" destId="{01A2B428-8B50-4E55-88B7-48354C4D224E}" srcOrd="0" destOrd="0" presId="urn:microsoft.com/office/officeart/2005/8/layout/matrix2"/>
    <dgm:cxn modelId="{E644F9CD-AEDC-4419-A3B0-A308F8D1BA5F}" type="presParOf" srcId="{C814979F-8122-4E54-91BB-700A345B056F}" destId="{2FC53205-97A6-4AD0-B19D-D5649FDCA897}" srcOrd="1" destOrd="0" presId="urn:microsoft.com/office/officeart/2005/8/layout/matrix2"/>
    <dgm:cxn modelId="{6BFA4B6E-B623-415F-ADF5-8D23372667F7}" type="presParOf" srcId="{C814979F-8122-4E54-91BB-700A345B056F}" destId="{C6C4307D-9FFB-4869-B6D6-2AE90FD70722}" srcOrd="2" destOrd="0" presId="urn:microsoft.com/office/officeart/2005/8/layout/matrix2"/>
    <dgm:cxn modelId="{C1D7524F-3A4A-4087-8EC9-F1D4B6C2F9B6}" type="presParOf" srcId="{C814979F-8122-4E54-91BB-700A345B056F}" destId="{6021334D-4FEE-4E04-8BA6-E56EE0160460}" srcOrd="3" destOrd="0" presId="urn:microsoft.com/office/officeart/2005/8/layout/matrix2"/>
    <dgm:cxn modelId="{9AABFBC1-A5A7-4DBA-A21A-FC80B2A3AC08}" type="presParOf" srcId="{C814979F-8122-4E54-91BB-700A345B056F}" destId="{E51C0DF3-1321-4A93-9508-764239FCD79C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DB7DD5-2708-4739-90FB-8033C1229A5D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783195-B44A-4D6D-9350-645BA8EA0079}">
      <dgm:prSet phldrT="[Текст]"/>
      <dgm:spPr/>
      <dgm:t>
        <a:bodyPr/>
        <a:lstStyle/>
        <a:p>
          <a:endParaRPr lang="ru-RU" dirty="0"/>
        </a:p>
      </dgm:t>
    </dgm:pt>
    <dgm:pt modelId="{5CBC144C-1B2D-4AB6-B92E-3DEC93342DC6}" type="parTrans" cxnId="{12D355C7-FBF1-45F5-8D6D-009F371CE898}">
      <dgm:prSet/>
      <dgm:spPr/>
      <dgm:t>
        <a:bodyPr/>
        <a:lstStyle/>
        <a:p>
          <a:endParaRPr lang="ru-RU"/>
        </a:p>
      </dgm:t>
    </dgm:pt>
    <dgm:pt modelId="{6BA09D35-8C7A-4306-9F4E-727A372FCC1D}" type="sibTrans" cxnId="{12D355C7-FBF1-45F5-8D6D-009F371CE898}">
      <dgm:prSet/>
      <dgm:spPr/>
      <dgm:t>
        <a:bodyPr/>
        <a:lstStyle/>
        <a:p>
          <a:endParaRPr lang="ru-RU"/>
        </a:p>
      </dgm:t>
    </dgm:pt>
    <dgm:pt modelId="{9ED193BA-BD30-403C-832E-596D238BC019}">
      <dgm:prSet phldrT="[Текст]"/>
      <dgm:spPr/>
      <dgm:t>
        <a:bodyPr/>
        <a:lstStyle/>
        <a:p>
          <a:endParaRPr lang="ru-RU" dirty="0" smtClean="0"/>
        </a:p>
        <a:p>
          <a:r>
            <a:rPr lang="ru-RU" dirty="0" smtClean="0"/>
            <a:t>88%</a:t>
          </a:r>
          <a:endParaRPr lang="ru-RU" dirty="0"/>
        </a:p>
      </dgm:t>
    </dgm:pt>
    <dgm:pt modelId="{43240FD6-BF4C-4CDC-B113-DE7EF70B3A3D}" type="parTrans" cxnId="{ECE52F78-693C-461A-9A58-900C790AF2C5}">
      <dgm:prSet/>
      <dgm:spPr/>
      <dgm:t>
        <a:bodyPr/>
        <a:lstStyle/>
        <a:p>
          <a:endParaRPr lang="ru-RU"/>
        </a:p>
      </dgm:t>
    </dgm:pt>
    <dgm:pt modelId="{C69AB179-C230-4074-8991-B60EF093598D}" type="sibTrans" cxnId="{ECE52F78-693C-461A-9A58-900C790AF2C5}">
      <dgm:prSet/>
      <dgm:spPr/>
      <dgm:t>
        <a:bodyPr/>
        <a:lstStyle/>
        <a:p>
          <a:endParaRPr lang="ru-RU"/>
        </a:p>
      </dgm:t>
    </dgm:pt>
    <dgm:pt modelId="{1FC77C55-D446-42C1-AE0B-09B93A8A5BF7}" type="pres">
      <dgm:prSet presAssocID="{2FDB7DD5-2708-4739-90FB-8033C1229A5D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24DB43-B81A-4762-B4FD-8E46C250B1A2}" type="pres">
      <dgm:prSet presAssocID="{2FDB7DD5-2708-4739-90FB-8033C1229A5D}" presName="divider" presStyleLbl="fgShp" presStyleIdx="0" presStyleCnt="1" custAng="19414441" custFlipVert="0" custScaleY="18072"/>
      <dgm:spPr/>
    </dgm:pt>
    <dgm:pt modelId="{D75855A2-C794-4466-8747-1BF2F5B7EB6B}" type="pres">
      <dgm:prSet presAssocID="{DD783195-B44A-4D6D-9350-645BA8EA0079}" presName="downArrow" presStyleLbl="node1" presStyleIdx="0" presStyleCnt="2" custScaleX="138038" custScaleY="187015" custLinFactNeighborX="0" custLinFactNeighborY="5400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F982FCA8-338D-42D8-9739-D5A3DD622427}" type="pres">
      <dgm:prSet presAssocID="{DD783195-B44A-4D6D-9350-645BA8EA0079}" presName="downArrowText" presStyleLbl="revTx" presStyleIdx="0" presStyleCnt="2" custLinFactY="27802" custLinFactNeighborX="1294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046490-BF26-4C39-A2CC-0DB23892D7CC}" type="pres">
      <dgm:prSet presAssocID="{9ED193BA-BD30-403C-832E-596D238BC019}" presName="upArrow" presStyleLbl="node1" presStyleIdx="1" presStyleCnt="2" custScaleX="59289" custScaleY="62985" custLinFactNeighborX="-42260" custLinFactNeighborY="-42461"/>
      <dgm:spPr>
        <a:solidFill>
          <a:schemeClr val="accent6">
            <a:lumMod val="60000"/>
            <a:lumOff val="40000"/>
          </a:schemeClr>
        </a:solidFill>
      </dgm:spPr>
    </dgm:pt>
    <dgm:pt modelId="{6B08E2F2-F44B-455B-821F-FE01559224A1}" type="pres">
      <dgm:prSet presAssocID="{9ED193BA-BD30-403C-832E-596D238BC019}" presName="upArrowText" presStyleLbl="revTx" presStyleIdx="1" presStyleCnt="2" custLinFactNeighborX="-20089" custLinFactNeighborY="-987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E52F78-693C-461A-9A58-900C790AF2C5}" srcId="{2FDB7DD5-2708-4739-90FB-8033C1229A5D}" destId="{9ED193BA-BD30-403C-832E-596D238BC019}" srcOrd="1" destOrd="0" parTransId="{43240FD6-BF4C-4CDC-B113-DE7EF70B3A3D}" sibTransId="{C69AB179-C230-4074-8991-B60EF093598D}"/>
    <dgm:cxn modelId="{80F4F08D-3DDA-434D-9632-A101C68A2FA2}" type="presOf" srcId="{9ED193BA-BD30-403C-832E-596D238BC019}" destId="{6B08E2F2-F44B-455B-821F-FE01559224A1}" srcOrd="0" destOrd="0" presId="urn:microsoft.com/office/officeart/2005/8/layout/arrow3"/>
    <dgm:cxn modelId="{7EEC8AD3-5FD8-4AAF-9981-0DD48AB3E684}" type="presOf" srcId="{DD783195-B44A-4D6D-9350-645BA8EA0079}" destId="{F982FCA8-338D-42D8-9739-D5A3DD622427}" srcOrd="0" destOrd="0" presId="urn:microsoft.com/office/officeart/2005/8/layout/arrow3"/>
    <dgm:cxn modelId="{12D355C7-FBF1-45F5-8D6D-009F371CE898}" srcId="{2FDB7DD5-2708-4739-90FB-8033C1229A5D}" destId="{DD783195-B44A-4D6D-9350-645BA8EA0079}" srcOrd="0" destOrd="0" parTransId="{5CBC144C-1B2D-4AB6-B92E-3DEC93342DC6}" sibTransId="{6BA09D35-8C7A-4306-9F4E-727A372FCC1D}"/>
    <dgm:cxn modelId="{318436AF-568F-4BB6-9AEB-A5DD5D04D65D}" type="presOf" srcId="{2FDB7DD5-2708-4739-90FB-8033C1229A5D}" destId="{1FC77C55-D446-42C1-AE0B-09B93A8A5BF7}" srcOrd="0" destOrd="0" presId="urn:microsoft.com/office/officeart/2005/8/layout/arrow3"/>
    <dgm:cxn modelId="{91B890DB-1812-473B-992E-9E5B4D84EBFF}" type="presParOf" srcId="{1FC77C55-D446-42C1-AE0B-09B93A8A5BF7}" destId="{0124DB43-B81A-4762-B4FD-8E46C250B1A2}" srcOrd="0" destOrd="0" presId="urn:microsoft.com/office/officeart/2005/8/layout/arrow3"/>
    <dgm:cxn modelId="{6665B30D-CE08-41A1-9282-1E2F6586160A}" type="presParOf" srcId="{1FC77C55-D446-42C1-AE0B-09B93A8A5BF7}" destId="{D75855A2-C794-4466-8747-1BF2F5B7EB6B}" srcOrd="1" destOrd="0" presId="urn:microsoft.com/office/officeart/2005/8/layout/arrow3"/>
    <dgm:cxn modelId="{CD47D514-3AB9-4001-A820-D22D909BED47}" type="presParOf" srcId="{1FC77C55-D446-42C1-AE0B-09B93A8A5BF7}" destId="{F982FCA8-338D-42D8-9739-D5A3DD622427}" srcOrd="2" destOrd="0" presId="urn:microsoft.com/office/officeart/2005/8/layout/arrow3"/>
    <dgm:cxn modelId="{7EECD7A8-7679-44DA-BC97-7FDC960A6108}" type="presParOf" srcId="{1FC77C55-D446-42C1-AE0B-09B93A8A5BF7}" destId="{56046490-BF26-4C39-A2CC-0DB23892D7CC}" srcOrd="3" destOrd="0" presId="urn:microsoft.com/office/officeart/2005/8/layout/arrow3"/>
    <dgm:cxn modelId="{5673FDAC-9859-4C93-B009-E68C0A46A534}" type="presParOf" srcId="{1FC77C55-D446-42C1-AE0B-09B93A8A5BF7}" destId="{6B08E2F2-F44B-455B-821F-FE01559224A1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7F1EF3-8462-40E8-9580-2AFB274661F8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9B14824A-A258-454D-AC6F-A6C22144DDC3}">
      <dgm:prSet phldrT="[Текст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Да</a:t>
          </a:r>
        </a:p>
        <a:p>
          <a:r>
            <a:rPr lang="ru-RU" b="1" dirty="0" smtClean="0">
              <a:solidFill>
                <a:schemeClr val="tx1"/>
              </a:solidFill>
            </a:rPr>
            <a:t>100%</a:t>
          </a:r>
          <a:endParaRPr lang="ru-RU" b="1" dirty="0">
            <a:solidFill>
              <a:schemeClr val="tx1"/>
            </a:solidFill>
          </a:endParaRPr>
        </a:p>
      </dgm:t>
    </dgm:pt>
    <dgm:pt modelId="{1C4BE47D-AA86-4941-B857-CBF2112C2B2D}" type="parTrans" cxnId="{E3BC3D1C-8F6A-4A77-8AF6-1AEC0C5FD8F4}">
      <dgm:prSet/>
      <dgm:spPr/>
      <dgm:t>
        <a:bodyPr/>
        <a:lstStyle/>
        <a:p>
          <a:endParaRPr lang="ru-RU"/>
        </a:p>
      </dgm:t>
    </dgm:pt>
    <dgm:pt modelId="{108C249C-B7D8-4B67-8F81-8DE5F815B9C5}" type="sibTrans" cxnId="{E3BC3D1C-8F6A-4A77-8AF6-1AEC0C5FD8F4}">
      <dgm:prSet/>
      <dgm:spPr>
        <a:solidFill>
          <a:srgbClr val="FFC000"/>
        </a:solidFill>
      </dgm:spPr>
      <dgm:t>
        <a:bodyPr/>
        <a:lstStyle/>
        <a:p>
          <a:endParaRPr lang="ru-RU"/>
        </a:p>
      </dgm:t>
    </dgm:pt>
    <dgm:pt modelId="{B8649096-D05F-4F63-90CB-73562C9BBA92}" type="pres">
      <dgm:prSet presAssocID="{1B7F1EF3-8462-40E8-9580-2AFB274661F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6543E4D-580B-4DFA-91A5-AADE99FFC7FE}" type="pres">
      <dgm:prSet presAssocID="{9B14824A-A258-454D-AC6F-A6C22144DDC3}" presName="gear1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DDA796-7E7D-4C7E-983A-5FCC8F036ACF}" type="pres">
      <dgm:prSet presAssocID="{9B14824A-A258-454D-AC6F-A6C22144DDC3}" presName="gear1srcNode" presStyleLbl="node1" presStyleIdx="0" presStyleCnt="1"/>
      <dgm:spPr/>
      <dgm:t>
        <a:bodyPr/>
        <a:lstStyle/>
        <a:p>
          <a:endParaRPr lang="ru-RU"/>
        </a:p>
      </dgm:t>
    </dgm:pt>
    <dgm:pt modelId="{6A998AFE-C072-4998-818D-774D3422B8A9}" type="pres">
      <dgm:prSet presAssocID="{9B14824A-A258-454D-AC6F-A6C22144DDC3}" presName="gear1dstNode" presStyleLbl="node1" presStyleIdx="0" presStyleCnt="1"/>
      <dgm:spPr/>
      <dgm:t>
        <a:bodyPr/>
        <a:lstStyle/>
        <a:p>
          <a:endParaRPr lang="ru-RU"/>
        </a:p>
      </dgm:t>
    </dgm:pt>
    <dgm:pt modelId="{13D28B5C-0DA9-49F3-9A48-FA01E4D72126}" type="pres">
      <dgm:prSet presAssocID="{108C249C-B7D8-4B67-8F81-8DE5F815B9C5}" presName="connector1" presStyleLbl="sibTrans2D1" presStyleIdx="0" presStyleCnt="1"/>
      <dgm:spPr/>
      <dgm:t>
        <a:bodyPr/>
        <a:lstStyle/>
        <a:p>
          <a:endParaRPr lang="ru-RU"/>
        </a:p>
      </dgm:t>
    </dgm:pt>
  </dgm:ptLst>
  <dgm:cxnLst>
    <dgm:cxn modelId="{F2401DBB-531F-4E04-BCFD-B9D4BCD348A3}" type="presOf" srcId="{108C249C-B7D8-4B67-8F81-8DE5F815B9C5}" destId="{13D28B5C-0DA9-49F3-9A48-FA01E4D72126}" srcOrd="0" destOrd="0" presId="urn:microsoft.com/office/officeart/2005/8/layout/gear1"/>
    <dgm:cxn modelId="{A7E33701-0C04-4F10-980B-3CBADA4653DC}" type="presOf" srcId="{1B7F1EF3-8462-40E8-9580-2AFB274661F8}" destId="{B8649096-D05F-4F63-90CB-73562C9BBA92}" srcOrd="0" destOrd="0" presId="urn:microsoft.com/office/officeart/2005/8/layout/gear1"/>
    <dgm:cxn modelId="{52E299C3-78D7-46DD-AE4A-290228993BCF}" type="presOf" srcId="{9B14824A-A258-454D-AC6F-A6C22144DDC3}" destId="{6A998AFE-C072-4998-818D-774D3422B8A9}" srcOrd="2" destOrd="0" presId="urn:microsoft.com/office/officeart/2005/8/layout/gear1"/>
    <dgm:cxn modelId="{E3BC3D1C-8F6A-4A77-8AF6-1AEC0C5FD8F4}" srcId="{1B7F1EF3-8462-40E8-9580-2AFB274661F8}" destId="{9B14824A-A258-454D-AC6F-A6C22144DDC3}" srcOrd="0" destOrd="0" parTransId="{1C4BE47D-AA86-4941-B857-CBF2112C2B2D}" sibTransId="{108C249C-B7D8-4B67-8F81-8DE5F815B9C5}"/>
    <dgm:cxn modelId="{7C2552C9-B854-4522-9DE8-D786245BBADF}" type="presOf" srcId="{9B14824A-A258-454D-AC6F-A6C22144DDC3}" destId="{76543E4D-580B-4DFA-91A5-AADE99FFC7FE}" srcOrd="0" destOrd="0" presId="urn:microsoft.com/office/officeart/2005/8/layout/gear1"/>
    <dgm:cxn modelId="{FD2B4E82-EF3C-485F-A545-FBCE2349B124}" type="presOf" srcId="{9B14824A-A258-454D-AC6F-A6C22144DDC3}" destId="{4ADDA796-7E7D-4C7E-983A-5FCC8F036ACF}" srcOrd="1" destOrd="0" presId="urn:microsoft.com/office/officeart/2005/8/layout/gear1"/>
    <dgm:cxn modelId="{F39ED96E-4857-4A83-A762-BF8A017339A4}" type="presParOf" srcId="{B8649096-D05F-4F63-90CB-73562C9BBA92}" destId="{76543E4D-580B-4DFA-91A5-AADE99FFC7FE}" srcOrd="0" destOrd="0" presId="urn:microsoft.com/office/officeart/2005/8/layout/gear1"/>
    <dgm:cxn modelId="{2F95A522-BD7C-42C4-A584-247F907389CD}" type="presParOf" srcId="{B8649096-D05F-4F63-90CB-73562C9BBA92}" destId="{4ADDA796-7E7D-4C7E-983A-5FCC8F036ACF}" srcOrd="1" destOrd="0" presId="urn:microsoft.com/office/officeart/2005/8/layout/gear1"/>
    <dgm:cxn modelId="{E6A15955-8A50-4AEC-94B9-CC6C6E0F6010}" type="presParOf" srcId="{B8649096-D05F-4F63-90CB-73562C9BBA92}" destId="{6A998AFE-C072-4998-818D-774D3422B8A9}" srcOrd="2" destOrd="0" presId="urn:microsoft.com/office/officeart/2005/8/layout/gear1"/>
    <dgm:cxn modelId="{68B997D8-028E-4B68-B097-8C842BA80295}" type="presParOf" srcId="{B8649096-D05F-4F63-90CB-73562C9BBA92}" destId="{13D28B5C-0DA9-49F3-9A48-FA01E4D72126}" srcOrd="3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A2B428-8B50-4E55-88B7-48354C4D224E}">
      <dsp:nvSpPr>
        <dsp:cNvPr id="0" name=""/>
        <dsp:cNvSpPr/>
      </dsp:nvSpPr>
      <dsp:spPr>
        <a:xfrm>
          <a:off x="936104" y="0"/>
          <a:ext cx="2736302" cy="2392040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C53205-97A6-4AD0-B19D-D5649FDCA897}">
      <dsp:nvSpPr>
        <dsp:cNvPr id="0" name=""/>
        <dsp:cNvSpPr/>
      </dsp:nvSpPr>
      <dsp:spPr>
        <a:xfrm>
          <a:off x="1224135" y="216020"/>
          <a:ext cx="1096147" cy="956816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B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Интеллект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38%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1224135" y="216020"/>
        <a:ext cx="1096147" cy="956816"/>
      </dsp:txXfrm>
    </dsp:sp>
    <dsp:sp modelId="{C6C4307D-9FFB-4869-B6D6-2AE90FD70722}">
      <dsp:nvSpPr>
        <dsp:cNvPr id="0" name=""/>
        <dsp:cNvSpPr/>
      </dsp:nvSpPr>
      <dsp:spPr>
        <a:xfrm>
          <a:off x="2376261" y="216020"/>
          <a:ext cx="1179993" cy="956816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Сила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69%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2376261" y="216020"/>
        <a:ext cx="1179993" cy="956816"/>
      </dsp:txXfrm>
    </dsp:sp>
    <dsp:sp modelId="{6021334D-4FEE-4E04-8BA6-E56EE0160460}">
      <dsp:nvSpPr>
        <dsp:cNvPr id="0" name=""/>
        <dsp:cNvSpPr/>
      </dsp:nvSpPr>
      <dsp:spPr>
        <a:xfrm>
          <a:off x="1152129" y="1296146"/>
          <a:ext cx="1179993" cy="924006"/>
        </a:xfrm>
        <a:prstGeom prst="roundRect">
          <a:avLst/>
        </a:prstGeom>
        <a:solidFill>
          <a:srgbClr val="B6965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Выносливость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55%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1152129" y="1296146"/>
        <a:ext cx="1179993" cy="924006"/>
      </dsp:txXfrm>
    </dsp:sp>
    <dsp:sp modelId="{E51C0DF3-1321-4A93-9508-764239FCD79C}">
      <dsp:nvSpPr>
        <dsp:cNvPr id="0" name=""/>
        <dsp:cNvSpPr/>
      </dsp:nvSpPr>
      <dsp:spPr>
        <a:xfrm>
          <a:off x="2376261" y="1296141"/>
          <a:ext cx="1268269" cy="915385"/>
        </a:xfrm>
        <a:prstGeom prst="roundRect">
          <a:avLst/>
        </a:prstGeom>
        <a:solidFill>
          <a:srgbClr val="B1932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Акцент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47%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2376261" y="1296141"/>
        <a:ext cx="1268269" cy="9153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124DB43-B81A-4762-B4FD-8E46C250B1A2}">
      <dsp:nvSpPr>
        <dsp:cNvPr id="0" name=""/>
        <dsp:cNvSpPr/>
      </dsp:nvSpPr>
      <dsp:spPr>
        <a:xfrm rot="19114441">
          <a:off x="998846" y="849123"/>
          <a:ext cx="522587" cy="45720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5855A2-C794-4466-8747-1BF2F5B7EB6B}">
      <dsp:nvSpPr>
        <dsp:cNvPr id="0" name=""/>
        <dsp:cNvSpPr/>
      </dsp:nvSpPr>
      <dsp:spPr>
        <a:xfrm>
          <a:off x="158633" y="-178634"/>
          <a:ext cx="1043683" cy="1304592"/>
        </a:xfrm>
        <a:prstGeom prst="downArrow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82FCA8-338D-42D8-9739-D5A3DD622427}">
      <dsp:nvSpPr>
        <dsp:cNvPr id="0" name=""/>
        <dsp:cNvSpPr/>
      </dsp:nvSpPr>
      <dsp:spPr>
        <a:xfrm>
          <a:off x="1440156" y="936106"/>
          <a:ext cx="806489" cy="7324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1440156" y="936106"/>
        <a:ext cx="806489" cy="732466"/>
      </dsp:txXfrm>
    </dsp:sp>
    <dsp:sp modelId="{56046490-BF26-4C39-A2CC-0DB23892D7CC}">
      <dsp:nvSpPr>
        <dsp:cNvPr id="0" name=""/>
        <dsp:cNvSpPr/>
      </dsp:nvSpPr>
      <dsp:spPr>
        <a:xfrm>
          <a:off x="1296145" y="792085"/>
          <a:ext cx="448274" cy="439375"/>
        </a:xfrm>
        <a:prstGeom prst="upArrow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08E2F2-F44B-455B-821F-FE01559224A1}">
      <dsp:nvSpPr>
        <dsp:cNvPr id="0" name=""/>
        <dsp:cNvSpPr/>
      </dsp:nvSpPr>
      <dsp:spPr>
        <a:xfrm>
          <a:off x="216026" y="288029"/>
          <a:ext cx="806489" cy="7324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88%</a:t>
          </a:r>
          <a:endParaRPr lang="ru-RU" sz="1500" kern="1200" dirty="0"/>
        </a:p>
      </dsp:txBody>
      <dsp:txXfrm>
        <a:off x="216026" y="288029"/>
        <a:ext cx="806489" cy="73246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543E4D-580B-4DFA-91A5-AADE99FFC7FE}">
      <dsp:nvSpPr>
        <dsp:cNvPr id="0" name=""/>
        <dsp:cNvSpPr/>
      </dsp:nvSpPr>
      <dsp:spPr>
        <a:xfrm>
          <a:off x="936104" y="684076"/>
          <a:ext cx="1504967" cy="1504967"/>
        </a:xfrm>
        <a:prstGeom prst="gear9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Да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tx1"/>
              </a:solidFill>
            </a:rPr>
            <a:t>100%</a:t>
          </a:r>
          <a:endParaRPr lang="ru-RU" sz="2100" b="1" kern="1200" dirty="0">
            <a:solidFill>
              <a:schemeClr val="tx1"/>
            </a:solidFill>
          </a:endParaRPr>
        </a:p>
      </dsp:txBody>
      <dsp:txXfrm>
        <a:off x="936104" y="684076"/>
        <a:ext cx="1504967" cy="1504967"/>
      </dsp:txXfrm>
    </dsp:sp>
    <dsp:sp modelId="{13D28B5C-0DA9-49F3-9A48-FA01E4D72126}">
      <dsp:nvSpPr>
        <dsp:cNvPr id="0" name=""/>
        <dsp:cNvSpPr/>
      </dsp:nvSpPr>
      <dsp:spPr>
        <a:xfrm>
          <a:off x="971453" y="446245"/>
          <a:ext cx="1851109" cy="1851109"/>
        </a:xfrm>
        <a:prstGeom prst="circularArrow">
          <a:avLst>
            <a:gd name="adj1" fmla="val 4878"/>
            <a:gd name="adj2" fmla="val 312630"/>
            <a:gd name="adj3" fmla="val 3004733"/>
            <a:gd name="adj4" fmla="val 15420414"/>
            <a:gd name="adj5" fmla="val 5691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53E94-F239-40D1-BD2E-344133208903}" type="datetimeFigureOut">
              <a:rPr lang="ru-RU" smtClean="0"/>
              <a:pPr/>
              <a:t>16.06.2012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5613A-3624-4D55-ABE8-A90A7FC9A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5613A-3624-4D55-ABE8-A90A7FC9AC2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CEC4B-6B9D-4CCE-B953-09FA30F5C603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38AA0-251A-4FD0-9E13-89E29CB9D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91635-89AC-4D87-83BD-9F50D3762ADD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62F7-860B-4987-8C34-4BC6480AC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B486B-5009-4B52-80AD-AA202EC6EFB9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5111B-3420-47C3-B110-977AF22F3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DC429-5560-4B36-8E92-C641AEF8CDCC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BA607-9CC5-4347-9025-014702111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D9F3D-C591-4CCF-B071-D43A065A0A0B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15F09-47BC-4F92-993F-578BCF4D7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455AA-93ED-4962-ACBD-950BA552C3F8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DABEE-9014-4574-B5CD-C53550CD4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70834-3225-4C59-8642-C3E956754405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5FA69-3D8A-44D6-9651-13F61366F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E2CDE-0937-4B7E-BB7C-FB99FAF3DFDC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0F01C-EA01-4C48-A65C-C4D0C0D33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A1544-7381-4BB6-9FA1-6C46873866C2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5C66A-80AF-431D-948B-65D47DC94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DEACA-6C19-4C25-A845-6BE178CA2E4B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13DFC-65DC-4BE6-872E-10EFED5B4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31FC-D057-467F-95FC-B66C455F566E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7BC82-D0E9-469E-83F9-74A52EEFF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8B0AF0-6980-4AF7-BEC9-A66BF4397C58}" type="datetimeFigureOut">
              <a:rPr lang="ru-RU"/>
              <a:pPr>
                <a:defRPr/>
              </a:pPr>
              <a:t>16.06.2012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0694A0-C29A-44C6-A0F9-F6287748E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openxmlformats.org/officeDocument/2006/relationships/image" Target="../media/image18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chart" Target="../charts/chart1.xml"/><Relationship Id="rId16" Type="http://schemas.openxmlformats.org/officeDocument/2006/relationships/diagramQuickStyle" Target="../diagrams/quickStyl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2" descr="C:\Users\123\Documents\Презентация1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95738" y="2205038"/>
            <a:ext cx="4572000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/>
              <a:t>"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</a:t>
            </a:r>
            <a:r>
              <a:rPr lang="ru-RU" sz="2400" b="1" dirty="0" err="1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чё</a:t>
            </a:r>
            <a:r>
              <a:rPr lang="ru-RU" sz="24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 Урала?"</a:t>
            </a:r>
          </a:p>
          <a:p>
            <a:pPr algn="r">
              <a:defRPr/>
            </a:pPr>
            <a:r>
              <a:rPr lang="ru-RU" sz="1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к/ф. "Самая обаятельная и привлекательная", 1985 г.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2" descr="C:\Users\123\Documents\Презентация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1115616" y="2636912"/>
            <a:ext cx="7704137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latin typeface="Georgia" pitchFamily="18" charset="0"/>
              </a:rPr>
              <a:t>"</a:t>
            </a:r>
            <a:r>
              <a:rPr lang="ru-RU" sz="1400" b="1" dirty="0">
                <a:latin typeface="Georgia" pitchFamily="18" charset="0"/>
              </a:rPr>
              <a:t>На Урале огромные залежи ископаемых. Это плохо сказывается на умственном развитии людей. Умных людей на Урале нет и не будет. Поэтому я всегда говорил, что от Перми до Урала живут </a:t>
            </a:r>
            <a:r>
              <a:rPr lang="ru-RU" sz="1400" b="1" dirty="0" err="1">
                <a:latin typeface="Georgia" pitchFamily="18" charset="0"/>
              </a:rPr>
              <a:t>дебилы</a:t>
            </a:r>
            <a:r>
              <a:rPr lang="ru-RU" sz="1400" b="1" dirty="0">
                <a:latin typeface="Georgia" pitchFamily="18" charset="0"/>
              </a:rPr>
              <a:t>...! "</a:t>
            </a:r>
          </a:p>
          <a:p>
            <a:pPr algn="r"/>
            <a:r>
              <a:rPr lang="ru-RU" sz="1400" b="1" dirty="0">
                <a:latin typeface="Georgia" pitchFamily="18" charset="0"/>
              </a:rPr>
              <a:t>В.В.Жириновский, 1993 г.</a:t>
            </a:r>
          </a:p>
          <a:p>
            <a:r>
              <a:rPr lang="ru-RU" sz="1400" b="1" dirty="0">
                <a:latin typeface="Georgia" pitchFamily="18" charset="0"/>
              </a:rPr>
              <a:t>«Здешние люди внушают проезжему нечто вроде ужаса. Скуластые, лобастые, с громадными кулачищами. Родятся на местных чугунолитейных заводах, и при рождении их присутствуют не акушеры, а механики. Входит в номер с самоваром или графином и того гляди убьет. Я сторонюсь».</a:t>
            </a:r>
          </a:p>
          <a:p>
            <a:pPr algn="r"/>
            <a:r>
              <a:rPr lang="ru-RU" sz="1400" b="1" dirty="0">
                <a:latin typeface="Georgia" pitchFamily="18" charset="0"/>
              </a:rPr>
              <a:t>А. П.Чехов,1890 г. (о Екатеринбурге)</a:t>
            </a:r>
          </a:p>
          <a:p>
            <a:r>
              <a:rPr lang="ru-RU" sz="1400" b="1" dirty="0">
                <a:latin typeface="Georgia" pitchFamily="18" charset="0"/>
              </a:rPr>
              <a:t>"Уральский менталитет - это "дикое счастье".Это когда человек ради сказочной удачи способен на титанические усилия. Но, заполучив удачу в руки, он не пускает ее в дело, а творит немыслимые чудачества, от которых даже сейчас становится не по себе."</a:t>
            </a:r>
          </a:p>
          <a:p>
            <a:pPr algn="r"/>
            <a:r>
              <a:rPr lang="ru-RU" sz="1400" b="1" dirty="0">
                <a:latin typeface="Georgia" pitchFamily="18" charset="0"/>
              </a:rPr>
              <a:t>Д.Н. </a:t>
            </a:r>
            <a:r>
              <a:rPr lang="ru-RU" sz="1400" b="1" dirty="0" err="1">
                <a:latin typeface="Georgia" pitchFamily="18" charset="0"/>
              </a:rPr>
              <a:t>Мамин-Сибиряк</a:t>
            </a:r>
            <a:r>
              <a:rPr lang="ru-RU" sz="1400" b="1" dirty="0">
                <a:latin typeface="Georgia" pitchFamily="18" charset="0"/>
              </a:rPr>
              <a:t>, 1900 г.</a:t>
            </a:r>
          </a:p>
          <a:p>
            <a:r>
              <a:rPr lang="ru-RU" sz="1400" b="1" dirty="0"/>
              <a:t/>
            </a:r>
            <a:br>
              <a:rPr lang="ru-RU" sz="1400" b="1" dirty="0"/>
            </a:b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2" descr="C:\Users\123\Documents\Презентация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907704" y="2132856"/>
            <a:ext cx="66247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Georgia" pitchFamily="18" charset="0"/>
              </a:rPr>
              <a:t>Мы- уральцы! Из Гимназии «Корифей» города Екатеринбурга. Наш край один из самых красивых в мире, его красота и величие издревле привлекали внимание, проживающие здесь люди разных народов не единожды в истории совершали </a:t>
            </a:r>
            <a:r>
              <a:rPr lang="ru-RU" sz="2000" b="1" dirty="0">
                <a:latin typeface="Georgia" pitchFamily="18" charset="0"/>
              </a:rPr>
              <a:t>п</a:t>
            </a:r>
            <a:r>
              <a:rPr lang="ru-RU" sz="2000" b="1" dirty="0" smtClean="0">
                <a:latin typeface="Georgia" pitchFamily="18" charset="0"/>
              </a:rPr>
              <a:t>одвиги во имя России, ради простого человека.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31840" y="4221088"/>
            <a:ext cx="496855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i="1" dirty="0" smtClean="0">
                <a:latin typeface="Georgia" pitchFamily="18" charset="0"/>
              </a:rPr>
              <a:t>Перед Вами маленький рассказ о том Урале с которым знакомы Мы,  и о нас, уральцах. И он будет небольшим – путь от мифов к реальности…</a:t>
            </a:r>
            <a:endParaRPr lang="ru-RU" sz="1900" b="1" i="1" dirty="0">
              <a:latin typeface="Georgia" pitchFamily="18" charset="0"/>
            </a:endParaRPr>
          </a:p>
        </p:txBody>
      </p:sp>
      <p:pic>
        <p:nvPicPr>
          <p:cNvPr id="4110" name="Picture 14" descr="Повзрослели..."/>
          <p:cNvPicPr>
            <a:picLocks noChangeAspect="1" noChangeArrowheads="1"/>
          </p:cNvPicPr>
          <p:nvPr/>
        </p:nvPicPr>
        <p:blipFill>
          <a:blip r:embed="rId3" cstate="print">
            <a:lum contrast="21000"/>
          </a:blip>
          <a:srcRect/>
          <a:stretch>
            <a:fillRect/>
          </a:stretch>
        </p:blipFill>
        <p:spPr bwMode="auto">
          <a:xfrm rot="21026496">
            <a:off x="946109" y="4498375"/>
            <a:ext cx="2110566" cy="1582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12" name="Picture 16" descr="Папарацци)))"/>
          <p:cNvPicPr>
            <a:picLocks noChangeAspect="1" noChangeArrowheads="1"/>
          </p:cNvPicPr>
          <p:nvPr/>
        </p:nvPicPr>
        <p:blipFill>
          <a:blip r:embed="rId4" cstate="print">
            <a:lum contrast="16000"/>
          </a:blip>
          <a:srcRect/>
          <a:stretch>
            <a:fillRect/>
          </a:stretch>
        </p:blipFill>
        <p:spPr bwMode="auto">
          <a:xfrm rot="20774741">
            <a:off x="525886" y="785189"/>
            <a:ext cx="1406168" cy="1874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14" name="Picture 18" descr="Полонез: связь времен"/>
          <p:cNvPicPr>
            <a:picLocks noChangeAspect="1" noChangeArrowheads="1"/>
          </p:cNvPicPr>
          <p:nvPr/>
        </p:nvPicPr>
        <p:blipFill>
          <a:blip r:embed="rId5" cstate="print"/>
          <a:srcRect l="31500" r="16001"/>
          <a:stretch>
            <a:fillRect/>
          </a:stretch>
        </p:blipFill>
        <p:spPr bwMode="auto">
          <a:xfrm rot="20793354">
            <a:off x="510977" y="2214283"/>
            <a:ext cx="1230230" cy="1757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16" name="Picture 20" descr="Золотая рыбка - Зоя Белоногова"/>
          <p:cNvPicPr>
            <a:picLocks noChangeAspect="1" noChangeArrowheads="1"/>
          </p:cNvPicPr>
          <p:nvPr/>
        </p:nvPicPr>
        <p:blipFill>
          <a:blip r:embed="rId6" cstate="print">
            <a:lum bright="-18000" contrast="25000"/>
          </a:blip>
          <a:srcRect/>
          <a:stretch>
            <a:fillRect/>
          </a:stretch>
        </p:blipFill>
        <p:spPr bwMode="auto">
          <a:xfrm rot="20923018">
            <a:off x="353058" y="3563387"/>
            <a:ext cx="1768342" cy="1326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 descr="C:\Users\123\Documents\Презентация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http://uraloved.ru/images/history/narody_ural_map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17000"/>
          </a:blip>
          <a:srcRect/>
          <a:stretch>
            <a:fillRect/>
          </a:stretch>
        </p:blipFill>
        <p:spPr bwMode="auto">
          <a:xfrm rot="303232">
            <a:off x="7050289" y="1923795"/>
            <a:ext cx="1945348" cy="3454198"/>
          </a:xfrm>
          <a:prstGeom prst="rect">
            <a:avLst/>
          </a:prstGeom>
          <a:ln>
            <a:noFill/>
          </a:ln>
          <a:effectLst>
            <a:outerShdw blurRad="50800" dist="50800" algn="ctr" rotWithShape="0">
              <a:srgbClr val="000000">
                <a:alpha val="43137"/>
              </a:srgbClr>
            </a:outerShdw>
            <a:softEdge rad="635000"/>
          </a:effectLst>
        </p:spPr>
      </p:pic>
      <p:pic>
        <p:nvPicPr>
          <p:cNvPr id="5128" name="Picture 8" descr="http://uraloved.ru/images/history/demidov_nikit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58836">
            <a:off x="528031" y="1631152"/>
            <a:ext cx="1678999" cy="209004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5132" name="Picture 12" descr="Картинка 1 из 470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6">
                <a:tint val="45000"/>
                <a:satMod val="400000"/>
              </a:schemeClr>
            </a:duotone>
            <a:lum bright="-14000" contrast="18000"/>
          </a:blip>
          <a:srcRect/>
          <a:stretch>
            <a:fillRect/>
          </a:stretch>
        </p:blipFill>
        <p:spPr bwMode="auto">
          <a:xfrm rot="310284">
            <a:off x="88728" y="3526987"/>
            <a:ext cx="2267744" cy="207119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1" name="TextBox 10"/>
          <p:cNvSpPr txBox="1"/>
          <p:nvPr/>
        </p:nvSpPr>
        <p:spPr>
          <a:xfrm>
            <a:off x="2267744" y="2060848"/>
            <a:ext cx="61206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latin typeface="Georgia" pitchFamily="18" charset="0"/>
              </a:rPr>
              <a:t>На </a:t>
            </a:r>
            <a:r>
              <a:rPr lang="ru-RU" sz="1600" b="1" dirty="0" smtClean="0">
                <a:latin typeface="Georgia" pitchFamily="18" charset="0"/>
              </a:rPr>
              <a:t>протяжении </a:t>
            </a:r>
            <a:r>
              <a:rPr lang="ru-RU" sz="1600" b="1" dirty="0">
                <a:latin typeface="Georgia" pitchFamily="18" charset="0"/>
              </a:rPr>
              <a:t>тысячелетий народы Урала неоднократно сменяли друг друга. Но к </a:t>
            </a:r>
            <a:r>
              <a:rPr lang="ru-RU" sz="1600" b="1" dirty="0" smtClean="0">
                <a:latin typeface="Georgia" pitchFamily="18" charset="0"/>
              </a:rPr>
              <a:t>нашему времени на  </a:t>
            </a:r>
            <a:r>
              <a:rPr lang="ru-RU" sz="1600" b="1" dirty="0">
                <a:latin typeface="Georgia" pitchFamily="18" charset="0"/>
              </a:rPr>
              <a:t>сформировались несколько этнических групп, считающихся коренными: ненцы на севере, ханты и манси вдоль реки Обь, башкиры на юге, по течению Уфы, и некоторые </a:t>
            </a:r>
            <a:r>
              <a:rPr lang="ru-RU" sz="1600" b="1" dirty="0" smtClean="0">
                <a:latin typeface="Georgia" pitchFamily="18" charset="0"/>
              </a:rPr>
              <a:t>другие. Активное заселение русскими произошло после «походов Ермака» (1582-1585). Важнейшим регионом страны Урал становился как минимум дважды – после образования здесь железоделательных заводов и во время  Великой Отечественной Войны.</a:t>
            </a:r>
          </a:p>
          <a:p>
            <a:pPr algn="just"/>
            <a:r>
              <a:rPr lang="ru-RU" sz="1600" b="1" dirty="0" smtClean="0">
                <a:latin typeface="Georgia" pitchFamily="18" charset="0"/>
              </a:rPr>
              <a:t>Среди героев Урала – герои освободительных войн страны , за именами простых жителей  - ежедневный подвиг самоотверженного труда.</a:t>
            </a:r>
            <a:endParaRPr lang="ru-RU" sz="16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C:\Users\123\Documents\Презентация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Самый молодой Герой России учится в УГТУ-УПИ"/>
          <p:cNvPicPr>
            <a:picLocks noChangeAspect="1" noChangeArrowheads="1"/>
          </p:cNvPicPr>
          <p:nvPr/>
        </p:nvPicPr>
        <p:blipFill>
          <a:blip r:embed="rId3" cstate="print"/>
          <a:srcRect l="24192" r="24401" b="9439"/>
          <a:stretch>
            <a:fillRect/>
          </a:stretch>
        </p:blipFill>
        <p:spPr bwMode="auto">
          <a:xfrm rot="21323438">
            <a:off x="65604" y="1427444"/>
            <a:ext cx="1767307" cy="239106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1403648" y="2276872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u="sng" dirty="0" smtClean="0">
                <a:latin typeface="Georgia" pitchFamily="18" charset="0"/>
              </a:rPr>
              <a:t>Серёжа </a:t>
            </a:r>
            <a:r>
              <a:rPr lang="ru-RU" sz="1600" b="1" i="1" u="sng" dirty="0" err="1" smtClean="0">
                <a:latin typeface="Georgia" pitchFamily="18" charset="0"/>
              </a:rPr>
              <a:t>Мыльников</a:t>
            </a:r>
            <a:r>
              <a:rPr lang="ru-RU" sz="1600" b="1" i="1" u="sng" dirty="0" smtClean="0">
                <a:latin typeface="Georgia" pitchFamily="18" charset="0"/>
              </a:rPr>
              <a:t> </a:t>
            </a:r>
            <a:r>
              <a:rPr lang="ru-RU" sz="1600" b="1" dirty="0" smtClean="0">
                <a:latin typeface="Georgia" pitchFamily="18" charset="0"/>
              </a:rPr>
              <a:t>– самый молодой Герой России живёт в Чкаловском районе Екатеринбурга. По данным представления Президенту  РФ во время штурма города Цхинвал в 2008 году  будучи 20- летним, он лично уничтожил 8 единиц бронетехники, рискуя жизнью спас от смерти 80 сослуживцев и сотни мирных жителей…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717032"/>
            <a:ext cx="9144000" cy="830997"/>
          </a:xfrm>
          <a:prstGeom prst="rect">
            <a:avLst/>
          </a:prstGeom>
          <a:solidFill>
            <a:srgbClr val="EABD80">
              <a:alpha val="38000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600" b="1" i="1" dirty="0" smtClean="0"/>
              <a:t>Мы задали вопрос Сергею и Диме: «Отличаются ли уральцы от жителей других регионов?» На что Сергей ответил: « Люди везде одинаковые, неправы кто считают по-другому…» а Дима: « Мы ведь вроде не хуже…»</a:t>
            </a:r>
            <a:endParaRPr lang="ru-RU" sz="1600" b="1" i="1" dirty="0"/>
          </a:p>
        </p:txBody>
      </p:sp>
      <p:pic>
        <p:nvPicPr>
          <p:cNvPr id="10248" name="Picture 8" descr="http://cs9673.userapi.com/u54901056/a_53072e95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t="13853" b="30734"/>
          <a:stretch>
            <a:fillRect/>
          </a:stretch>
        </p:blipFill>
        <p:spPr bwMode="auto">
          <a:xfrm rot="588421">
            <a:off x="369977" y="4448792"/>
            <a:ext cx="2010756" cy="2128155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899592" y="4437112"/>
            <a:ext cx="75608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u="sng" dirty="0" smtClean="0">
                <a:latin typeface="Georgia" pitchFamily="18" charset="0"/>
              </a:rPr>
              <a:t>Дима </a:t>
            </a:r>
            <a:r>
              <a:rPr lang="ru-RU" sz="1400" b="1" i="1" u="sng" dirty="0" err="1" smtClean="0">
                <a:latin typeface="Georgia" pitchFamily="18" charset="0"/>
              </a:rPr>
              <a:t>Алешкевич</a:t>
            </a:r>
            <a:r>
              <a:rPr lang="ru-RU" sz="1400" b="1" i="1" u="sng" dirty="0" smtClean="0">
                <a:latin typeface="Georgia" pitchFamily="18" charset="0"/>
              </a:rPr>
              <a:t>- </a:t>
            </a:r>
            <a:r>
              <a:rPr lang="ru-RU" sz="1400" b="1" i="1" dirty="0" smtClean="0">
                <a:latin typeface="Georgia" pitchFamily="18" charset="0"/>
              </a:rPr>
              <a:t>уралец, в начале учебного года  на его глазах был сбит скрывшимся водителем 9-летний незнакомый мальчик. Оказав помощь, Дима отнёс ребёнка в ближайшую больницу , которая оказалась закрыта… тогда им была остановлена машина и пострадавший доставлен в другое ЛУ. Школа и родители узнали об этом ,когда к</a:t>
            </a:r>
          </a:p>
          <a:p>
            <a:pPr algn="r"/>
            <a:r>
              <a:rPr lang="ru-RU" sz="1400" b="1" i="1" dirty="0" smtClean="0">
                <a:latin typeface="Georgia" pitchFamily="18" charset="0"/>
              </a:rPr>
              <a:t> 14 -</a:t>
            </a:r>
            <a:r>
              <a:rPr lang="ru-RU" sz="1400" b="1" i="1" dirty="0" err="1" smtClean="0">
                <a:latin typeface="Georgia" pitchFamily="18" charset="0"/>
              </a:rPr>
              <a:t>летию</a:t>
            </a:r>
            <a:r>
              <a:rPr lang="ru-RU" sz="1400" b="1" i="1" dirty="0" smtClean="0">
                <a:latin typeface="Georgia" pitchFamily="18" charset="0"/>
              </a:rPr>
              <a:t> Димы на его имя пришёл наградной лист…</a:t>
            </a:r>
          </a:p>
          <a:p>
            <a:endParaRPr lang="ru-RU" sz="14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995936" y="1196752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О героях известных  написано много… взглянем на тех кто вокруг нас.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2" descr="C:\Users\123\Documents\Презентация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2132856"/>
            <a:ext cx="8096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i="1" dirty="0" smtClean="0">
                <a:latin typeface="Georgia" pitchFamily="18" charset="0"/>
              </a:rPr>
              <a:t>Стереотипы об уральцах подкрепляются небольшим количеством уральских подростков-победителей олимпиад и конкурсов а так же </a:t>
            </a:r>
          </a:p>
          <a:p>
            <a:pPr algn="just"/>
            <a:r>
              <a:rPr lang="ru-RU" sz="1600" b="1" i="1" dirty="0" smtClean="0">
                <a:latin typeface="Georgia" pitchFamily="18" charset="0"/>
              </a:rPr>
              <a:t>невысоким рейтингом  по результатам ЕГЭ в масштабах страны.</a:t>
            </a:r>
            <a:endParaRPr lang="ru-RU" sz="1600" b="1" i="1" dirty="0"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3068960"/>
            <a:ext cx="4824536" cy="1077218"/>
          </a:xfrm>
          <a:prstGeom prst="rect">
            <a:avLst/>
          </a:prstGeom>
          <a:solidFill>
            <a:srgbClr val="EABD80">
              <a:alpha val="47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Georgia" pitchFamily="18" charset="0"/>
              </a:rPr>
              <a:t>В социальной сети мы устроили опрос :</a:t>
            </a:r>
          </a:p>
          <a:p>
            <a:r>
              <a:rPr lang="ru-RU" sz="1600" b="1" i="1" dirty="0" smtClean="0">
                <a:latin typeface="Georgia" pitchFamily="18" charset="0"/>
              </a:rPr>
              <a:t> отличаются ли уральцы от жителей других регионов?</a:t>
            </a:r>
          </a:p>
          <a:p>
            <a:r>
              <a:rPr lang="ru-RU" sz="1600" b="1" i="1" dirty="0" smtClean="0">
                <a:latin typeface="Georgia" pitchFamily="18" charset="0"/>
              </a:rPr>
              <a:t> И получили  такие результаты:</a:t>
            </a:r>
            <a:endParaRPr lang="ru-RU" sz="1600" b="1" i="1" dirty="0">
              <a:latin typeface="Georgia" pitchFamily="18" charset="0"/>
            </a:endParaRPr>
          </a:p>
        </p:txBody>
      </p:sp>
      <p:pic>
        <p:nvPicPr>
          <p:cNvPr id="11269" name="Picture 5" descr="C:\Users\Борис Старостин\Documents\опро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852936"/>
            <a:ext cx="4025876" cy="13681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251520" y="4293096"/>
            <a:ext cx="8424936" cy="646331"/>
          </a:xfrm>
          <a:prstGeom prst="rect">
            <a:avLst/>
          </a:prstGeom>
          <a:solidFill>
            <a:srgbClr val="EABD80">
              <a:alpha val="46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Georgia" pitchFamily="18" charset="0"/>
              </a:rPr>
              <a:t>Такой же вопрос мы задали заместителю Министра образования и науки РФ И.М. </a:t>
            </a:r>
            <a:r>
              <a:rPr lang="ru-RU" b="1" i="1" dirty="0" err="1" smtClean="0">
                <a:latin typeface="Georgia" pitchFamily="18" charset="0"/>
              </a:rPr>
              <a:t>Реморенко</a:t>
            </a:r>
            <a:r>
              <a:rPr lang="ru-RU" b="1" i="1" dirty="0" smtClean="0">
                <a:latin typeface="Georgia" pitchFamily="18" charset="0"/>
              </a:rPr>
              <a:t>. Ответ был таким:</a:t>
            </a:r>
            <a:endParaRPr lang="ru-RU" b="1" i="1" dirty="0">
              <a:latin typeface="Georgia" pitchFamily="18" charset="0"/>
            </a:endParaRPr>
          </a:p>
        </p:txBody>
      </p:sp>
      <p:pic>
        <p:nvPicPr>
          <p:cNvPr id="11270" name="Picture 6" descr="C:\Users\Борис Старостин\Documents\реморенк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941168"/>
            <a:ext cx="6962775" cy="828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292" name="Picture 2" descr="C:\Users\123\Documents\Презентация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Схема 5"/>
          <p:cNvGraphicFramePr/>
          <p:nvPr/>
        </p:nvGraphicFramePr>
        <p:xfrm>
          <a:off x="0" y="3573016"/>
          <a:ext cx="4608512" cy="2392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15616" y="32849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Georgia" pitchFamily="18" charset="0"/>
              </a:rPr>
              <a:t>Качества уральцев</a:t>
            </a:r>
            <a:endParaRPr lang="ru-RU" b="1" i="1" dirty="0">
              <a:latin typeface="Georgia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4067944" y="4509120"/>
          <a:ext cx="2520280" cy="1743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5076056" y="4509120"/>
            <a:ext cx="1152128" cy="1440160"/>
            <a:chOff x="114281" y="279313"/>
            <a:chExt cx="970213" cy="1126871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278005" y="279313"/>
              <a:ext cx="806489" cy="732466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114281" y="617374"/>
              <a:ext cx="921701" cy="7888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 smtClean="0"/>
            </a:p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dirty="0" smtClean="0"/>
                <a:t>12</a:t>
              </a:r>
              <a:r>
                <a:rPr lang="ru-RU" sz="1500" kern="1200" dirty="0" smtClean="0"/>
                <a:t>%</a:t>
              </a:r>
              <a:endParaRPr lang="ru-RU" sz="1500" kern="12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851920" y="3284984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Georgia" pitchFamily="18" charset="0"/>
              </a:rPr>
              <a:t>Как Вы думаете, будут ли ваши дети жить на Урале?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8184" y="3284984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Georgia" pitchFamily="18" charset="0"/>
              </a:rPr>
              <a:t>«Урал- опорный край державы», согласны?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486916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graphicFrame>
        <p:nvGraphicFramePr>
          <p:cNvPr id="16" name="Схема 15"/>
          <p:cNvGraphicFramePr/>
          <p:nvPr/>
        </p:nvGraphicFramePr>
        <p:xfrm>
          <a:off x="5580112" y="3645024"/>
          <a:ext cx="3240360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79512" y="2276872"/>
            <a:ext cx="8748464" cy="1077218"/>
          </a:xfrm>
          <a:prstGeom prst="rect">
            <a:avLst/>
          </a:prstGeom>
          <a:solidFill>
            <a:srgbClr val="EABD80">
              <a:alpha val="3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Georgia" pitchFamily="18" charset="0"/>
              </a:rPr>
              <a:t>Мы провели опрос среди учащихся всех ступеней (начальная, средняя и старшая школа )и взрослых-родителей учеников и учителей (выборка по 20 человек из каждой категории, всего 100 человек)  Задаваемые вопросы и </a:t>
            </a:r>
          </a:p>
          <a:p>
            <a:pPr algn="ctr"/>
            <a:r>
              <a:rPr lang="ru-RU" sz="1600" b="1" dirty="0" smtClean="0">
                <a:latin typeface="Georgia" pitchFamily="18" charset="0"/>
              </a:rPr>
              <a:t>и результаты приведены ниже</a:t>
            </a:r>
            <a:endParaRPr lang="ru-RU" sz="16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3" descr="C:\Users\123\Documents\Презентация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ttp://www.svd-trofi.ru/exp/sy11/41694_1.jpg"/>
          <p:cNvPicPr>
            <a:picLocks noChangeAspect="1" noChangeArrowheads="1"/>
          </p:cNvPicPr>
          <p:nvPr/>
        </p:nvPicPr>
        <p:blipFill>
          <a:blip r:embed="rId3" cstate="print">
            <a:lum contrast="21000"/>
          </a:blip>
          <a:srcRect/>
          <a:stretch>
            <a:fillRect/>
          </a:stretch>
        </p:blipFill>
        <p:spPr bwMode="auto">
          <a:xfrm>
            <a:off x="5004048" y="2348880"/>
            <a:ext cx="3640423" cy="302433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8" name="TextBox 7"/>
          <p:cNvSpPr txBox="1"/>
          <p:nvPr/>
        </p:nvSpPr>
        <p:spPr>
          <a:xfrm>
            <a:off x="1259632" y="4077072"/>
            <a:ext cx="4392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Georgia" pitchFamily="18" charset="0"/>
              </a:rPr>
              <a:t>Да, он со мной, 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А не вдали, 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За сизой кромкой леса. 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Растворено в моей крови твое, Урал, железо.</a:t>
            </a:r>
            <a:endParaRPr lang="ru-RU" b="1" i="1" dirty="0"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242088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latin typeface="Georgia" pitchFamily="18" charset="0"/>
              </a:rPr>
              <a:t>До смертного часа 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В уральские грозы 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Я сердцем сыновним влюблен. 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Мне дорог размах ветрового простора </a:t>
            </a:r>
            <a:br>
              <a:rPr lang="ru-RU" b="1" i="1" dirty="0" smtClean="0">
                <a:latin typeface="Georgia" pitchFamily="18" charset="0"/>
              </a:rPr>
            </a:br>
            <a:r>
              <a:rPr lang="ru-RU" b="1" i="1" dirty="0" smtClean="0">
                <a:latin typeface="Georgia" pitchFamily="18" charset="0"/>
              </a:rPr>
              <a:t>И пень, что смолой окроплен. </a:t>
            </a:r>
            <a:endParaRPr lang="ru-RU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2" descr="C:\Users\123\Documents\Презентация1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C:\Users\123\Pictures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203325"/>
            <a:ext cx="8280400" cy="5035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674</Words>
  <Application>Microsoft Office PowerPoint</Application>
  <PresentationFormat>Экран (4:3)</PresentationFormat>
  <Paragraphs>47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Борис Старостин</cp:lastModifiedBy>
  <cp:revision>66</cp:revision>
  <dcterms:created xsi:type="dcterms:W3CDTF">2012-05-13T20:44:34Z</dcterms:created>
  <dcterms:modified xsi:type="dcterms:W3CDTF">2012-06-16T03:19:01Z</dcterms:modified>
</cp:coreProperties>
</file>