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48" r:id="rId2"/>
    <p:sldMasterId id="2147483962" r:id="rId3"/>
    <p:sldMasterId id="2147483976" r:id="rId4"/>
  </p:sldMasterIdLst>
  <p:sldIdLst>
    <p:sldId id="257" r:id="rId5"/>
    <p:sldId id="281" r:id="rId6"/>
    <p:sldId id="282" r:id="rId7"/>
    <p:sldId id="283" r:id="rId8"/>
    <p:sldId id="306" r:id="rId9"/>
    <p:sldId id="301" r:id="rId10"/>
    <p:sldId id="302" r:id="rId11"/>
    <p:sldId id="291" r:id="rId12"/>
    <p:sldId id="293" r:id="rId13"/>
    <p:sldId id="311" r:id="rId14"/>
    <p:sldId id="312" r:id="rId15"/>
    <p:sldId id="303" r:id="rId16"/>
    <p:sldId id="294" r:id="rId17"/>
    <p:sldId id="307" r:id="rId18"/>
    <p:sldId id="309" r:id="rId19"/>
    <p:sldId id="310" r:id="rId20"/>
    <p:sldId id="304" r:id="rId21"/>
    <p:sldId id="30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A0123-B572-4AFC-A490-07EEB800C3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9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45285-C08B-4294-9FE6-D033F896FD9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31937-FA7A-4D75-BFA0-31D3D597104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0223E-EFB5-4C9D-BEAB-9D5C7787E7A5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13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8" descr="C:\My Documents\bits\Expbanna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9" descr="D:\FRONTPAGE THEMES\EXPEDITN\EXPHORSA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0" descr="P:\!Themes\Expedition\EXPHORS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17699C05-179E-4013-9368-6470FDAC502D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206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A3DD5-556C-4AE6-A6D7-8F11D43EAD31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53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5029-71AD-4915-8F83-C3A22FC01322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09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757EC-BA48-4F8C-A693-D6F3B9D0D7FE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047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BD37-9CF0-458E-99AF-5EEED3634D4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1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A2C9E-2132-403D-9190-098B2E23241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667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C631C-5845-49E6-A602-DB049D021C5E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8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E3798-459F-4F0D-9EC6-F972125D18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387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C2D6E-AC9C-4FE2-B2AB-FA62CA6001D3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933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4B097-75BA-4680-BBBD-A95D1519B5F0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6045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3BC48-45C4-4190-BF24-FA0AC8A25AB5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983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E9FBA-29CE-47DE-A346-F7E4A1B6B8A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852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0223E-EFB5-4C9D-BEAB-9D5C7787E7A5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18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9D4E1-EF26-4ED3-8ABD-E3A2134C6829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9764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8" descr="C:\My Documents\bits\Expbanna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9" descr="D:\FRONTPAGE THEMES\EXPEDITN\EXPHORSA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0" descr="P:\!Themes\Expedition\EXPHORS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17699C05-179E-4013-9368-6470FDAC502D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98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A3DD5-556C-4AE6-A6D7-8F11D43EAD31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866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5029-71AD-4915-8F83-C3A22FC01322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8851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757EC-BA48-4F8C-A693-D6F3B9D0D7FE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67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492FC-4267-41E2-8B48-DE72D13907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8767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BD37-9CF0-458E-99AF-5EEED3634D4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6239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A2C9E-2132-403D-9190-098B2E23241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782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C631C-5845-49E6-A602-DB049D021C5E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6015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C2D6E-AC9C-4FE2-B2AB-FA62CA6001D3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650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4B097-75BA-4680-BBBD-A95D1519B5F0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5958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3BC48-45C4-4190-BF24-FA0AC8A25AB5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6212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E9FBA-29CE-47DE-A346-F7E4A1B6B8A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5062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0223E-EFB5-4C9D-BEAB-9D5C7787E7A5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754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9D4E1-EF26-4ED3-8ABD-E3A2134C6829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8666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8" descr="C:\My Documents\bits\Expbanna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9" descr="D:\FRONTPAGE THEMES\EXPEDITN\EXPHORSA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0" descr="P:\!Themes\Expedition\EXPHORS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17699C05-179E-4013-9368-6470FDAC502D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87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3DB0D-B377-4294-B4C8-710C00C3C27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2778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A3DD5-556C-4AE6-A6D7-8F11D43EAD31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1410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25029-71AD-4915-8F83-C3A22FC01322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466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757EC-BA48-4F8C-A693-D6F3B9D0D7FE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590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CBD37-9CF0-458E-99AF-5EEED3634D4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5020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A2C9E-2132-403D-9190-098B2E23241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6867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C631C-5845-49E6-A602-DB049D021C5E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4587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C2D6E-AC9C-4FE2-B2AB-FA62CA6001D3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156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4B097-75BA-4680-BBBD-A95D1519B5F0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1513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3BC48-45C4-4190-BF24-FA0AC8A25AB5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020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E9FBA-29CE-47DE-A346-F7E4A1B6B8AC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A186C-29C5-4464-85A6-5BC8B16C5DA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0434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0223E-EFB5-4C9D-BEAB-9D5C7787E7A5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49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9D4E1-EF26-4ED3-8ABD-E3A2134C6829}" type="slidenum">
              <a:rPr lang="ru-RU">
                <a:solidFill>
                  <a:srgbClr val="4824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1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E3F36-DAFA-466E-B24A-D1E0F72FF8E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6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3FB85-3665-42B1-B7AC-C5D43CD0CA8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93C09-683D-407B-80E8-D076BDECADE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29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DBA7A-7A4A-48B0-9685-AAF47B1F87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61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8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E0BC7B-4DAB-4D10-845E-D285A1ABFEBF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49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99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y Documents\bits\Expbanna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52CACE99-3740-43CB-B71E-BADAB6FA2005}" type="slidenum">
              <a:rPr lang="ru-RU">
                <a:solidFill>
                  <a:srgbClr val="4824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  <p:pic>
        <p:nvPicPr>
          <p:cNvPr id="1031" name="Picture 7" descr="P:\!Themes\Expedition\EXPHORSA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536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9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y Documents\bits\Expbanna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52CACE99-3740-43CB-B71E-BADAB6FA2005}" type="slidenum">
              <a:rPr lang="ru-RU">
                <a:solidFill>
                  <a:srgbClr val="4824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  <p:pic>
        <p:nvPicPr>
          <p:cNvPr id="1031" name="Picture 7" descr="P:\!Themes\Expedition\EXPHORSA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3206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  <p:sldLayoutId id="2147483974" r:id="rId12"/>
    <p:sldLayoutId id="214748397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9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y Documents\bits\Expbanna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>
              <a:solidFill>
                <a:srgbClr val="4824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smtClean="0">
                <a:solidFill>
                  <a:schemeClr val="tx2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52CACE99-3740-43CB-B71E-BADAB6FA2005}" type="slidenum">
              <a:rPr lang="ru-RU">
                <a:solidFill>
                  <a:srgbClr val="482400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482400"/>
              </a:solidFill>
            </a:endParaRPr>
          </a:p>
        </p:txBody>
      </p:sp>
      <p:pic>
        <p:nvPicPr>
          <p:cNvPr id="1031" name="Picture 7" descr="P:\!Themes\Expedition\EXPHORSA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6114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9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nslib.narod.ru/images/chehov/chehov_clip_image002_0008.jpg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dogweb.ru/uploads/posts/2009-01/1232021016_khameleon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076.radikal.ru/0909/61/83ec6d40a4d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marmarta.narod.ru/illustration/big/g1.jp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def1.ucoz.ru/1210.jpg" TargetMode="Externa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.foto.radikal.ru/0606/30836d7c1ec6.jpg" TargetMode="Externa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9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9275"/>
            <a:ext cx="3598862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4284663" y="333375"/>
            <a:ext cx="44386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Антон Павлович Чехов</a:t>
            </a: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5292725" y="2349500"/>
            <a:ext cx="2519363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1860-1904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140200" y="3300413"/>
            <a:ext cx="4824413" cy="252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</a:rPr>
              <a:t>Чехов умеет писать так, чтобы словам было тесно, мыслям –просторно…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</a:rPr>
              <a:t>               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</a:rPr>
              <a:t>М.Горький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83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4826000" cy="52181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Художественная деталь-</a:t>
            </a:r>
            <a:r>
              <a:rPr lang="ru-RU" sz="2800" b="1">
                <a:latin typeface="Times New Roman" pitchFamily="18" charset="0"/>
              </a:rPr>
              <a:t> изобразительная и выразительная подробность, несущая определенную эмоциональную и содержательную нагрузку, одно из средств создания автором картины природы, предмета, характера, интерьера, портрета и т.д..</a:t>
            </a:r>
            <a:r>
              <a:rPr lang="ru-RU" sz="2000" b="1"/>
              <a:t> </a:t>
            </a:r>
          </a:p>
        </p:txBody>
      </p:sp>
      <p:pic>
        <p:nvPicPr>
          <p:cNvPr id="17413" name="Picture 5" descr="Картинка 4 из 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04813"/>
            <a:ext cx="3313113" cy="547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60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 </a:t>
            </a:r>
            <a:r>
              <a:rPr lang="ru-RU" smtClean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Базарная площадь</a:t>
            </a:r>
            <a:r>
              <a:rPr lang="ru-RU" sz="36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Полицейский надзиратель  Очумелов  и «рыжий»  городовой. </a:t>
            </a:r>
          </a:p>
          <a:p>
            <a:pPr algn="ctr" eaLnBrk="1" hangingPunct="1">
              <a:buFontTx/>
              <a:buNone/>
              <a:defRPr/>
            </a:pPr>
            <a:endParaRPr lang="ru-RU" sz="2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</a:t>
            </a:r>
            <a:r>
              <a:rPr lang="ru-RU" sz="2400" b="1" smtClean="0">
                <a:solidFill>
                  <a:srgbClr val="333399"/>
                </a:solidFill>
              </a:rPr>
              <a:t>Меткие детали</a:t>
            </a:r>
            <a:r>
              <a:rPr lang="ru-RU" sz="2400" smtClean="0">
                <a:solidFill>
                  <a:srgbClr val="333399"/>
                </a:solidFill>
              </a:rPr>
              <a:t>:</a:t>
            </a:r>
          </a:p>
          <a:p>
            <a:pPr algn="ctr" eaLnBrk="1" hangingPunct="1">
              <a:buFontTx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узелок в руке надзирателя и решето «с конфискованным</a:t>
            </a:r>
          </a:p>
          <a:p>
            <a:pPr algn="ctr" eaLnBrk="1" hangingPunct="1">
              <a:buFontTx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крыжовником» - ясно свидетельствуют о</a:t>
            </a:r>
          </a:p>
          <a:p>
            <a:pPr algn="ctr" eaLnBrk="1" hangingPunct="1">
              <a:buFontTx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«деятельности» того и другого.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23813" y="28575"/>
            <a:ext cx="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0" y="4810125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/>
            </a:r>
            <a:br>
              <a:rPr lang="en-US" sz="2400" smtClean="0">
                <a:solidFill>
                  <a:srgbClr val="000000"/>
                </a:solidFill>
              </a:rPr>
            </a:br>
            <a:endParaRPr lang="en-US" sz="2400" smtClean="0">
              <a:solidFill>
                <a:srgbClr val="000000"/>
              </a:solidFill>
            </a:endParaRPr>
          </a:p>
        </p:txBody>
      </p:sp>
      <p:pic>
        <p:nvPicPr>
          <p:cNvPr id="8198" name="Picture 14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828800"/>
            <a:ext cx="3186113" cy="4481513"/>
          </a:xfrm>
          <a:noFill/>
        </p:spPr>
      </p:pic>
    </p:spTree>
    <p:extLst>
      <p:ext uri="{BB962C8B-B14F-4D97-AF65-F5344CB8AC3E}">
        <p14:creationId xmlns:p14="http://schemas.microsoft.com/office/powerpoint/2010/main" val="34820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smtClean="0">
                <a:solidFill>
                  <a:srgbClr val="FF0000"/>
                </a:solidFill>
                <a:latin typeface="Monotype Corsiva" pitchFamily="66" charset="0"/>
              </a:rPr>
              <a:t>Б</a:t>
            </a:r>
            <a:r>
              <a:rPr lang="ru-RU" sz="6000" smtClean="0">
                <a:solidFill>
                  <a:srgbClr val="FFCC00"/>
                </a:solidFill>
                <a:latin typeface="Monotype Corsiva" pitchFamily="66" charset="0"/>
              </a:rPr>
              <a:t>е</a:t>
            </a:r>
            <a:r>
              <a:rPr lang="ru-RU" sz="6000" smtClean="0">
                <a:solidFill>
                  <a:srgbClr val="FFFF00"/>
                </a:solidFill>
                <a:latin typeface="Monotype Corsiva" pitchFamily="66" charset="0"/>
              </a:rPr>
              <a:t>с</a:t>
            </a:r>
            <a:r>
              <a:rPr lang="ru-RU" sz="6000" smtClean="0">
                <a:solidFill>
                  <a:srgbClr val="33CC33"/>
                </a:solidFill>
                <a:latin typeface="Monotype Corsiva" pitchFamily="66" charset="0"/>
              </a:rPr>
              <a:t>е</a:t>
            </a:r>
            <a:r>
              <a:rPr lang="ru-RU" sz="6000" smtClean="0">
                <a:solidFill>
                  <a:srgbClr val="99CCFF"/>
                </a:solidFill>
                <a:latin typeface="Monotype Corsiva" pitchFamily="66" charset="0"/>
              </a:rPr>
              <a:t>д</a:t>
            </a:r>
            <a:r>
              <a:rPr lang="ru-RU" sz="6000" smtClean="0">
                <a:solidFill>
                  <a:srgbClr val="6600CC"/>
                </a:solidFill>
                <a:latin typeface="Monotype Corsiva" pitchFamily="66" charset="0"/>
              </a:rPr>
              <a:t>а </a:t>
            </a:r>
            <a:r>
              <a:rPr lang="ru-RU" sz="6000" smtClean="0">
                <a:solidFill>
                  <a:srgbClr val="800080"/>
                </a:solidFill>
                <a:latin typeface="Monotype Corsiva" pitchFamily="66" charset="0"/>
              </a:rPr>
              <a:t>п</a:t>
            </a:r>
            <a:r>
              <a:rPr lang="ru-RU" sz="6000" smtClean="0">
                <a:solidFill>
                  <a:srgbClr val="FF0000"/>
                </a:solidFill>
                <a:latin typeface="Monotype Corsiva" pitchFamily="66" charset="0"/>
              </a:rPr>
              <a:t>о</a:t>
            </a:r>
            <a:r>
              <a:rPr lang="ru-RU" sz="6000" smtClean="0">
                <a:latin typeface="Monotype Corsiva" pitchFamily="66" charset="0"/>
              </a:rPr>
              <a:t> </a:t>
            </a:r>
            <a:r>
              <a:rPr lang="ru-RU" sz="6000" smtClean="0">
                <a:solidFill>
                  <a:srgbClr val="FFCC00"/>
                </a:solidFill>
                <a:latin typeface="Monotype Corsiva" pitchFamily="66" charset="0"/>
              </a:rPr>
              <a:t>р</a:t>
            </a:r>
            <a:r>
              <a:rPr lang="ru-RU" sz="6000" smtClean="0">
                <a:solidFill>
                  <a:srgbClr val="FFFF00"/>
                </a:solidFill>
                <a:latin typeface="Monotype Corsiva" pitchFamily="66" charset="0"/>
              </a:rPr>
              <a:t>а</a:t>
            </a:r>
            <a:r>
              <a:rPr lang="ru-RU" sz="6000" smtClean="0">
                <a:solidFill>
                  <a:srgbClr val="33CC33"/>
                </a:solidFill>
                <a:latin typeface="Monotype Corsiva" pitchFamily="66" charset="0"/>
              </a:rPr>
              <a:t>с</a:t>
            </a:r>
            <a:r>
              <a:rPr lang="ru-RU" sz="6000" smtClean="0">
                <a:solidFill>
                  <a:srgbClr val="99CCFF"/>
                </a:solidFill>
                <a:latin typeface="Monotype Corsiva" pitchFamily="66" charset="0"/>
              </a:rPr>
              <a:t>с</a:t>
            </a:r>
            <a:r>
              <a:rPr lang="ru-RU" sz="6000" smtClean="0">
                <a:solidFill>
                  <a:srgbClr val="6600CC"/>
                </a:solidFill>
                <a:latin typeface="Monotype Corsiva" pitchFamily="66" charset="0"/>
              </a:rPr>
              <a:t>к</a:t>
            </a:r>
            <a:r>
              <a:rPr lang="ru-RU" sz="6000" smtClean="0">
                <a:solidFill>
                  <a:srgbClr val="800080"/>
                </a:solidFill>
                <a:latin typeface="Monotype Corsiva" pitchFamily="66" charset="0"/>
              </a:rPr>
              <a:t>а</a:t>
            </a:r>
            <a:r>
              <a:rPr lang="ru-RU" sz="6000" smtClean="0">
                <a:solidFill>
                  <a:srgbClr val="FF0000"/>
                </a:solidFill>
                <a:latin typeface="Monotype Corsiva" pitchFamily="66" charset="0"/>
              </a:rPr>
              <a:t>з</a:t>
            </a:r>
            <a:r>
              <a:rPr lang="ru-RU" sz="6000" smtClean="0">
                <a:solidFill>
                  <a:srgbClr val="FFCC00"/>
                </a:solidFill>
                <a:latin typeface="Monotype Corsiva" pitchFamily="66" charset="0"/>
              </a:rPr>
              <a:t>у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800" dirty="0" smtClean="0"/>
              <a:t>Сколько раз меняет Очумелов своё решение относительно собаки? От чего это зависит?</a:t>
            </a:r>
          </a:p>
          <a:p>
            <a:pPr eaLnBrk="1" hangingPunct="1"/>
            <a:r>
              <a:rPr lang="ru-RU" sz="1800" dirty="0" smtClean="0"/>
              <a:t>Понаблюдаем за тем, как изменяется в репликах Очумелова и в изображении самого автора образ собаки?</a:t>
            </a:r>
          </a:p>
          <a:p>
            <a:pPr eaLnBrk="1" hangingPunct="1"/>
            <a:r>
              <a:rPr lang="ru-RU" sz="1800" dirty="0" smtClean="0"/>
              <a:t>Кто выглядит в этой истории более смешным: Очумелов или </a:t>
            </a:r>
            <a:r>
              <a:rPr lang="ru-RU" sz="1800" dirty="0" err="1" smtClean="0"/>
              <a:t>Хрюкин</a:t>
            </a:r>
            <a:r>
              <a:rPr lang="ru-RU" sz="1800" dirty="0" smtClean="0"/>
              <a:t>? Против кого направлена сатира автора?</a:t>
            </a:r>
          </a:p>
          <a:p>
            <a:pPr eaLnBrk="1" hangingPunct="1"/>
            <a:r>
              <a:rPr lang="ru-RU" sz="1800" dirty="0" smtClean="0"/>
              <a:t>Как меняется голос и поведение Очумелова в зависимости от того, к кому он обращается: вышестоящего или нижестоящего по чину?</a:t>
            </a:r>
          </a:p>
          <a:p>
            <a:pPr eaLnBrk="1" hangingPunct="1"/>
            <a:r>
              <a:rPr lang="ru-RU" sz="1800" dirty="0" smtClean="0"/>
              <a:t>Посчитайте, сколько раз в речи </a:t>
            </a:r>
            <a:r>
              <a:rPr lang="ru-RU" sz="1800" dirty="0" err="1" smtClean="0"/>
              <a:t>Хрюкина</a:t>
            </a:r>
            <a:r>
              <a:rPr lang="ru-RU" sz="1800" dirty="0" smtClean="0"/>
              <a:t> встречаются слова с корнем  </a:t>
            </a:r>
            <a:r>
              <a:rPr lang="ru-RU" sz="2000" b="1" dirty="0" smtClean="0"/>
              <a:t>«закон».</a:t>
            </a:r>
            <a:r>
              <a:rPr lang="ru-RU" sz="1800" b="1" i="1" dirty="0" smtClean="0"/>
              <a:t> </a:t>
            </a:r>
            <a:r>
              <a:rPr lang="ru-RU" sz="1800" dirty="0" smtClean="0"/>
              <a:t>А в речи Очумелова и </a:t>
            </a:r>
            <a:r>
              <a:rPr lang="ru-RU" sz="1800" dirty="0" err="1" smtClean="0"/>
              <a:t>Елдырина</a:t>
            </a:r>
            <a:r>
              <a:rPr lang="ru-RU" sz="1800" dirty="0" smtClean="0"/>
              <a:t>?  О чём это говорит?</a:t>
            </a:r>
          </a:p>
          <a:p>
            <a:pPr eaLnBrk="1" hangingPunct="1"/>
            <a:r>
              <a:rPr lang="ru-RU" sz="1800" dirty="0" smtClean="0"/>
              <a:t>Слова «хамелеон» нет в рассказе. Почему возник такой заголовок? Оправдан ли он?</a:t>
            </a:r>
          </a:p>
          <a:p>
            <a:pPr eaLnBrk="1" hangingPunct="1"/>
            <a:r>
              <a:rPr lang="ru-RU" sz="1800" dirty="0" smtClean="0"/>
              <a:t>Кого из героев рассказа можно назвать </a:t>
            </a:r>
            <a:r>
              <a:rPr lang="ru-RU" sz="2000" b="1" dirty="0" smtClean="0"/>
              <a:t>«хамелеоном»</a:t>
            </a:r>
            <a:r>
              <a:rPr lang="ru-RU" sz="1800" b="1" dirty="0" smtClean="0"/>
              <a:t>?</a:t>
            </a:r>
            <a:endParaRPr lang="ru-RU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09685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6048375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— Это, кажись, генерала Жигалова! — кричит кто-то из толпы.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— Генерала Жигалова? Гм!.. Сними-ка, </a:t>
            </a:r>
            <a:r>
              <a:rPr lang="ru-RU" sz="1800" dirty="0" err="1">
                <a:latin typeface="Times New Roman" pitchFamily="18" charset="0"/>
              </a:rPr>
              <a:t>Елдырин</a:t>
            </a:r>
            <a:r>
              <a:rPr lang="ru-RU" sz="1800" dirty="0">
                <a:latin typeface="Times New Roman" pitchFamily="18" charset="0"/>
              </a:rPr>
              <a:t>, с меня пальто... Ужас как жарко! Должно полагать, перед дождём... Одного только я не понимаю: как она могла тебя укусить? — обращается Очумелов к </a:t>
            </a:r>
            <a:r>
              <a:rPr lang="ru-RU" sz="1800" dirty="0" err="1">
                <a:latin typeface="Times New Roman" pitchFamily="18" charset="0"/>
              </a:rPr>
              <a:t>Хрюкину</a:t>
            </a:r>
            <a:r>
              <a:rPr lang="ru-RU" sz="1800" dirty="0">
                <a:latin typeface="Times New Roman" pitchFamily="18" charset="0"/>
              </a:rPr>
              <a:t>.— Нешто она достанет до пальца? Она маленькая, а ты ведь вон какой здоровила! Ты, должно быть, расковырял палец гвоздиком, а потом и пришла в твою голову идея, чтоб сорвать. Ты ведь... известный народ! Знаю вас, чертей!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— Он, ваше благородие, </a:t>
            </a:r>
            <a:r>
              <a:rPr lang="ru-RU" sz="1800" dirty="0" err="1">
                <a:latin typeface="Times New Roman" pitchFamily="18" charset="0"/>
              </a:rPr>
              <a:t>цыгаркой</a:t>
            </a:r>
            <a:r>
              <a:rPr lang="ru-RU" sz="1800" dirty="0">
                <a:latin typeface="Times New Roman" pitchFamily="18" charset="0"/>
              </a:rPr>
              <a:t> ей в харю для смеха, а она — не будь дура и тяпни... Вздорный человек, ваше благородие!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— Врёшь кривой! Не видал, так, стало быть, зачем врать? Их благородие умный господин и понимают, ежели кто врёт, а кто по совести, как перед богом... А ежели я вру, так пущай мировой рассудит. У него в законе сказано... Нынче все равны... У меня у самого брат в жандармах... ежели хотите знать...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— Не рассуждать!</a:t>
            </a:r>
          </a:p>
          <a:p>
            <a:pPr>
              <a:lnSpc>
                <a:spcPct val="80000"/>
              </a:lnSpc>
            </a:pPr>
            <a:r>
              <a:rPr lang="ru-RU" sz="1800" dirty="0">
                <a:latin typeface="Times New Roman" pitchFamily="18" charset="0"/>
              </a:rPr>
              <a:t>— Нет, это не генеральская...— глубокомысленно замечает городовой.— У генерала таких нет. У него всё больше легавые...</a:t>
            </a:r>
          </a:p>
        </p:txBody>
      </p:sp>
      <p:pic>
        <p:nvPicPr>
          <p:cNvPr id="15365" name="Picture 5" descr="Картинка 1 из 14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628775"/>
            <a:ext cx="2592388" cy="453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7921625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 характеризует героев их речь?</a:t>
            </a:r>
          </a:p>
        </p:txBody>
      </p:sp>
    </p:spTree>
    <p:extLst>
      <p:ext uri="{BB962C8B-B14F-4D97-AF65-F5344CB8AC3E}">
        <p14:creationId xmlns:p14="http://schemas.microsoft.com/office/powerpoint/2010/main" val="13856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91513" cy="49672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>
                <a:latin typeface="Times New Roman" pitchFamily="18" charset="0"/>
              </a:rPr>
              <a:t>В начале рассказа Очумелов идет в распахнутой шинели, в финале он инстинктивно запахивается, потому что, во-первых, ему, должно быть, стало очень зябко в летнюю жару от пережитого потрясения, ведь его, поистине, бросало то в жар, то в холод; во-вторых, «праздник» новой шинели для него был частично испорчен, шинель его предстала несколько в невыгодном свете (напомнив ему, что вообще-то не такой уж он важный чин). Запахнутая шинель уменьшается в объеме — уменьшается и величие местного самодура. И тем не менее чинопочитание, власть торжествуют. Мир остался непоколебленным, шинель осталась шинелью! Запахиваясь в шинель, Очумелов становится еще официальнее, он еще более закрыт для всяких душевных движений, кроме, конечно, самой сердечной (и ведь действительно!) любви к начальству, к тем, кто выше его по чину.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 b="1"/>
          </a:p>
        </p:txBody>
      </p:sp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632700" cy="931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Какова роль  шинели в рассказе?</a:t>
            </a:r>
          </a:p>
        </p:txBody>
      </p:sp>
    </p:spTree>
    <p:extLst>
      <p:ext uri="{BB962C8B-B14F-4D97-AF65-F5344CB8AC3E}">
        <p14:creationId xmlns:p14="http://schemas.microsoft.com/office/powerpoint/2010/main" val="339377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Картинка 10 из 2960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3168650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Картинка 7 из 14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196975"/>
            <a:ext cx="3565525" cy="381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3419475" y="2852738"/>
            <a:ext cx="2016125" cy="935037"/>
          </a:xfrm>
          <a:prstGeom prst="homePlate">
            <a:avLst>
              <a:gd name="adj" fmla="val 5390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9467" name="WordArt 11"/>
          <p:cNvSpPr>
            <a:spLocks noChangeArrowheads="1" noChangeShapeType="1" noTextEdit="1"/>
          </p:cNvSpPr>
          <p:nvPr/>
        </p:nvSpPr>
        <p:spPr bwMode="auto">
          <a:xfrm>
            <a:off x="2339975" y="188913"/>
            <a:ext cx="38877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общего?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395288" y="5589588"/>
            <a:ext cx="8137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323850" y="5013325"/>
            <a:ext cx="842486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 smtClean="0">
                <a:solidFill>
                  <a:srgbClr val="000000"/>
                </a:solidFill>
              </a:rPr>
              <a:t>Название «Хамелеон», конечно, метафорично: Очумелов меняет свое отношение к щенку в зависимости от того, чей щенок. Но сняв шинель-пальто, Очумелов остался в кителе, который хотя бы немного должен был отличаться от шинели по цвету. Таким образом, Очумелов оказывается хамелеоном и в прямом смысле слова, меняя свой цвет.</a:t>
            </a:r>
            <a:r>
              <a:rPr lang="ru-RU" smtClean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591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600" dirty="0"/>
              <a:t>«Хамелеон»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187624" y="404813"/>
            <a:ext cx="813593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Заглавие-смысловой стержень произведения</a:t>
            </a:r>
          </a:p>
        </p:txBody>
      </p:sp>
      <p:pic>
        <p:nvPicPr>
          <p:cNvPr id="10245" name="Picture 5" descr="120434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20938"/>
            <a:ext cx="2663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635375" y="2708275"/>
            <a:ext cx="4824413" cy="283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 smtClean="0">
                <a:solidFill>
                  <a:srgbClr val="000000"/>
                </a:solidFill>
                <a:latin typeface="Times New Roman" pitchFamily="18" charset="0"/>
              </a:rPr>
              <a:t>ХАМЕЛЕОН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 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336600"/>
                </a:solidFill>
                <a:latin typeface="Times New Roman" pitchFamily="18" charset="0"/>
              </a:rPr>
              <a:t>род ящерицы теплых стран.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C0099"/>
                </a:solidFill>
                <a:latin typeface="Times New Roman" pitchFamily="18" charset="0"/>
              </a:rPr>
              <a:t>Одно из южных созвездий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 *</a:t>
            </a:r>
            <a:r>
              <a:rPr lang="ru-RU" sz="2400" b="1" i="1" dirty="0" smtClean="0">
                <a:solidFill>
                  <a:srgbClr val="333399"/>
                </a:solidFill>
                <a:latin typeface="Times New Roman" pitchFamily="18" charset="0"/>
              </a:rPr>
              <a:t>Человек изменчивый, двуличный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</a:rPr>
              <a:t> Толковый словарь живого великорусского языка Владимира Даля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1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latin typeface="Monotype Corsiva" pitchFamily="66" charset="0"/>
              </a:rPr>
              <a:t>   «Хамелеон»-</a:t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>сатира времён Александра </a:t>
            </a:r>
            <a:r>
              <a:rPr lang="en-US" smtClean="0">
                <a:latin typeface="Monotype Corsiva" pitchFamily="66" charset="0"/>
              </a:rPr>
              <a:t>III</a:t>
            </a:r>
            <a:endParaRPr lang="ru-RU" smtClean="0">
              <a:latin typeface="Monotype Corsiva" pitchFamily="66" charset="0"/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</a:pPr>
            <a:endParaRPr lang="ru-RU" sz="2000" dirty="0" smtClean="0"/>
          </a:p>
          <a:p>
            <a:pPr algn="ctr" eaLnBrk="1" hangingPunct="1">
              <a:lnSpc>
                <a:spcPct val="90000"/>
              </a:lnSpc>
            </a:pPr>
            <a:endParaRPr lang="ru-RU" sz="2000" dirty="0" smtClean="0"/>
          </a:p>
          <a:p>
            <a:pPr algn="ctr" eaLnBrk="1" hangingPunct="1">
              <a:lnSpc>
                <a:spcPct val="90000"/>
              </a:lnSpc>
            </a:pPr>
            <a:r>
              <a:rPr lang="ru-RU" sz="2400" dirty="0" smtClean="0">
                <a:solidFill>
                  <a:srgbClr val="660066"/>
                </a:solidFill>
                <a:latin typeface="Comic Sans MS" pitchFamily="66" charset="0"/>
              </a:rPr>
              <a:t>Рассказ «Хамелеон» служит образцом социальной сатиры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660066"/>
                </a:solidFill>
                <a:latin typeface="Comic Sans MS" pitchFamily="66" charset="0"/>
              </a:rPr>
              <a:t>     времён произвола властей, усиления зависимости «маленького человека» от тех, в чьих руках власть.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6400800" y="-2938463"/>
            <a:ext cx="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0" y="-58738"/>
            <a:ext cx="9144000" cy="82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/>
            </a:r>
            <a:br>
              <a:rPr lang="en-US" sz="2400" smtClean="0">
                <a:solidFill>
                  <a:srgbClr val="000000"/>
                </a:solidFill>
              </a:rPr>
            </a:br>
            <a:endParaRPr lang="en-US" sz="2400" smtClean="0">
              <a:solidFill>
                <a:srgbClr val="000000"/>
              </a:solidFill>
            </a:endParaRPr>
          </a:p>
        </p:txBody>
      </p:sp>
      <p:pic>
        <p:nvPicPr>
          <p:cNvPr id="11270" name="Picture 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2038" y="1828800"/>
            <a:ext cx="3662362" cy="4267200"/>
          </a:xfrm>
          <a:noFill/>
        </p:spPr>
      </p:pic>
    </p:spTree>
    <p:extLst>
      <p:ext uri="{BB962C8B-B14F-4D97-AF65-F5344CB8AC3E}">
        <p14:creationId xmlns:p14="http://schemas.microsoft.com/office/powerpoint/2010/main" val="14216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solidFill>
                  <a:srgbClr val="FF0000"/>
                </a:solidFill>
                <a:latin typeface="Monotype Corsiva" pitchFamily="66" charset="0"/>
              </a:rPr>
              <a:t>Х</a:t>
            </a:r>
            <a:r>
              <a:rPr lang="ru-RU" sz="5400" smtClean="0">
                <a:solidFill>
                  <a:srgbClr val="FF9900"/>
                </a:solidFill>
                <a:latin typeface="Monotype Corsiva" pitchFamily="66" charset="0"/>
              </a:rPr>
              <a:t>а</a:t>
            </a:r>
            <a:r>
              <a:rPr lang="ru-RU" sz="5400" smtClean="0">
                <a:solidFill>
                  <a:srgbClr val="FFFF66"/>
                </a:solidFill>
                <a:latin typeface="Monotype Corsiva" pitchFamily="66" charset="0"/>
              </a:rPr>
              <a:t>м</a:t>
            </a:r>
            <a:r>
              <a:rPr lang="ru-RU" sz="5400" smtClean="0">
                <a:solidFill>
                  <a:srgbClr val="00CC66"/>
                </a:solidFill>
                <a:latin typeface="Monotype Corsiva" pitchFamily="66" charset="0"/>
              </a:rPr>
              <a:t>е</a:t>
            </a:r>
            <a:r>
              <a:rPr lang="ru-RU" sz="5400" smtClean="0">
                <a:solidFill>
                  <a:srgbClr val="99CCFF"/>
                </a:solidFill>
                <a:latin typeface="Monotype Corsiva" pitchFamily="66" charset="0"/>
              </a:rPr>
              <a:t>л</a:t>
            </a:r>
            <a:r>
              <a:rPr lang="ru-RU" sz="5400" smtClean="0">
                <a:solidFill>
                  <a:srgbClr val="6666FF"/>
                </a:solidFill>
                <a:latin typeface="Monotype Corsiva" pitchFamily="66" charset="0"/>
              </a:rPr>
              <a:t>е</a:t>
            </a:r>
            <a:r>
              <a:rPr lang="ru-RU" sz="5400" smtClean="0">
                <a:solidFill>
                  <a:srgbClr val="800080"/>
                </a:solidFill>
                <a:latin typeface="Monotype Corsiva" pitchFamily="66" charset="0"/>
              </a:rPr>
              <a:t>о</a:t>
            </a:r>
            <a:r>
              <a:rPr lang="ru-RU" sz="5400" smtClean="0">
                <a:solidFill>
                  <a:srgbClr val="FF66CC"/>
                </a:solidFill>
                <a:latin typeface="Monotype Corsiva" pitchFamily="66" charset="0"/>
              </a:rPr>
              <a:t>н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sz="2000" dirty="0" smtClean="0"/>
              <a:t>Антон Чехов  обличал деспотизм, самодурство, лицемерие.</a:t>
            </a:r>
          </a:p>
          <a:p>
            <a:pPr marL="185738" indent="-185738" eaLnBrk="1" hangingPunct="1">
              <a:lnSpc>
                <a:spcPct val="90000"/>
              </a:lnSpc>
            </a:pPr>
            <a:r>
              <a:rPr lang="ru-RU" sz="2000" dirty="0" smtClean="0"/>
              <a:t>Имя героя  давно стало нарицательным, понятие «хамелеонство» вошло в русский язык. </a:t>
            </a:r>
          </a:p>
          <a:p>
            <a:pPr marL="185738" indent="-185738" eaLnBrk="1" hangingPunct="1">
              <a:lnSpc>
                <a:spcPct val="90000"/>
              </a:lnSpc>
            </a:pPr>
            <a:r>
              <a:rPr lang="ru-RU" sz="2000" b="1" dirty="0" smtClean="0">
                <a:solidFill>
                  <a:srgbClr val="800000"/>
                </a:solidFill>
              </a:rPr>
              <a:t>Хамелеоном</a:t>
            </a:r>
            <a:r>
              <a:rPr lang="ru-RU" sz="2000" dirty="0" smtClean="0">
                <a:solidFill>
                  <a:srgbClr val="800000"/>
                </a:solidFill>
              </a:rPr>
              <a:t> называют человека, готового постоянно  и моментально, в угоду обстоятельствам, менять свои</a:t>
            </a:r>
            <a:r>
              <a:rPr lang="ru-RU" sz="2000" dirty="0" smtClean="0">
                <a:solidFill>
                  <a:srgbClr val="FF66CC"/>
                </a:solidFill>
              </a:rPr>
              <a:t> </a:t>
            </a:r>
            <a:r>
              <a:rPr lang="ru-RU" sz="2000" dirty="0" smtClean="0">
                <a:solidFill>
                  <a:srgbClr val="800000"/>
                </a:solidFill>
              </a:rPr>
              <a:t>взгляды на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800000"/>
                </a:solidFill>
              </a:rPr>
              <a:t>прямо противоположные.</a:t>
            </a:r>
            <a:r>
              <a:rPr lang="ru-RU" sz="2000" dirty="0" smtClean="0"/>
              <a:t> </a:t>
            </a:r>
          </a:p>
          <a:p>
            <a:pPr marL="185738" indent="-185738" eaLnBrk="1" hangingPunct="1">
              <a:lnSpc>
                <a:spcPct val="90000"/>
              </a:lnSpc>
            </a:pPr>
            <a:r>
              <a:rPr lang="ru-RU" sz="2000" dirty="0" smtClean="0"/>
              <a:t>Рассказ уморительно смешон, хотя за смешным просматривается невесёлый порядок вещей.</a:t>
            </a:r>
          </a:p>
          <a:p>
            <a:pPr marL="185738" indent="-185738" eaLnBrk="1" hangingPunct="1">
              <a:lnSpc>
                <a:spcPct val="90000"/>
              </a:lnSpc>
            </a:pPr>
            <a:r>
              <a:rPr lang="ru-RU" sz="2000" b="1" dirty="0" smtClean="0"/>
              <a:t>Юмористический отпечаток носит и заголовок рассказа</a:t>
            </a:r>
            <a:r>
              <a:rPr lang="ru-RU" sz="2000" dirty="0" smtClean="0"/>
              <a:t> («Хамелеон»), и безобразные, «оглупленные» фамилии действующих лиц (Очумелов, </a:t>
            </a:r>
            <a:r>
              <a:rPr lang="ru-RU" sz="2000" dirty="0" err="1" smtClean="0"/>
              <a:t>Хрюкин</a:t>
            </a:r>
            <a:r>
              <a:rPr lang="ru-RU" sz="2000" dirty="0" smtClean="0"/>
              <a:t>, </a:t>
            </a:r>
            <a:r>
              <a:rPr lang="ru-RU" sz="2000" dirty="0" err="1" smtClean="0"/>
              <a:t>Елдырин</a:t>
            </a:r>
            <a:r>
              <a:rPr lang="ru-RU" sz="2000" dirty="0" smtClean="0"/>
              <a:t>), подчёркивающие дикость и косность, мещанскую тупость и пошлость их.</a:t>
            </a:r>
          </a:p>
        </p:txBody>
      </p:sp>
    </p:spTree>
    <p:extLst>
      <p:ext uri="{BB962C8B-B14F-4D97-AF65-F5344CB8AC3E}">
        <p14:creationId xmlns:p14="http://schemas.microsoft.com/office/powerpoint/2010/main" val="2192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Антон Павлович Чехов</a:t>
            </a:r>
            <a:r>
              <a:rPr lang="ru-RU" sz="6600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66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ru-RU" sz="6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ru-RU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</a:t>
            </a:r>
            <a:r>
              <a:rPr lang="ru-RU" sz="66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6600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r>
              <a:rPr lang="ru-RU" sz="6600" dirty="0" smtClean="0">
                <a:solidFill>
                  <a:srgbClr val="66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</a:t>
            </a:r>
            <a:r>
              <a:rPr lang="ru-RU" sz="66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r>
              <a:rPr lang="ru-RU" sz="6600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</a:t>
            </a:r>
            <a:r>
              <a:rPr lang="ru-RU" sz="660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92075" indent="-92075" algn="l" eaLnBrk="1" hangingPunct="1">
              <a:defRPr/>
            </a:pPr>
            <a:r>
              <a:rPr lang="ru-RU" sz="2000" b="1" i="1" dirty="0" smtClean="0"/>
              <a:t>                                               </a:t>
            </a:r>
            <a:r>
              <a:rPr lang="ru-RU" sz="2000" b="1" i="1" dirty="0"/>
              <a:t>К</a:t>
            </a:r>
            <a:r>
              <a:rPr lang="ru-RU" sz="2000" b="1" i="1" dirty="0" smtClean="0"/>
              <a:t>раткость – </a:t>
            </a:r>
          </a:p>
          <a:p>
            <a:pPr marL="92075" indent="-92075" algn="l" eaLnBrk="1" hangingPunct="1">
              <a:defRPr/>
            </a:pPr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 сестра таланта.</a:t>
            </a:r>
          </a:p>
          <a:p>
            <a:pPr marL="92075" indent="-92075" algn="l" eaLnBrk="1" hangingPunct="1">
              <a:defRPr/>
            </a:pPr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         </a:t>
            </a:r>
            <a:r>
              <a:rPr lang="ru-RU" sz="2000" b="1" i="1" dirty="0" err="1" smtClean="0"/>
              <a:t>А.П.Чехов</a:t>
            </a:r>
            <a:endParaRPr lang="ru-RU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92073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 </a:t>
            </a:r>
            <a:r>
              <a:rPr lang="ru-RU" dirty="0" smtClean="0">
                <a:latin typeface="Monotype Corsiva" pitchFamily="66" charset="0"/>
              </a:rPr>
              <a:t>Антоша  </a:t>
            </a:r>
            <a:r>
              <a:rPr lang="ru-RU" dirty="0" err="1" smtClean="0">
                <a:latin typeface="Monotype Corsiva" pitchFamily="66" charset="0"/>
              </a:rPr>
              <a:t>Чехонте</a:t>
            </a:r>
            <a:endParaRPr lang="ru-RU" dirty="0" smtClean="0">
              <a:latin typeface="Monotype Corsiva" pitchFamily="66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endParaRPr lang="ru-RU" sz="20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ru-RU" sz="2000" dirty="0" smtClean="0">
                <a:solidFill>
                  <a:srgbClr val="660033"/>
                </a:solidFill>
              </a:rPr>
              <a:t>Будучи студентом университета, молодой Чехов, который учился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      на врача, сочинял короткие юмористические рассказы и писал </a:t>
            </a:r>
          </a:p>
          <a:p>
            <a:pPr eaLnBrk="1" hangingPunct="1">
              <a:buFontTx/>
              <a:buNone/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      под псевдонимом  «Антоша </a:t>
            </a:r>
            <a:r>
              <a:rPr lang="ru-RU" sz="2000" dirty="0" err="1" smtClean="0">
                <a:solidFill>
                  <a:srgbClr val="660033"/>
                </a:solidFill>
              </a:rPr>
              <a:t>Чехонте</a:t>
            </a:r>
            <a:r>
              <a:rPr lang="ru-RU" sz="2000" dirty="0" smtClean="0">
                <a:solidFill>
                  <a:srgbClr val="660033"/>
                </a:solidFill>
              </a:rPr>
              <a:t>».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rgbClr val="660033"/>
              </a:solidFill>
            </a:endParaRPr>
          </a:p>
          <a:p>
            <a:pPr eaLnBrk="1" hangingPunct="1">
              <a:defRPr/>
            </a:pPr>
            <a:r>
              <a:rPr lang="ru-RU" sz="2000" b="1" i="1" dirty="0" smtClean="0"/>
              <a:t>Псевдоним</a:t>
            </a:r>
            <a:r>
              <a:rPr lang="ru-RU" sz="2000" dirty="0" smtClean="0"/>
              <a:t> - (от греч. </a:t>
            </a:r>
            <a:r>
              <a:rPr lang="en-US" sz="2000" dirty="0" err="1" smtClean="0"/>
              <a:t>pseudos</a:t>
            </a:r>
            <a:r>
              <a:rPr lang="ru-RU" sz="2000" dirty="0" smtClean="0"/>
              <a:t>–</a:t>
            </a:r>
            <a:r>
              <a:rPr lang="ru-RU" sz="2000" dirty="0" err="1" smtClean="0"/>
              <a:t>ложь,вымысел</a:t>
            </a:r>
            <a:r>
              <a:rPr lang="ru-RU" sz="2000" dirty="0" smtClean="0"/>
              <a:t>) вымышленное имя, под которым автор публикует свои произведения.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/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660033"/>
                </a:solidFill>
              </a:rPr>
              <a:t>Чехов стремился сделать и себя, и мир вокруг лучше, добрее, нравственнее.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23813" y="-4078288"/>
            <a:ext cx="0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0" y="-682625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/>
            </a:r>
            <a:br>
              <a:rPr lang="en-US" sz="2400" smtClean="0">
                <a:solidFill>
                  <a:srgbClr val="000000"/>
                </a:solidFill>
              </a:rPr>
            </a:br>
            <a:endParaRPr lang="en-US" sz="24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03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Антон Чехов в своих рассказах рисует правдивые картины современной ему жизни, создаёт типические характеры.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«</a:t>
            </a:r>
            <a:r>
              <a:rPr lang="ru-RU" sz="2000" b="1" i="1" dirty="0" smtClean="0"/>
              <a:t>Умею коротко говорить о длинных вещах», - </a:t>
            </a:r>
            <a:r>
              <a:rPr lang="ru-RU" sz="2000" dirty="0" smtClean="0"/>
              <a:t>так определил сам писатель эту особенность своего мастерства.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В рассказе «Хамелеон» (1884) он показывает русскую действительность 80-х годов.</a:t>
            </a:r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23813" y="-4078288"/>
            <a:ext cx="0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0" y="-682625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/>
            </a:r>
            <a:br>
              <a:rPr lang="en-US" sz="2400" smtClean="0">
                <a:solidFill>
                  <a:srgbClr val="000000"/>
                </a:solidFill>
              </a:rPr>
            </a:br>
            <a:endParaRPr lang="en-US" sz="2400" smtClean="0">
              <a:solidFill>
                <a:srgbClr val="000000"/>
              </a:solidFill>
            </a:endParaRPr>
          </a:p>
        </p:txBody>
      </p:sp>
      <p:pic>
        <p:nvPicPr>
          <p:cNvPr id="6150" name="Picture 8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73688" y="1766888"/>
            <a:ext cx="3106737" cy="4113212"/>
          </a:xfrm>
          <a:noFill/>
        </p:spPr>
      </p:pic>
    </p:spTree>
    <p:extLst>
      <p:ext uri="{BB962C8B-B14F-4D97-AF65-F5344CB8AC3E}">
        <p14:creationId xmlns:p14="http://schemas.microsoft.com/office/powerpoint/2010/main" val="9094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565400"/>
            <a:ext cx="4032250" cy="2663825"/>
          </a:xfrm>
        </p:spPr>
        <p:txBody>
          <a:bodyPr/>
          <a:lstStyle/>
          <a:p>
            <a:r>
              <a:rPr lang="ru-RU" sz="2400" b="1">
                <a:latin typeface="Times New Roman" pitchFamily="18" charset="0"/>
              </a:rPr>
              <a:t>Особая манера письма писателя, единство творческих особенностей, присущих данному писателю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979613" y="549275"/>
            <a:ext cx="496887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Стиль писателя</a:t>
            </a:r>
          </a:p>
        </p:txBody>
      </p:sp>
      <p:pic>
        <p:nvPicPr>
          <p:cNvPr id="9222" name="Picture 6" descr="Картинка 9 из 560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700213"/>
            <a:ext cx="4457700" cy="438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50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7" name="Picture 9" descr="Картинка 7 из 4929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50825" y="2060575"/>
            <a:ext cx="453707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1.Простое,короткое заглавие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2.Традиционная композиция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3.Предельно короткая экспозиция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4.Диалоговое построение рассказа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5.Речь героев- основа их характеристики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</a:rPr>
              <a:t>6.Говорящая деталь</a:t>
            </a:r>
          </a:p>
        </p:txBody>
      </p:sp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46799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Особенности стиля</a:t>
            </a:r>
          </a:p>
        </p:txBody>
      </p:sp>
      <p:sp>
        <p:nvSpPr>
          <p:cNvPr id="22541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6381750"/>
            <a:ext cx="1512888" cy="360363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4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hehov_clip_image004_0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196975"/>
            <a:ext cx="360045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684213" y="1341438"/>
            <a:ext cx="32480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Место действия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684213" y="2852738"/>
            <a:ext cx="3362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время действия </a:t>
            </a:r>
          </a:p>
        </p:txBody>
      </p:sp>
      <p:sp>
        <p:nvSpPr>
          <p:cNvPr id="14344" name="WordArt 8"/>
          <p:cNvSpPr>
            <a:spLocks noChangeArrowheads="1" noChangeShapeType="1" noTextEdit="1"/>
          </p:cNvSpPr>
          <p:nvPr/>
        </p:nvSpPr>
        <p:spPr bwMode="auto">
          <a:xfrm>
            <a:off x="539750" y="4581525"/>
            <a:ext cx="3952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действующие лица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395288" y="2133600"/>
            <a:ext cx="38195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базарная площадь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1476375" y="3716338"/>
            <a:ext cx="1752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полдень</a:t>
            </a:r>
          </a:p>
        </p:txBody>
      </p:sp>
      <p:sp>
        <p:nvSpPr>
          <p:cNvPr id="14347" name="WordArt 11"/>
          <p:cNvSpPr>
            <a:spLocks noChangeArrowheads="1" noChangeShapeType="1" noTextEdit="1"/>
          </p:cNvSpPr>
          <p:nvPr/>
        </p:nvSpPr>
        <p:spPr bwMode="auto">
          <a:xfrm>
            <a:off x="1547813" y="5300663"/>
            <a:ext cx="1981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Очумелов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Елдырин</a:t>
            </a:r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594475" cy="715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мы узнаём из экспозиции?</a:t>
            </a:r>
          </a:p>
        </p:txBody>
      </p:sp>
    </p:spTree>
    <p:extLst>
      <p:ext uri="{BB962C8B-B14F-4D97-AF65-F5344CB8AC3E}">
        <p14:creationId xmlns:p14="http://schemas.microsoft.com/office/powerpoint/2010/main" val="215459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374332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Композиция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500563" y="260350"/>
            <a:ext cx="4319587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000000"/>
                </a:solidFill>
              </a:rPr>
              <a:t>Композиция</a:t>
            </a:r>
            <a:r>
              <a:rPr lang="ru-RU" dirty="0" smtClean="0">
                <a:solidFill>
                  <a:srgbClr val="000000"/>
                </a:solidFill>
              </a:rPr>
              <a:t> (от лат. </a:t>
            </a:r>
            <a:r>
              <a:rPr lang="ru-RU" dirty="0" err="1" smtClean="0">
                <a:solidFill>
                  <a:srgbClr val="000000"/>
                </a:solidFill>
              </a:rPr>
              <a:t>compositio</a:t>
            </a:r>
            <a:r>
              <a:rPr lang="ru-RU" dirty="0" smtClean="0">
                <a:solidFill>
                  <a:srgbClr val="000000"/>
                </a:solidFill>
              </a:rPr>
              <a:t> - составление, сочинение), 1) построение художественного произведения, обусловленное его содержанием, характером и назначением и во многом определяющее его восприятие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07950" y="5013325"/>
            <a:ext cx="1584325" cy="143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2195513" y="4221163"/>
            <a:ext cx="1223962" cy="1439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4572000" y="2492375"/>
            <a:ext cx="1871663" cy="143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7235825" y="4581525"/>
            <a:ext cx="1512888" cy="143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V="1">
            <a:off x="1692275" y="4941888"/>
            <a:ext cx="50323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V="1">
            <a:off x="3419475" y="3357563"/>
            <a:ext cx="1152525" cy="136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6443663" y="2997200"/>
            <a:ext cx="1223962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179388" y="5229225"/>
            <a:ext cx="1512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</a:rPr>
              <a:t>экспозиция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268538" y="4581525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завязка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4643438" y="2924175"/>
            <a:ext cx="17287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кульминация 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7380288" y="4941888"/>
            <a:ext cx="1295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развязка</a:t>
            </a:r>
          </a:p>
        </p:txBody>
      </p:sp>
    </p:spTree>
    <p:extLst>
      <p:ext uri="{BB962C8B-B14F-4D97-AF65-F5344CB8AC3E}">
        <p14:creationId xmlns:p14="http://schemas.microsoft.com/office/powerpoint/2010/main" val="163777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6000" b="1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Событие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Собачий визг и крик человека в ситцевой рубахе,падающего на землю и хватающего  собаку за задние  лапы.</a:t>
            </a:r>
          </a:p>
          <a:p>
            <a:pPr eaLnBrk="1" hangingPunct="1">
              <a:buFontTx/>
              <a:buNone/>
            </a:pPr>
            <a:endParaRPr lang="ru-RU" sz="2000" smtClean="0"/>
          </a:p>
          <a:p>
            <a:pPr algn="ctr" eaLnBrk="1" hangingPunct="1">
              <a:buFontTx/>
              <a:buNone/>
            </a:pPr>
            <a:r>
              <a:rPr lang="ru-RU" sz="2000" smtClean="0"/>
              <a:t> </a:t>
            </a:r>
            <a:r>
              <a:rPr lang="ru-RU" sz="2400" b="1" i="1" smtClean="0">
                <a:solidFill>
                  <a:srgbClr val="33CC33"/>
                </a:solidFill>
                <a:latin typeface="Courier New" pitchFamily="49" charset="0"/>
              </a:rPr>
              <a:t>Главные участники события</a:t>
            </a:r>
            <a:r>
              <a:rPr lang="ru-RU" sz="2400" b="1" smtClean="0">
                <a:solidFill>
                  <a:srgbClr val="33CC33"/>
                </a:solidFill>
                <a:latin typeface="Courier New" pitchFamily="49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ru-RU" sz="2000" smtClean="0"/>
              <a:t>     золотых дел мастер Хрюкин  с окровавленным пальцем </a:t>
            </a:r>
          </a:p>
          <a:p>
            <a:pPr eaLnBrk="1" hangingPunct="1">
              <a:buFontTx/>
              <a:buNone/>
            </a:pPr>
            <a:r>
              <a:rPr lang="ru-RU" sz="2000" smtClean="0"/>
              <a:t>     и «виновник  скандала» борзой щенок.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3813" y="171450"/>
            <a:ext cx="0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0" y="4752975"/>
            <a:ext cx="914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</a:rPr>
              <a:t/>
            </a:r>
            <a:br>
              <a:rPr lang="en-US" sz="2400" smtClean="0">
                <a:solidFill>
                  <a:srgbClr val="000000"/>
                </a:solidFill>
              </a:rPr>
            </a:br>
            <a:endParaRPr lang="en-US" sz="2400" smtClean="0">
              <a:solidFill>
                <a:srgbClr val="000000"/>
              </a:solidFill>
            </a:endParaRPr>
          </a:p>
        </p:txBody>
      </p:sp>
      <p:pic>
        <p:nvPicPr>
          <p:cNvPr id="9222" name="Picture 1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1752600"/>
            <a:ext cx="3048000" cy="4419600"/>
          </a:xfrm>
          <a:noFill/>
        </p:spPr>
      </p:pic>
    </p:spTree>
    <p:extLst>
      <p:ext uri="{BB962C8B-B14F-4D97-AF65-F5344CB8AC3E}">
        <p14:creationId xmlns:p14="http://schemas.microsoft.com/office/powerpoint/2010/main" val="209738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Экспедиция">
  <a:themeElements>
    <a:clrScheme name="Экспедиция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Экспеди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кспедиция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Экспедиция">
  <a:themeElements>
    <a:clrScheme name="Экспедиция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Экспеди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кспедиция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Экспедиция">
  <a:themeElements>
    <a:clrScheme name="Экспедиция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Экспедици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Экспедиция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кспедиция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1077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Оформление по умолчанию</vt:lpstr>
      <vt:lpstr>Экспедиция</vt:lpstr>
      <vt:lpstr>1_Экспедиция</vt:lpstr>
      <vt:lpstr>2_Экспедиция</vt:lpstr>
      <vt:lpstr>Презентация PowerPoint</vt:lpstr>
      <vt:lpstr>Антон Павлович Чехов «Хамелеон»</vt:lpstr>
      <vt:lpstr>          Антоша  Чехонте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Событие</vt:lpstr>
      <vt:lpstr>Презентация PowerPoint</vt:lpstr>
      <vt:lpstr> Базарная площадь </vt:lpstr>
      <vt:lpstr>Беседа по рассказу</vt:lpstr>
      <vt:lpstr>Презентация PowerPoint</vt:lpstr>
      <vt:lpstr>Презентация PowerPoint</vt:lpstr>
      <vt:lpstr>Презентация PowerPoint</vt:lpstr>
      <vt:lpstr>Презентация PowerPoint</vt:lpstr>
      <vt:lpstr>   «Хамелеон»- сатира времён Александра III</vt:lpstr>
      <vt:lpstr>Хамелеон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AS</cp:lastModifiedBy>
  <cp:revision>11</cp:revision>
  <dcterms:modified xsi:type="dcterms:W3CDTF">2010-04-03T12:13:03Z</dcterms:modified>
</cp:coreProperties>
</file>