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05.06.2012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05.06.2012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05.06.2012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4C71EC6-210F-42DE-9C53-41977AD35B3D}" type="datetimeFigureOut">
              <a:rPr lang="ru-RU" smtClean="0"/>
              <a:t>05.06.2012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video.yandex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340768"/>
            <a:ext cx="6629400" cy="2673418"/>
          </a:xfrm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b="1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Магнитное поле</a:t>
            </a:r>
            <a:br>
              <a:rPr lang="ru-RU" b="1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Магнитное поле прямого тока и катушки с током</a:t>
            </a:r>
            <a:endParaRPr lang="ru-RU" b="1" dirty="0"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Дата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2648" y="228600"/>
            <a:ext cx="8153400" cy="990600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65048" y="381000"/>
            <a:ext cx="8153400" cy="990600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7763221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65048" y="188640"/>
            <a:ext cx="8153400" cy="118296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Проверь себя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395536" y="1484784"/>
            <a:ext cx="8805933" cy="5014441"/>
            <a:chOff x="0" y="0"/>
            <a:chExt cx="9259503" cy="6140917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9259503" cy="614091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453414" y="981776"/>
              <a:ext cx="6506845" cy="4070985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897204" y="1780673"/>
              <a:ext cx="3522345" cy="2193925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9" name="Поле 6"/>
            <p:cNvSpPr txBox="1"/>
            <p:nvPr/>
          </p:nvSpPr>
          <p:spPr>
            <a:xfrm>
              <a:off x="3051208" y="1973179"/>
              <a:ext cx="1366520" cy="49085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2200" b="1" i="1">
                  <a:effectLst/>
                  <a:latin typeface="Times New Roman"/>
                  <a:ea typeface="Calibri"/>
                  <a:cs typeface="Times New Roman"/>
                </a:rPr>
                <a:t>ВСЕГДА</a:t>
              </a:r>
              <a:endParaRPr lang="ru-RU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10" name="Поле 7"/>
            <p:cNvSpPr txBox="1"/>
            <p:nvPr/>
          </p:nvSpPr>
          <p:spPr>
            <a:xfrm>
              <a:off x="259882" y="134753"/>
              <a:ext cx="1751330" cy="49085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2200" b="1" i="1" dirty="0">
                  <a:effectLst/>
                  <a:latin typeface="Times New Roman"/>
                  <a:ea typeface="Calibri"/>
                  <a:cs typeface="Times New Roman"/>
                </a:rPr>
                <a:t>НИКОГДА</a:t>
              </a:r>
              <a:endParaRPr lang="ru-RU" sz="11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11" name="Поле 8"/>
            <p:cNvSpPr txBox="1"/>
            <p:nvPr/>
          </p:nvSpPr>
          <p:spPr>
            <a:xfrm>
              <a:off x="1799924" y="1289785"/>
              <a:ext cx="1665170" cy="490888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2200" b="1" i="1">
                  <a:effectLst/>
                  <a:latin typeface="Times New Roman"/>
                  <a:ea typeface="Calibri"/>
                  <a:cs typeface="Times New Roman"/>
                </a:rPr>
                <a:t>ИНОГДА</a:t>
              </a:r>
              <a:endParaRPr lang="ru-RU" sz="1100">
                <a:effectLst/>
                <a:ea typeface="Calibri"/>
                <a:cs typeface="Times New Roman"/>
              </a:endParaRPr>
            </a:p>
          </p:txBody>
        </p:sp>
      </p:grpSp>
      <p:sp>
        <p:nvSpPr>
          <p:cNvPr id="12" name="Объект 2"/>
          <p:cNvSpPr txBox="1">
            <a:spLocks/>
          </p:cNvSpPr>
          <p:nvPr/>
        </p:nvSpPr>
        <p:spPr>
          <a:xfrm>
            <a:off x="3643398" y="3717032"/>
            <a:ext cx="607351" cy="63587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/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4250749" y="3717032"/>
            <a:ext cx="607351" cy="63587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/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4932040" y="3772473"/>
            <a:ext cx="607351" cy="63587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/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бъект 2"/>
          <p:cNvSpPr txBox="1">
            <a:spLocks/>
          </p:cNvSpPr>
          <p:nvPr/>
        </p:nvSpPr>
        <p:spPr>
          <a:xfrm>
            <a:off x="2956537" y="1484784"/>
            <a:ext cx="607351" cy="63587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/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бъект 2"/>
          <p:cNvSpPr txBox="1">
            <a:spLocks/>
          </p:cNvSpPr>
          <p:nvPr/>
        </p:nvSpPr>
        <p:spPr>
          <a:xfrm>
            <a:off x="2326091" y="1477289"/>
            <a:ext cx="607351" cy="63587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/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4432879" y="2284423"/>
            <a:ext cx="607351" cy="63587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/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бъект 2"/>
          <p:cNvSpPr txBox="1">
            <a:spLocks/>
          </p:cNvSpPr>
          <p:nvPr/>
        </p:nvSpPr>
        <p:spPr>
          <a:xfrm>
            <a:off x="3563888" y="2286465"/>
            <a:ext cx="607351" cy="63587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/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125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65048" y="188640"/>
            <a:ext cx="8153400" cy="118296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Домашнее задание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Объект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§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56-58. Определения учить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Прочитайте в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Internet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 влиянии магнитного поля на человека. </a:t>
            </a:r>
          </a:p>
        </p:txBody>
      </p:sp>
    </p:spTree>
    <p:extLst>
      <p:ext uri="{BB962C8B-B14F-4D97-AF65-F5344CB8AC3E}">
        <p14:creationId xmlns:p14="http://schemas.microsoft.com/office/powerpoint/2010/main" val="120716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434680">
            <a:off x="7491614" y="2055220"/>
            <a:ext cx="1152128" cy="156966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20712888">
            <a:off x="6808528" y="556602"/>
            <a:ext cx="1177427" cy="156966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9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20416067">
            <a:off x="7491613" y="4081465"/>
            <a:ext cx="1152128" cy="156966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20712888">
            <a:off x="149375" y="35312"/>
            <a:ext cx="1177427" cy="132343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8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8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1518541">
            <a:off x="7202384" y="3425225"/>
            <a:ext cx="1177427" cy="101566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6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748658" y="201731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Вопросы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717391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История магнетизма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2852936"/>
            <a:ext cx="8153400" cy="8206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- 1269 г. - «Книга о магните» Петр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Перегрин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39214" y="1628800"/>
            <a:ext cx="8525274" cy="11146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- 6 в. до н.э. –первые упоминания о магнетизме в сочинениях Фалеса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67544" y="3768576"/>
            <a:ext cx="5533206" cy="1353577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- 1600 г.- «О магните» </a:t>
            </a:r>
          </a:p>
          <a:p>
            <a:pPr marL="0" indent="0">
              <a:buFont typeface="Wingdings"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Вильям Гильберт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лексей\Desktop\Света\РАБОТА\УЧИТЕЛЬ\Аттестация\Портфолио 2008-2013\уроки\8 класс магнитное поле\Гильбер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3669591"/>
            <a:ext cx="2857500" cy="290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5983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История магнетизма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761711" y="1772816"/>
            <a:ext cx="4420818" cy="11146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- 1820 г.- опыт Эрстеда</a:t>
            </a:r>
          </a:p>
        </p:txBody>
      </p:sp>
      <p:pic>
        <p:nvPicPr>
          <p:cNvPr id="2050" name="Picture 2" descr="C:\Users\Алексей\Desktop\Света\РАБОТА\УЧИТЕЛЬ\Аттестация\Портфолио 2008-2013\уроки\8 класс магнитное поле\Эрсте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8280" y="1949316"/>
            <a:ext cx="2890838" cy="37195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бъект 2"/>
          <p:cNvSpPr txBox="1">
            <a:spLocks/>
          </p:cNvSpPr>
          <p:nvPr/>
        </p:nvSpPr>
        <p:spPr>
          <a:xfrm>
            <a:off x="4860032" y="5708353"/>
            <a:ext cx="4283968" cy="1114636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/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Ганс Христиан Эрстед</a:t>
            </a:r>
          </a:p>
          <a:p>
            <a:pPr marL="0" indent="0" algn="ctr">
              <a:buNone/>
            </a:pP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датский физик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1777—1851г.г.</a:t>
            </a:r>
          </a:p>
        </p:txBody>
      </p:sp>
      <p:pic>
        <p:nvPicPr>
          <p:cNvPr id="2051" name="Picture 3" descr="C:\Users\Алексей\Desktop\Света\РАБОТА\УЧИТЕЛЬ\Аттестация\Портфолио 2008-2013\уроки\8 класс магнитное поле\0011-014-Otkrytie-Ersted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12976"/>
            <a:ext cx="4721120" cy="1907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740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37552" y="-171400"/>
            <a:ext cx="8153400" cy="990600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Вывод из опыта Эрстеда:</a:t>
            </a:r>
            <a:endParaRPr lang="ru-RU" sz="36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719685" y="4605496"/>
            <a:ext cx="8382290" cy="26642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электрический ток или движущиеся заряды</a:t>
            </a: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79512" y="456536"/>
            <a:ext cx="9649072" cy="158417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/>
              <a:buNone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Электрический ток действует на магнитную стрелку. </a:t>
            </a: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733150" y="1321884"/>
            <a:ext cx="8382290" cy="26642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/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"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Вокруг проводника с током существует магнитное поле.</a:t>
            </a:r>
          </a:p>
          <a:p>
            <a:pPr marL="0" indent="0">
              <a:buFont typeface="Wingdings"/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-972616" y="2865086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36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851270" y="3869432"/>
            <a:ext cx="8382290" cy="7116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Источником магнитного поля является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467544" y="299558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Другими словами</a:t>
            </a:r>
            <a:endParaRPr lang="ru-RU" sz="36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130587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65048" y="188640"/>
            <a:ext cx="8153400" cy="1182960"/>
          </a:xfrm>
          <a:prstGeom prst="rect">
            <a:avLst/>
          </a:prstGeom>
        </p:spPr>
        <p:txBody>
          <a:bodyPr vert="horz" anchor="ctr">
            <a:normAutofit fontScale="7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Магнитное поле 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прямого проводника с током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027" name="Picture 3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5" t="6230" r="2374" b="7244"/>
          <a:stretch/>
        </p:blipFill>
        <p:spPr bwMode="auto">
          <a:xfrm>
            <a:off x="2392401" y="1988840"/>
            <a:ext cx="4898694" cy="3684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8" t="4167" r="3235"/>
          <a:stretch/>
        </p:blipFill>
        <p:spPr bwMode="auto">
          <a:xfrm>
            <a:off x="2392401" y="1806483"/>
            <a:ext cx="4898694" cy="4049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Объект 2"/>
          <p:cNvSpPr txBox="1">
            <a:spLocks/>
          </p:cNvSpPr>
          <p:nvPr/>
        </p:nvSpPr>
        <p:spPr>
          <a:xfrm>
            <a:off x="1063328" y="5673449"/>
            <a:ext cx="8103730" cy="10801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/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онцентрические окружности с центром в проводнике</a:t>
            </a:r>
          </a:p>
        </p:txBody>
      </p:sp>
      <p:sp>
        <p:nvSpPr>
          <p:cNvPr id="7" name="Овал 6"/>
          <p:cNvSpPr/>
          <p:nvPr/>
        </p:nvSpPr>
        <p:spPr>
          <a:xfrm>
            <a:off x="4087512" y="3150752"/>
            <a:ext cx="1257007" cy="113256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323105" y="3320988"/>
            <a:ext cx="792088" cy="79208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334054" y="2335070"/>
            <a:ext cx="2763924" cy="276392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784104" y="2785120"/>
            <a:ext cx="1863824" cy="186382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699790" y="1772815"/>
            <a:ext cx="4032449" cy="3888432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7" name="Группа 16"/>
          <p:cNvGrpSpPr/>
          <p:nvPr/>
        </p:nvGrpSpPr>
        <p:grpSpPr>
          <a:xfrm>
            <a:off x="4589967" y="1755517"/>
            <a:ext cx="438140" cy="2177817"/>
            <a:chOff x="4589967" y="1755517"/>
            <a:chExt cx="438140" cy="2177817"/>
          </a:xfrm>
          <a:gradFill>
            <a:gsLst>
              <a:gs pos="0">
                <a:schemeClr val="bg1">
                  <a:lumMod val="65000"/>
                </a:schemeClr>
              </a:gs>
              <a:gs pos="50000">
                <a:schemeClr val="bg1">
                  <a:lumMod val="50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</a:gsLst>
            <a:path path="circle">
              <a:fillToRect l="100000" t="100000"/>
            </a:path>
          </a:gradFill>
        </p:grpSpPr>
        <p:sp>
          <p:nvSpPr>
            <p:cNvPr id="9" name="Прямоугольник 8"/>
            <p:cNvSpPr/>
            <p:nvPr/>
          </p:nvSpPr>
          <p:spPr>
            <a:xfrm>
              <a:off x="4589967" y="1755517"/>
              <a:ext cx="434501" cy="2010146"/>
            </a:xfrm>
            <a:custGeom>
              <a:avLst/>
              <a:gdLst>
                <a:gd name="connsiteX0" fmla="*/ 0 w 550615"/>
                <a:gd name="connsiteY0" fmla="*/ 0 h 2024660"/>
                <a:gd name="connsiteX1" fmla="*/ 550615 w 550615"/>
                <a:gd name="connsiteY1" fmla="*/ 0 h 2024660"/>
                <a:gd name="connsiteX2" fmla="*/ 550615 w 550615"/>
                <a:gd name="connsiteY2" fmla="*/ 2024660 h 2024660"/>
                <a:gd name="connsiteX3" fmla="*/ 0 w 550615"/>
                <a:gd name="connsiteY3" fmla="*/ 2024660 h 2024660"/>
                <a:gd name="connsiteX4" fmla="*/ 0 w 550615"/>
                <a:gd name="connsiteY4" fmla="*/ 0 h 2024660"/>
                <a:gd name="connsiteX0" fmla="*/ 0 w 550615"/>
                <a:gd name="connsiteY0" fmla="*/ 0 h 2024660"/>
                <a:gd name="connsiteX1" fmla="*/ 550615 w 550615"/>
                <a:gd name="connsiteY1" fmla="*/ 0 h 2024660"/>
                <a:gd name="connsiteX2" fmla="*/ 492558 w 550615"/>
                <a:gd name="connsiteY2" fmla="*/ 2024660 h 2024660"/>
                <a:gd name="connsiteX3" fmla="*/ 0 w 550615"/>
                <a:gd name="connsiteY3" fmla="*/ 2024660 h 2024660"/>
                <a:gd name="connsiteX4" fmla="*/ 0 w 550615"/>
                <a:gd name="connsiteY4" fmla="*/ 0 h 2024660"/>
                <a:gd name="connsiteX0" fmla="*/ 0 w 492558"/>
                <a:gd name="connsiteY0" fmla="*/ 0 h 2024660"/>
                <a:gd name="connsiteX1" fmla="*/ 492558 w 492558"/>
                <a:gd name="connsiteY1" fmla="*/ 43543 h 2024660"/>
                <a:gd name="connsiteX2" fmla="*/ 492558 w 492558"/>
                <a:gd name="connsiteY2" fmla="*/ 2024660 h 2024660"/>
                <a:gd name="connsiteX3" fmla="*/ 0 w 492558"/>
                <a:gd name="connsiteY3" fmla="*/ 2024660 h 2024660"/>
                <a:gd name="connsiteX4" fmla="*/ 0 w 492558"/>
                <a:gd name="connsiteY4" fmla="*/ 0 h 2024660"/>
                <a:gd name="connsiteX0" fmla="*/ 0 w 492558"/>
                <a:gd name="connsiteY0" fmla="*/ 0 h 2024660"/>
                <a:gd name="connsiteX1" fmla="*/ 492558 w 492558"/>
                <a:gd name="connsiteY1" fmla="*/ 43543 h 2024660"/>
                <a:gd name="connsiteX2" fmla="*/ 492558 w 492558"/>
                <a:gd name="connsiteY2" fmla="*/ 2024660 h 2024660"/>
                <a:gd name="connsiteX3" fmla="*/ 58057 w 492558"/>
                <a:gd name="connsiteY3" fmla="*/ 1995631 h 2024660"/>
                <a:gd name="connsiteX4" fmla="*/ 0 w 492558"/>
                <a:gd name="connsiteY4" fmla="*/ 0 h 2024660"/>
                <a:gd name="connsiteX0" fmla="*/ 0 w 434501"/>
                <a:gd name="connsiteY0" fmla="*/ 0 h 2010146"/>
                <a:gd name="connsiteX1" fmla="*/ 434501 w 434501"/>
                <a:gd name="connsiteY1" fmla="*/ 29029 h 2010146"/>
                <a:gd name="connsiteX2" fmla="*/ 434501 w 434501"/>
                <a:gd name="connsiteY2" fmla="*/ 2010146 h 2010146"/>
                <a:gd name="connsiteX3" fmla="*/ 0 w 434501"/>
                <a:gd name="connsiteY3" fmla="*/ 1981117 h 2010146"/>
                <a:gd name="connsiteX4" fmla="*/ 0 w 434501"/>
                <a:gd name="connsiteY4" fmla="*/ 0 h 2010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4501" h="2010146">
                  <a:moveTo>
                    <a:pt x="0" y="0"/>
                  </a:moveTo>
                  <a:lnTo>
                    <a:pt x="434501" y="29029"/>
                  </a:lnTo>
                  <a:lnTo>
                    <a:pt x="434501" y="2010146"/>
                  </a:lnTo>
                  <a:lnTo>
                    <a:pt x="0" y="19811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Блок-схема: задержка 9"/>
            <p:cNvSpPr/>
            <p:nvPr/>
          </p:nvSpPr>
          <p:spPr>
            <a:xfrm rot="5400000">
              <a:off x="4594739" y="3499966"/>
              <a:ext cx="432327" cy="434409"/>
            </a:xfrm>
            <a:custGeom>
              <a:avLst/>
              <a:gdLst>
                <a:gd name="connsiteX0" fmla="*/ 0 w 432048"/>
                <a:gd name="connsiteY0" fmla="*/ 0 h 594066"/>
                <a:gd name="connsiteX1" fmla="*/ 216024 w 432048"/>
                <a:gd name="connsiteY1" fmla="*/ 0 h 594066"/>
                <a:gd name="connsiteX2" fmla="*/ 432048 w 432048"/>
                <a:gd name="connsiteY2" fmla="*/ 297033 h 594066"/>
                <a:gd name="connsiteX3" fmla="*/ 216024 w 432048"/>
                <a:gd name="connsiteY3" fmla="*/ 594066 h 594066"/>
                <a:gd name="connsiteX4" fmla="*/ 0 w 432048"/>
                <a:gd name="connsiteY4" fmla="*/ 594066 h 594066"/>
                <a:gd name="connsiteX5" fmla="*/ 0 w 432048"/>
                <a:gd name="connsiteY5" fmla="*/ 0 h 594066"/>
                <a:gd name="connsiteX0" fmla="*/ 29029 w 432048"/>
                <a:gd name="connsiteY0" fmla="*/ 101600 h 594066"/>
                <a:gd name="connsiteX1" fmla="*/ 216024 w 432048"/>
                <a:gd name="connsiteY1" fmla="*/ 0 h 594066"/>
                <a:gd name="connsiteX2" fmla="*/ 432048 w 432048"/>
                <a:gd name="connsiteY2" fmla="*/ 297033 h 594066"/>
                <a:gd name="connsiteX3" fmla="*/ 216024 w 432048"/>
                <a:gd name="connsiteY3" fmla="*/ 594066 h 594066"/>
                <a:gd name="connsiteX4" fmla="*/ 0 w 432048"/>
                <a:gd name="connsiteY4" fmla="*/ 594066 h 594066"/>
                <a:gd name="connsiteX5" fmla="*/ 29029 w 432048"/>
                <a:gd name="connsiteY5" fmla="*/ 101600 h 594066"/>
                <a:gd name="connsiteX0" fmla="*/ 29029 w 432098"/>
                <a:gd name="connsiteY0" fmla="*/ 14514 h 506980"/>
                <a:gd name="connsiteX1" fmla="*/ 230538 w 432098"/>
                <a:gd name="connsiteY1" fmla="*/ 0 h 506980"/>
                <a:gd name="connsiteX2" fmla="*/ 432048 w 432098"/>
                <a:gd name="connsiteY2" fmla="*/ 209947 h 506980"/>
                <a:gd name="connsiteX3" fmla="*/ 216024 w 432098"/>
                <a:gd name="connsiteY3" fmla="*/ 506980 h 506980"/>
                <a:gd name="connsiteX4" fmla="*/ 0 w 432098"/>
                <a:gd name="connsiteY4" fmla="*/ 506980 h 506980"/>
                <a:gd name="connsiteX5" fmla="*/ 29029 w 432098"/>
                <a:gd name="connsiteY5" fmla="*/ 14514 h 506980"/>
                <a:gd name="connsiteX0" fmla="*/ 29029 w 432098"/>
                <a:gd name="connsiteY0" fmla="*/ 14514 h 506980"/>
                <a:gd name="connsiteX1" fmla="*/ 230538 w 432098"/>
                <a:gd name="connsiteY1" fmla="*/ 0 h 506980"/>
                <a:gd name="connsiteX2" fmla="*/ 432048 w 432098"/>
                <a:gd name="connsiteY2" fmla="*/ 209947 h 506980"/>
                <a:gd name="connsiteX3" fmla="*/ 216024 w 432098"/>
                <a:gd name="connsiteY3" fmla="*/ 506980 h 506980"/>
                <a:gd name="connsiteX4" fmla="*/ 0 w 432098"/>
                <a:gd name="connsiteY4" fmla="*/ 434409 h 506980"/>
                <a:gd name="connsiteX5" fmla="*/ 29029 w 432098"/>
                <a:gd name="connsiteY5" fmla="*/ 14514 h 506980"/>
                <a:gd name="connsiteX0" fmla="*/ 29029 w 432098"/>
                <a:gd name="connsiteY0" fmla="*/ 14514 h 506980"/>
                <a:gd name="connsiteX1" fmla="*/ 230538 w 432098"/>
                <a:gd name="connsiteY1" fmla="*/ 0 h 506980"/>
                <a:gd name="connsiteX2" fmla="*/ 432048 w 432098"/>
                <a:gd name="connsiteY2" fmla="*/ 209947 h 506980"/>
                <a:gd name="connsiteX3" fmla="*/ 216024 w 432098"/>
                <a:gd name="connsiteY3" fmla="*/ 506980 h 506980"/>
                <a:gd name="connsiteX4" fmla="*/ 0 w 432098"/>
                <a:gd name="connsiteY4" fmla="*/ 434409 h 506980"/>
                <a:gd name="connsiteX5" fmla="*/ 29029 w 432098"/>
                <a:gd name="connsiteY5" fmla="*/ 14514 h 506980"/>
                <a:gd name="connsiteX0" fmla="*/ 29029 w 432327"/>
                <a:gd name="connsiteY0" fmla="*/ 14514 h 434409"/>
                <a:gd name="connsiteX1" fmla="*/ 230538 w 432327"/>
                <a:gd name="connsiteY1" fmla="*/ 0 h 434409"/>
                <a:gd name="connsiteX2" fmla="*/ 432048 w 432327"/>
                <a:gd name="connsiteY2" fmla="*/ 209947 h 434409"/>
                <a:gd name="connsiteX3" fmla="*/ 259567 w 432327"/>
                <a:gd name="connsiteY3" fmla="*/ 434408 h 434409"/>
                <a:gd name="connsiteX4" fmla="*/ 0 w 432327"/>
                <a:gd name="connsiteY4" fmla="*/ 434409 h 434409"/>
                <a:gd name="connsiteX5" fmla="*/ 29029 w 432327"/>
                <a:gd name="connsiteY5" fmla="*/ 14514 h 434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2327" h="434409">
                  <a:moveTo>
                    <a:pt x="29029" y="14514"/>
                  </a:moveTo>
                  <a:cubicBezTo>
                    <a:pt x="101037" y="14514"/>
                    <a:pt x="158530" y="0"/>
                    <a:pt x="230538" y="0"/>
                  </a:cubicBezTo>
                  <a:cubicBezTo>
                    <a:pt x="349845" y="0"/>
                    <a:pt x="427210" y="137546"/>
                    <a:pt x="432048" y="209947"/>
                  </a:cubicBezTo>
                  <a:cubicBezTo>
                    <a:pt x="436886" y="282348"/>
                    <a:pt x="378874" y="361837"/>
                    <a:pt x="259567" y="434408"/>
                  </a:cubicBezTo>
                  <a:lnTo>
                    <a:pt x="0" y="434409"/>
                  </a:lnTo>
                  <a:lnTo>
                    <a:pt x="29029" y="1451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588671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8" t="4167" r="3235"/>
          <a:stretch/>
        </p:blipFill>
        <p:spPr bwMode="auto">
          <a:xfrm>
            <a:off x="251520" y="97835"/>
            <a:ext cx="3506991" cy="2857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Овал 6"/>
          <p:cNvSpPr/>
          <p:nvPr/>
        </p:nvSpPr>
        <p:spPr>
          <a:xfrm>
            <a:off x="1465055" y="1046438"/>
            <a:ext cx="899895" cy="799207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633717" y="1166567"/>
            <a:ext cx="567058" cy="558948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925652" y="470840"/>
            <a:ext cx="1978702" cy="1950403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247845" y="788424"/>
            <a:ext cx="1334318" cy="1315234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71581" y="74077"/>
            <a:ext cx="2886843" cy="2743928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2" name="Группа 11"/>
          <p:cNvGrpSpPr/>
          <p:nvPr/>
        </p:nvGrpSpPr>
        <p:grpSpPr>
          <a:xfrm>
            <a:off x="1824765" y="61870"/>
            <a:ext cx="313666" cy="1536808"/>
            <a:chOff x="4589967" y="1755517"/>
            <a:chExt cx="438140" cy="2177817"/>
          </a:xfrm>
          <a:gradFill>
            <a:gsLst>
              <a:gs pos="0">
                <a:schemeClr val="bg1">
                  <a:lumMod val="65000"/>
                </a:schemeClr>
              </a:gs>
              <a:gs pos="50000">
                <a:schemeClr val="bg1">
                  <a:lumMod val="50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</a:gsLst>
            <a:path path="circle">
              <a:fillToRect l="100000" t="100000"/>
            </a:path>
          </a:gradFill>
        </p:grpSpPr>
        <p:sp>
          <p:nvSpPr>
            <p:cNvPr id="13" name="Прямоугольник 8"/>
            <p:cNvSpPr/>
            <p:nvPr/>
          </p:nvSpPr>
          <p:spPr>
            <a:xfrm>
              <a:off x="4589967" y="1755517"/>
              <a:ext cx="434501" cy="2010146"/>
            </a:xfrm>
            <a:custGeom>
              <a:avLst/>
              <a:gdLst>
                <a:gd name="connsiteX0" fmla="*/ 0 w 550615"/>
                <a:gd name="connsiteY0" fmla="*/ 0 h 2024660"/>
                <a:gd name="connsiteX1" fmla="*/ 550615 w 550615"/>
                <a:gd name="connsiteY1" fmla="*/ 0 h 2024660"/>
                <a:gd name="connsiteX2" fmla="*/ 550615 w 550615"/>
                <a:gd name="connsiteY2" fmla="*/ 2024660 h 2024660"/>
                <a:gd name="connsiteX3" fmla="*/ 0 w 550615"/>
                <a:gd name="connsiteY3" fmla="*/ 2024660 h 2024660"/>
                <a:gd name="connsiteX4" fmla="*/ 0 w 550615"/>
                <a:gd name="connsiteY4" fmla="*/ 0 h 2024660"/>
                <a:gd name="connsiteX0" fmla="*/ 0 w 550615"/>
                <a:gd name="connsiteY0" fmla="*/ 0 h 2024660"/>
                <a:gd name="connsiteX1" fmla="*/ 550615 w 550615"/>
                <a:gd name="connsiteY1" fmla="*/ 0 h 2024660"/>
                <a:gd name="connsiteX2" fmla="*/ 492558 w 550615"/>
                <a:gd name="connsiteY2" fmla="*/ 2024660 h 2024660"/>
                <a:gd name="connsiteX3" fmla="*/ 0 w 550615"/>
                <a:gd name="connsiteY3" fmla="*/ 2024660 h 2024660"/>
                <a:gd name="connsiteX4" fmla="*/ 0 w 550615"/>
                <a:gd name="connsiteY4" fmla="*/ 0 h 2024660"/>
                <a:gd name="connsiteX0" fmla="*/ 0 w 492558"/>
                <a:gd name="connsiteY0" fmla="*/ 0 h 2024660"/>
                <a:gd name="connsiteX1" fmla="*/ 492558 w 492558"/>
                <a:gd name="connsiteY1" fmla="*/ 43543 h 2024660"/>
                <a:gd name="connsiteX2" fmla="*/ 492558 w 492558"/>
                <a:gd name="connsiteY2" fmla="*/ 2024660 h 2024660"/>
                <a:gd name="connsiteX3" fmla="*/ 0 w 492558"/>
                <a:gd name="connsiteY3" fmla="*/ 2024660 h 2024660"/>
                <a:gd name="connsiteX4" fmla="*/ 0 w 492558"/>
                <a:gd name="connsiteY4" fmla="*/ 0 h 2024660"/>
                <a:gd name="connsiteX0" fmla="*/ 0 w 492558"/>
                <a:gd name="connsiteY0" fmla="*/ 0 h 2024660"/>
                <a:gd name="connsiteX1" fmla="*/ 492558 w 492558"/>
                <a:gd name="connsiteY1" fmla="*/ 43543 h 2024660"/>
                <a:gd name="connsiteX2" fmla="*/ 492558 w 492558"/>
                <a:gd name="connsiteY2" fmla="*/ 2024660 h 2024660"/>
                <a:gd name="connsiteX3" fmla="*/ 58057 w 492558"/>
                <a:gd name="connsiteY3" fmla="*/ 1995631 h 2024660"/>
                <a:gd name="connsiteX4" fmla="*/ 0 w 492558"/>
                <a:gd name="connsiteY4" fmla="*/ 0 h 2024660"/>
                <a:gd name="connsiteX0" fmla="*/ 0 w 434501"/>
                <a:gd name="connsiteY0" fmla="*/ 0 h 2010146"/>
                <a:gd name="connsiteX1" fmla="*/ 434501 w 434501"/>
                <a:gd name="connsiteY1" fmla="*/ 29029 h 2010146"/>
                <a:gd name="connsiteX2" fmla="*/ 434501 w 434501"/>
                <a:gd name="connsiteY2" fmla="*/ 2010146 h 2010146"/>
                <a:gd name="connsiteX3" fmla="*/ 0 w 434501"/>
                <a:gd name="connsiteY3" fmla="*/ 1981117 h 2010146"/>
                <a:gd name="connsiteX4" fmla="*/ 0 w 434501"/>
                <a:gd name="connsiteY4" fmla="*/ 0 h 2010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4501" h="2010146">
                  <a:moveTo>
                    <a:pt x="0" y="0"/>
                  </a:moveTo>
                  <a:lnTo>
                    <a:pt x="434501" y="29029"/>
                  </a:lnTo>
                  <a:lnTo>
                    <a:pt x="434501" y="2010146"/>
                  </a:lnTo>
                  <a:lnTo>
                    <a:pt x="0" y="19811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Блок-схема: задержка 9"/>
            <p:cNvSpPr/>
            <p:nvPr/>
          </p:nvSpPr>
          <p:spPr>
            <a:xfrm rot="5400000">
              <a:off x="4594739" y="3499966"/>
              <a:ext cx="432327" cy="434409"/>
            </a:xfrm>
            <a:custGeom>
              <a:avLst/>
              <a:gdLst>
                <a:gd name="connsiteX0" fmla="*/ 0 w 432048"/>
                <a:gd name="connsiteY0" fmla="*/ 0 h 594066"/>
                <a:gd name="connsiteX1" fmla="*/ 216024 w 432048"/>
                <a:gd name="connsiteY1" fmla="*/ 0 h 594066"/>
                <a:gd name="connsiteX2" fmla="*/ 432048 w 432048"/>
                <a:gd name="connsiteY2" fmla="*/ 297033 h 594066"/>
                <a:gd name="connsiteX3" fmla="*/ 216024 w 432048"/>
                <a:gd name="connsiteY3" fmla="*/ 594066 h 594066"/>
                <a:gd name="connsiteX4" fmla="*/ 0 w 432048"/>
                <a:gd name="connsiteY4" fmla="*/ 594066 h 594066"/>
                <a:gd name="connsiteX5" fmla="*/ 0 w 432048"/>
                <a:gd name="connsiteY5" fmla="*/ 0 h 594066"/>
                <a:gd name="connsiteX0" fmla="*/ 29029 w 432048"/>
                <a:gd name="connsiteY0" fmla="*/ 101600 h 594066"/>
                <a:gd name="connsiteX1" fmla="*/ 216024 w 432048"/>
                <a:gd name="connsiteY1" fmla="*/ 0 h 594066"/>
                <a:gd name="connsiteX2" fmla="*/ 432048 w 432048"/>
                <a:gd name="connsiteY2" fmla="*/ 297033 h 594066"/>
                <a:gd name="connsiteX3" fmla="*/ 216024 w 432048"/>
                <a:gd name="connsiteY3" fmla="*/ 594066 h 594066"/>
                <a:gd name="connsiteX4" fmla="*/ 0 w 432048"/>
                <a:gd name="connsiteY4" fmla="*/ 594066 h 594066"/>
                <a:gd name="connsiteX5" fmla="*/ 29029 w 432048"/>
                <a:gd name="connsiteY5" fmla="*/ 101600 h 594066"/>
                <a:gd name="connsiteX0" fmla="*/ 29029 w 432098"/>
                <a:gd name="connsiteY0" fmla="*/ 14514 h 506980"/>
                <a:gd name="connsiteX1" fmla="*/ 230538 w 432098"/>
                <a:gd name="connsiteY1" fmla="*/ 0 h 506980"/>
                <a:gd name="connsiteX2" fmla="*/ 432048 w 432098"/>
                <a:gd name="connsiteY2" fmla="*/ 209947 h 506980"/>
                <a:gd name="connsiteX3" fmla="*/ 216024 w 432098"/>
                <a:gd name="connsiteY3" fmla="*/ 506980 h 506980"/>
                <a:gd name="connsiteX4" fmla="*/ 0 w 432098"/>
                <a:gd name="connsiteY4" fmla="*/ 506980 h 506980"/>
                <a:gd name="connsiteX5" fmla="*/ 29029 w 432098"/>
                <a:gd name="connsiteY5" fmla="*/ 14514 h 506980"/>
                <a:gd name="connsiteX0" fmla="*/ 29029 w 432098"/>
                <a:gd name="connsiteY0" fmla="*/ 14514 h 506980"/>
                <a:gd name="connsiteX1" fmla="*/ 230538 w 432098"/>
                <a:gd name="connsiteY1" fmla="*/ 0 h 506980"/>
                <a:gd name="connsiteX2" fmla="*/ 432048 w 432098"/>
                <a:gd name="connsiteY2" fmla="*/ 209947 h 506980"/>
                <a:gd name="connsiteX3" fmla="*/ 216024 w 432098"/>
                <a:gd name="connsiteY3" fmla="*/ 506980 h 506980"/>
                <a:gd name="connsiteX4" fmla="*/ 0 w 432098"/>
                <a:gd name="connsiteY4" fmla="*/ 434409 h 506980"/>
                <a:gd name="connsiteX5" fmla="*/ 29029 w 432098"/>
                <a:gd name="connsiteY5" fmla="*/ 14514 h 506980"/>
                <a:gd name="connsiteX0" fmla="*/ 29029 w 432098"/>
                <a:gd name="connsiteY0" fmla="*/ 14514 h 506980"/>
                <a:gd name="connsiteX1" fmla="*/ 230538 w 432098"/>
                <a:gd name="connsiteY1" fmla="*/ 0 h 506980"/>
                <a:gd name="connsiteX2" fmla="*/ 432048 w 432098"/>
                <a:gd name="connsiteY2" fmla="*/ 209947 h 506980"/>
                <a:gd name="connsiteX3" fmla="*/ 216024 w 432098"/>
                <a:gd name="connsiteY3" fmla="*/ 506980 h 506980"/>
                <a:gd name="connsiteX4" fmla="*/ 0 w 432098"/>
                <a:gd name="connsiteY4" fmla="*/ 434409 h 506980"/>
                <a:gd name="connsiteX5" fmla="*/ 29029 w 432098"/>
                <a:gd name="connsiteY5" fmla="*/ 14514 h 506980"/>
                <a:gd name="connsiteX0" fmla="*/ 29029 w 432327"/>
                <a:gd name="connsiteY0" fmla="*/ 14514 h 434409"/>
                <a:gd name="connsiteX1" fmla="*/ 230538 w 432327"/>
                <a:gd name="connsiteY1" fmla="*/ 0 h 434409"/>
                <a:gd name="connsiteX2" fmla="*/ 432048 w 432327"/>
                <a:gd name="connsiteY2" fmla="*/ 209947 h 434409"/>
                <a:gd name="connsiteX3" fmla="*/ 259567 w 432327"/>
                <a:gd name="connsiteY3" fmla="*/ 434408 h 434409"/>
                <a:gd name="connsiteX4" fmla="*/ 0 w 432327"/>
                <a:gd name="connsiteY4" fmla="*/ 434409 h 434409"/>
                <a:gd name="connsiteX5" fmla="*/ 29029 w 432327"/>
                <a:gd name="connsiteY5" fmla="*/ 14514 h 434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2327" h="434409">
                  <a:moveTo>
                    <a:pt x="29029" y="14514"/>
                  </a:moveTo>
                  <a:cubicBezTo>
                    <a:pt x="101037" y="14514"/>
                    <a:pt x="158530" y="0"/>
                    <a:pt x="230538" y="0"/>
                  </a:cubicBezTo>
                  <a:cubicBezTo>
                    <a:pt x="349845" y="0"/>
                    <a:pt x="427210" y="137546"/>
                    <a:pt x="432048" y="209947"/>
                  </a:cubicBezTo>
                  <a:cubicBezTo>
                    <a:pt x="436886" y="282348"/>
                    <a:pt x="378874" y="361837"/>
                    <a:pt x="259567" y="434408"/>
                  </a:cubicBezTo>
                  <a:lnTo>
                    <a:pt x="0" y="434409"/>
                  </a:lnTo>
                  <a:lnTo>
                    <a:pt x="29029" y="1451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716016" y="97835"/>
            <a:ext cx="3506991" cy="2893427"/>
            <a:chOff x="2392401" y="1755517"/>
            <a:chExt cx="4898694" cy="4100287"/>
          </a:xfrm>
        </p:grpSpPr>
        <p:pic>
          <p:nvPicPr>
            <p:cNvPr id="17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18" t="4167" r="3235"/>
            <a:stretch/>
          </p:blipFill>
          <p:spPr bwMode="auto">
            <a:xfrm>
              <a:off x="2392401" y="1806483"/>
              <a:ext cx="4898694" cy="40493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Овал 17"/>
            <p:cNvSpPr/>
            <p:nvPr/>
          </p:nvSpPr>
          <p:spPr>
            <a:xfrm>
              <a:off x="4087512" y="3150752"/>
              <a:ext cx="1257007" cy="113256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4323105" y="3320988"/>
              <a:ext cx="792088" cy="792088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3334054" y="2335070"/>
              <a:ext cx="2763924" cy="2763924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Овал 20"/>
            <p:cNvSpPr/>
            <p:nvPr/>
          </p:nvSpPr>
          <p:spPr>
            <a:xfrm>
              <a:off x="3784104" y="2785120"/>
              <a:ext cx="1863824" cy="1863824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Овал 21"/>
            <p:cNvSpPr/>
            <p:nvPr/>
          </p:nvSpPr>
          <p:spPr>
            <a:xfrm>
              <a:off x="2699790" y="1772815"/>
              <a:ext cx="4032449" cy="3888432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3" name="Группа 22"/>
            <p:cNvGrpSpPr/>
            <p:nvPr/>
          </p:nvGrpSpPr>
          <p:grpSpPr>
            <a:xfrm>
              <a:off x="4589967" y="1755517"/>
              <a:ext cx="438140" cy="2177817"/>
              <a:chOff x="4589967" y="1755517"/>
              <a:chExt cx="438140" cy="2177817"/>
            </a:xfrm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100000" t="100000"/>
              </a:path>
            </a:gradFill>
          </p:grpSpPr>
          <p:sp>
            <p:nvSpPr>
              <p:cNvPr id="24" name="Прямоугольник 8"/>
              <p:cNvSpPr/>
              <p:nvPr/>
            </p:nvSpPr>
            <p:spPr>
              <a:xfrm>
                <a:off x="4589967" y="1755517"/>
                <a:ext cx="434501" cy="2010146"/>
              </a:xfrm>
              <a:custGeom>
                <a:avLst/>
                <a:gdLst>
                  <a:gd name="connsiteX0" fmla="*/ 0 w 550615"/>
                  <a:gd name="connsiteY0" fmla="*/ 0 h 2024660"/>
                  <a:gd name="connsiteX1" fmla="*/ 550615 w 550615"/>
                  <a:gd name="connsiteY1" fmla="*/ 0 h 2024660"/>
                  <a:gd name="connsiteX2" fmla="*/ 550615 w 550615"/>
                  <a:gd name="connsiteY2" fmla="*/ 2024660 h 2024660"/>
                  <a:gd name="connsiteX3" fmla="*/ 0 w 550615"/>
                  <a:gd name="connsiteY3" fmla="*/ 2024660 h 2024660"/>
                  <a:gd name="connsiteX4" fmla="*/ 0 w 550615"/>
                  <a:gd name="connsiteY4" fmla="*/ 0 h 2024660"/>
                  <a:gd name="connsiteX0" fmla="*/ 0 w 550615"/>
                  <a:gd name="connsiteY0" fmla="*/ 0 h 2024660"/>
                  <a:gd name="connsiteX1" fmla="*/ 550615 w 550615"/>
                  <a:gd name="connsiteY1" fmla="*/ 0 h 2024660"/>
                  <a:gd name="connsiteX2" fmla="*/ 492558 w 550615"/>
                  <a:gd name="connsiteY2" fmla="*/ 2024660 h 2024660"/>
                  <a:gd name="connsiteX3" fmla="*/ 0 w 550615"/>
                  <a:gd name="connsiteY3" fmla="*/ 2024660 h 2024660"/>
                  <a:gd name="connsiteX4" fmla="*/ 0 w 550615"/>
                  <a:gd name="connsiteY4" fmla="*/ 0 h 2024660"/>
                  <a:gd name="connsiteX0" fmla="*/ 0 w 492558"/>
                  <a:gd name="connsiteY0" fmla="*/ 0 h 2024660"/>
                  <a:gd name="connsiteX1" fmla="*/ 492558 w 492558"/>
                  <a:gd name="connsiteY1" fmla="*/ 43543 h 2024660"/>
                  <a:gd name="connsiteX2" fmla="*/ 492558 w 492558"/>
                  <a:gd name="connsiteY2" fmla="*/ 2024660 h 2024660"/>
                  <a:gd name="connsiteX3" fmla="*/ 0 w 492558"/>
                  <a:gd name="connsiteY3" fmla="*/ 2024660 h 2024660"/>
                  <a:gd name="connsiteX4" fmla="*/ 0 w 492558"/>
                  <a:gd name="connsiteY4" fmla="*/ 0 h 2024660"/>
                  <a:gd name="connsiteX0" fmla="*/ 0 w 492558"/>
                  <a:gd name="connsiteY0" fmla="*/ 0 h 2024660"/>
                  <a:gd name="connsiteX1" fmla="*/ 492558 w 492558"/>
                  <a:gd name="connsiteY1" fmla="*/ 43543 h 2024660"/>
                  <a:gd name="connsiteX2" fmla="*/ 492558 w 492558"/>
                  <a:gd name="connsiteY2" fmla="*/ 2024660 h 2024660"/>
                  <a:gd name="connsiteX3" fmla="*/ 58057 w 492558"/>
                  <a:gd name="connsiteY3" fmla="*/ 1995631 h 2024660"/>
                  <a:gd name="connsiteX4" fmla="*/ 0 w 492558"/>
                  <a:gd name="connsiteY4" fmla="*/ 0 h 2024660"/>
                  <a:gd name="connsiteX0" fmla="*/ 0 w 434501"/>
                  <a:gd name="connsiteY0" fmla="*/ 0 h 2010146"/>
                  <a:gd name="connsiteX1" fmla="*/ 434501 w 434501"/>
                  <a:gd name="connsiteY1" fmla="*/ 29029 h 2010146"/>
                  <a:gd name="connsiteX2" fmla="*/ 434501 w 434501"/>
                  <a:gd name="connsiteY2" fmla="*/ 2010146 h 2010146"/>
                  <a:gd name="connsiteX3" fmla="*/ 0 w 434501"/>
                  <a:gd name="connsiteY3" fmla="*/ 1981117 h 2010146"/>
                  <a:gd name="connsiteX4" fmla="*/ 0 w 434501"/>
                  <a:gd name="connsiteY4" fmla="*/ 0 h 2010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4501" h="2010146">
                    <a:moveTo>
                      <a:pt x="0" y="0"/>
                    </a:moveTo>
                    <a:lnTo>
                      <a:pt x="434501" y="29029"/>
                    </a:lnTo>
                    <a:lnTo>
                      <a:pt x="434501" y="2010146"/>
                    </a:lnTo>
                    <a:lnTo>
                      <a:pt x="0" y="198111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" name="Блок-схема: задержка 9"/>
              <p:cNvSpPr/>
              <p:nvPr/>
            </p:nvSpPr>
            <p:spPr>
              <a:xfrm rot="5400000">
                <a:off x="4594739" y="3499966"/>
                <a:ext cx="432327" cy="434409"/>
              </a:xfrm>
              <a:custGeom>
                <a:avLst/>
                <a:gdLst>
                  <a:gd name="connsiteX0" fmla="*/ 0 w 432048"/>
                  <a:gd name="connsiteY0" fmla="*/ 0 h 594066"/>
                  <a:gd name="connsiteX1" fmla="*/ 216024 w 432048"/>
                  <a:gd name="connsiteY1" fmla="*/ 0 h 594066"/>
                  <a:gd name="connsiteX2" fmla="*/ 432048 w 432048"/>
                  <a:gd name="connsiteY2" fmla="*/ 297033 h 594066"/>
                  <a:gd name="connsiteX3" fmla="*/ 216024 w 432048"/>
                  <a:gd name="connsiteY3" fmla="*/ 594066 h 594066"/>
                  <a:gd name="connsiteX4" fmla="*/ 0 w 432048"/>
                  <a:gd name="connsiteY4" fmla="*/ 594066 h 594066"/>
                  <a:gd name="connsiteX5" fmla="*/ 0 w 432048"/>
                  <a:gd name="connsiteY5" fmla="*/ 0 h 594066"/>
                  <a:gd name="connsiteX0" fmla="*/ 29029 w 432048"/>
                  <a:gd name="connsiteY0" fmla="*/ 101600 h 594066"/>
                  <a:gd name="connsiteX1" fmla="*/ 216024 w 432048"/>
                  <a:gd name="connsiteY1" fmla="*/ 0 h 594066"/>
                  <a:gd name="connsiteX2" fmla="*/ 432048 w 432048"/>
                  <a:gd name="connsiteY2" fmla="*/ 297033 h 594066"/>
                  <a:gd name="connsiteX3" fmla="*/ 216024 w 432048"/>
                  <a:gd name="connsiteY3" fmla="*/ 594066 h 594066"/>
                  <a:gd name="connsiteX4" fmla="*/ 0 w 432048"/>
                  <a:gd name="connsiteY4" fmla="*/ 594066 h 594066"/>
                  <a:gd name="connsiteX5" fmla="*/ 29029 w 432048"/>
                  <a:gd name="connsiteY5" fmla="*/ 101600 h 594066"/>
                  <a:gd name="connsiteX0" fmla="*/ 29029 w 432098"/>
                  <a:gd name="connsiteY0" fmla="*/ 14514 h 506980"/>
                  <a:gd name="connsiteX1" fmla="*/ 230538 w 432098"/>
                  <a:gd name="connsiteY1" fmla="*/ 0 h 506980"/>
                  <a:gd name="connsiteX2" fmla="*/ 432048 w 432098"/>
                  <a:gd name="connsiteY2" fmla="*/ 209947 h 506980"/>
                  <a:gd name="connsiteX3" fmla="*/ 216024 w 432098"/>
                  <a:gd name="connsiteY3" fmla="*/ 506980 h 506980"/>
                  <a:gd name="connsiteX4" fmla="*/ 0 w 432098"/>
                  <a:gd name="connsiteY4" fmla="*/ 506980 h 506980"/>
                  <a:gd name="connsiteX5" fmla="*/ 29029 w 432098"/>
                  <a:gd name="connsiteY5" fmla="*/ 14514 h 506980"/>
                  <a:gd name="connsiteX0" fmla="*/ 29029 w 432098"/>
                  <a:gd name="connsiteY0" fmla="*/ 14514 h 506980"/>
                  <a:gd name="connsiteX1" fmla="*/ 230538 w 432098"/>
                  <a:gd name="connsiteY1" fmla="*/ 0 h 506980"/>
                  <a:gd name="connsiteX2" fmla="*/ 432048 w 432098"/>
                  <a:gd name="connsiteY2" fmla="*/ 209947 h 506980"/>
                  <a:gd name="connsiteX3" fmla="*/ 216024 w 432098"/>
                  <a:gd name="connsiteY3" fmla="*/ 506980 h 506980"/>
                  <a:gd name="connsiteX4" fmla="*/ 0 w 432098"/>
                  <a:gd name="connsiteY4" fmla="*/ 434409 h 506980"/>
                  <a:gd name="connsiteX5" fmla="*/ 29029 w 432098"/>
                  <a:gd name="connsiteY5" fmla="*/ 14514 h 506980"/>
                  <a:gd name="connsiteX0" fmla="*/ 29029 w 432098"/>
                  <a:gd name="connsiteY0" fmla="*/ 14514 h 506980"/>
                  <a:gd name="connsiteX1" fmla="*/ 230538 w 432098"/>
                  <a:gd name="connsiteY1" fmla="*/ 0 h 506980"/>
                  <a:gd name="connsiteX2" fmla="*/ 432048 w 432098"/>
                  <a:gd name="connsiteY2" fmla="*/ 209947 h 506980"/>
                  <a:gd name="connsiteX3" fmla="*/ 216024 w 432098"/>
                  <a:gd name="connsiteY3" fmla="*/ 506980 h 506980"/>
                  <a:gd name="connsiteX4" fmla="*/ 0 w 432098"/>
                  <a:gd name="connsiteY4" fmla="*/ 434409 h 506980"/>
                  <a:gd name="connsiteX5" fmla="*/ 29029 w 432098"/>
                  <a:gd name="connsiteY5" fmla="*/ 14514 h 506980"/>
                  <a:gd name="connsiteX0" fmla="*/ 29029 w 432327"/>
                  <a:gd name="connsiteY0" fmla="*/ 14514 h 434409"/>
                  <a:gd name="connsiteX1" fmla="*/ 230538 w 432327"/>
                  <a:gd name="connsiteY1" fmla="*/ 0 h 434409"/>
                  <a:gd name="connsiteX2" fmla="*/ 432048 w 432327"/>
                  <a:gd name="connsiteY2" fmla="*/ 209947 h 434409"/>
                  <a:gd name="connsiteX3" fmla="*/ 259567 w 432327"/>
                  <a:gd name="connsiteY3" fmla="*/ 434408 h 434409"/>
                  <a:gd name="connsiteX4" fmla="*/ 0 w 432327"/>
                  <a:gd name="connsiteY4" fmla="*/ 434409 h 434409"/>
                  <a:gd name="connsiteX5" fmla="*/ 29029 w 432327"/>
                  <a:gd name="connsiteY5" fmla="*/ 14514 h 434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2327" h="434409">
                    <a:moveTo>
                      <a:pt x="29029" y="14514"/>
                    </a:moveTo>
                    <a:cubicBezTo>
                      <a:pt x="101037" y="14514"/>
                      <a:pt x="158530" y="0"/>
                      <a:pt x="230538" y="0"/>
                    </a:cubicBezTo>
                    <a:cubicBezTo>
                      <a:pt x="349845" y="0"/>
                      <a:pt x="427210" y="137546"/>
                      <a:pt x="432048" y="209947"/>
                    </a:cubicBezTo>
                    <a:cubicBezTo>
                      <a:pt x="436886" y="282348"/>
                      <a:pt x="378874" y="361837"/>
                      <a:pt x="259567" y="434408"/>
                    </a:cubicBezTo>
                    <a:lnTo>
                      <a:pt x="0" y="434409"/>
                    </a:lnTo>
                    <a:lnTo>
                      <a:pt x="29029" y="1451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" name="Стрелка вправо 1"/>
          <p:cNvSpPr/>
          <p:nvPr/>
        </p:nvSpPr>
        <p:spPr>
          <a:xfrm rot="16200000">
            <a:off x="1614679" y="812950"/>
            <a:ext cx="731233" cy="144016"/>
          </a:xfrm>
          <a:prstGeom prst="rightArrow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бъект 2"/>
          <p:cNvSpPr txBox="1">
            <a:spLocks/>
          </p:cNvSpPr>
          <p:nvPr/>
        </p:nvSpPr>
        <p:spPr>
          <a:xfrm>
            <a:off x="3131840" y="3140968"/>
            <a:ext cx="2068512" cy="63587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вид сверху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1646309" y="4729749"/>
            <a:ext cx="907504" cy="817659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1102345" y="4140863"/>
            <a:ext cx="1995432" cy="1995432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1427261" y="4465779"/>
            <a:ext cx="1345599" cy="1345599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644434" y="3734939"/>
            <a:ext cx="2911252" cy="2807278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810265" y="4835100"/>
            <a:ext cx="579591" cy="579591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2025969" y="5046933"/>
            <a:ext cx="148185" cy="148185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4" name="Группа 33"/>
          <p:cNvGrpSpPr/>
          <p:nvPr/>
        </p:nvGrpSpPr>
        <p:grpSpPr>
          <a:xfrm rot="5400000">
            <a:off x="1884783" y="5882843"/>
            <a:ext cx="364077" cy="1291381"/>
            <a:chOff x="4788023" y="4831231"/>
            <a:chExt cx="148054" cy="1172699"/>
          </a:xfrm>
        </p:grpSpPr>
        <p:sp>
          <p:nvSpPr>
            <p:cNvPr id="5" name="Равнобедренный треугольник 4"/>
            <p:cNvSpPr/>
            <p:nvPr/>
          </p:nvSpPr>
          <p:spPr>
            <a:xfrm>
              <a:off x="4788024" y="4831231"/>
              <a:ext cx="148053" cy="579591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Равнобедренный треугольник 32"/>
            <p:cNvSpPr/>
            <p:nvPr/>
          </p:nvSpPr>
          <p:spPr>
            <a:xfrm rot="10800000">
              <a:off x="4788023" y="5410822"/>
              <a:ext cx="148053" cy="593108"/>
            </a:xfrm>
            <a:prstGeom prst="triangl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5" name="Группа 34"/>
          <p:cNvGrpSpPr/>
          <p:nvPr/>
        </p:nvGrpSpPr>
        <p:grpSpPr>
          <a:xfrm rot="15254511">
            <a:off x="1735207" y="3481489"/>
            <a:ext cx="364077" cy="1291381"/>
            <a:chOff x="4788023" y="4831231"/>
            <a:chExt cx="148054" cy="1172699"/>
          </a:xfrm>
        </p:grpSpPr>
        <p:sp>
          <p:nvSpPr>
            <p:cNvPr id="36" name="Равнобедренный треугольник 35"/>
            <p:cNvSpPr/>
            <p:nvPr/>
          </p:nvSpPr>
          <p:spPr>
            <a:xfrm>
              <a:off x="4788024" y="4831231"/>
              <a:ext cx="148053" cy="579591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Равнобедренный треугольник 36"/>
            <p:cNvSpPr/>
            <p:nvPr/>
          </p:nvSpPr>
          <p:spPr>
            <a:xfrm rot="10800000">
              <a:off x="4788023" y="5410822"/>
              <a:ext cx="148053" cy="593108"/>
            </a:xfrm>
            <a:prstGeom prst="triangl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8" name="Группа 37"/>
          <p:cNvGrpSpPr/>
          <p:nvPr/>
        </p:nvGrpSpPr>
        <p:grpSpPr>
          <a:xfrm rot="10578919">
            <a:off x="456265" y="4765131"/>
            <a:ext cx="364077" cy="1291381"/>
            <a:chOff x="4788023" y="4831231"/>
            <a:chExt cx="148054" cy="1172699"/>
          </a:xfrm>
        </p:grpSpPr>
        <p:sp>
          <p:nvSpPr>
            <p:cNvPr id="39" name="Равнобедренный треугольник 38"/>
            <p:cNvSpPr/>
            <p:nvPr/>
          </p:nvSpPr>
          <p:spPr>
            <a:xfrm>
              <a:off x="4788024" y="4831231"/>
              <a:ext cx="148053" cy="579591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Равнобедренный треугольник 39"/>
            <p:cNvSpPr/>
            <p:nvPr/>
          </p:nvSpPr>
          <p:spPr>
            <a:xfrm rot="10800000">
              <a:off x="4788023" y="5410822"/>
              <a:ext cx="148053" cy="593108"/>
            </a:xfrm>
            <a:prstGeom prst="triangl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4" name="Половина рамки 43"/>
          <p:cNvSpPr/>
          <p:nvPr/>
        </p:nvSpPr>
        <p:spPr>
          <a:xfrm rot="19352399">
            <a:off x="2034341" y="5993692"/>
            <a:ext cx="261888" cy="257841"/>
          </a:xfrm>
          <a:prstGeom prst="halfFrame">
            <a:avLst>
              <a:gd name="adj1" fmla="val 13969"/>
              <a:gd name="adj2" fmla="val 1396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6" name="Половина рамки 45"/>
          <p:cNvSpPr/>
          <p:nvPr/>
        </p:nvSpPr>
        <p:spPr>
          <a:xfrm rot="8322062">
            <a:off x="1895026" y="4348808"/>
            <a:ext cx="261888" cy="257841"/>
          </a:xfrm>
          <a:prstGeom prst="halfFrame">
            <a:avLst>
              <a:gd name="adj1" fmla="val 13969"/>
              <a:gd name="adj2" fmla="val 1396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7" name="Половина рамки 46"/>
          <p:cNvSpPr/>
          <p:nvPr/>
        </p:nvSpPr>
        <p:spPr>
          <a:xfrm rot="19352399">
            <a:off x="2003749" y="5668775"/>
            <a:ext cx="261888" cy="257841"/>
          </a:xfrm>
          <a:prstGeom prst="halfFrame">
            <a:avLst>
              <a:gd name="adj1" fmla="val 13969"/>
              <a:gd name="adj2" fmla="val 1396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8" name="Овал 47"/>
          <p:cNvSpPr/>
          <p:nvPr/>
        </p:nvSpPr>
        <p:spPr>
          <a:xfrm>
            <a:off x="6217726" y="4638104"/>
            <a:ext cx="907504" cy="817659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5673762" y="4049218"/>
            <a:ext cx="1995432" cy="1995432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5998678" y="4374134"/>
            <a:ext cx="1345599" cy="1345599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5215851" y="3643294"/>
            <a:ext cx="2911252" cy="2807278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6381682" y="4743455"/>
            <a:ext cx="579591" cy="579591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4" name="Группа 53"/>
          <p:cNvGrpSpPr/>
          <p:nvPr/>
        </p:nvGrpSpPr>
        <p:grpSpPr>
          <a:xfrm rot="16200000">
            <a:off x="6456200" y="5791198"/>
            <a:ext cx="364077" cy="1291381"/>
            <a:chOff x="4788023" y="4831231"/>
            <a:chExt cx="148054" cy="1172699"/>
          </a:xfrm>
        </p:grpSpPr>
        <p:sp>
          <p:nvSpPr>
            <p:cNvPr id="55" name="Равнобедренный треугольник 54"/>
            <p:cNvSpPr/>
            <p:nvPr/>
          </p:nvSpPr>
          <p:spPr>
            <a:xfrm>
              <a:off x="4788024" y="4831231"/>
              <a:ext cx="148053" cy="579591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Равнобедренный треугольник 55"/>
            <p:cNvSpPr/>
            <p:nvPr/>
          </p:nvSpPr>
          <p:spPr>
            <a:xfrm rot="10800000">
              <a:off x="4788023" y="5410822"/>
              <a:ext cx="148053" cy="593108"/>
            </a:xfrm>
            <a:prstGeom prst="triangl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7" name="Группа 56"/>
          <p:cNvGrpSpPr/>
          <p:nvPr/>
        </p:nvGrpSpPr>
        <p:grpSpPr>
          <a:xfrm rot="4716907">
            <a:off x="6306624" y="3389844"/>
            <a:ext cx="364077" cy="1291381"/>
            <a:chOff x="4788023" y="4831231"/>
            <a:chExt cx="148054" cy="1172699"/>
          </a:xfrm>
        </p:grpSpPr>
        <p:sp>
          <p:nvSpPr>
            <p:cNvPr id="58" name="Равнобедренный треугольник 57"/>
            <p:cNvSpPr/>
            <p:nvPr/>
          </p:nvSpPr>
          <p:spPr>
            <a:xfrm>
              <a:off x="4788024" y="4831231"/>
              <a:ext cx="148053" cy="579591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Равнобедренный треугольник 58"/>
            <p:cNvSpPr/>
            <p:nvPr/>
          </p:nvSpPr>
          <p:spPr>
            <a:xfrm rot="10800000">
              <a:off x="4788023" y="5410822"/>
              <a:ext cx="148053" cy="593108"/>
            </a:xfrm>
            <a:prstGeom prst="triangl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0" name="Группа 59"/>
          <p:cNvGrpSpPr/>
          <p:nvPr/>
        </p:nvGrpSpPr>
        <p:grpSpPr>
          <a:xfrm rot="21316194">
            <a:off x="5027682" y="4673486"/>
            <a:ext cx="364077" cy="1291381"/>
            <a:chOff x="4788023" y="4831231"/>
            <a:chExt cx="148054" cy="1172699"/>
          </a:xfrm>
        </p:grpSpPr>
        <p:sp>
          <p:nvSpPr>
            <p:cNvPr id="61" name="Равнобедренный треугольник 60"/>
            <p:cNvSpPr/>
            <p:nvPr/>
          </p:nvSpPr>
          <p:spPr>
            <a:xfrm>
              <a:off x="4788024" y="4831231"/>
              <a:ext cx="148053" cy="579591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Равнобедренный треугольник 61"/>
            <p:cNvSpPr/>
            <p:nvPr/>
          </p:nvSpPr>
          <p:spPr>
            <a:xfrm rot="10800000">
              <a:off x="4788023" y="5410822"/>
              <a:ext cx="148053" cy="593108"/>
            </a:xfrm>
            <a:prstGeom prst="triangl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3" name="Половина рамки 62"/>
          <p:cNvSpPr/>
          <p:nvPr/>
        </p:nvSpPr>
        <p:spPr>
          <a:xfrm rot="7998925">
            <a:off x="6605758" y="5902047"/>
            <a:ext cx="261888" cy="257841"/>
          </a:xfrm>
          <a:prstGeom prst="halfFrame">
            <a:avLst>
              <a:gd name="adj1" fmla="val 13969"/>
              <a:gd name="adj2" fmla="val 1396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4" name="Половина рамки 63"/>
          <p:cNvSpPr/>
          <p:nvPr/>
        </p:nvSpPr>
        <p:spPr>
          <a:xfrm rot="17730261">
            <a:off x="6466443" y="4257163"/>
            <a:ext cx="261888" cy="257841"/>
          </a:xfrm>
          <a:prstGeom prst="halfFrame">
            <a:avLst>
              <a:gd name="adj1" fmla="val 13969"/>
              <a:gd name="adj2" fmla="val 1396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5" name="Половина рамки 64"/>
          <p:cNvSpPr/>
          <p:nvPr/>
        </p:nvSpPr>
        <p:spPr>
          <a:xfrm rot="7613055">
            <a:off x="6575166" y="5577130"/>
            <a:ext cx="261888" cy="257841"/>
          </a:xfrm>
          <a:prstGeom prst="halfFrame">
            <a:avLst>
              <a:gd name="adj1" fmla="val 13969"/>
              <a:gd name="adj2" fmla="val 1396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6" name="Стрелка вправо 65"/>
          <p:cNvSpPr/>
          <p:nvPr/>
        </p:nvSpPr>
        <p:spPr>
          <a:xfrm rot="5400000">
            <a:off x="6120317" y="764908"/>
            <a:ext cx="731233" cy="144016"/>
          </a:xfrm>
          <a:prstGeom prst="rightArrow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Умножение 66"/>
          <p:cNvSpPr/>
          <p:nvPr/>
        </p:nvSpPr>
        <p:spPr>
          <a:xfrm>
            <a:off x="6388725" y="4783942"/>
            <a:ext cx="565504" cy="498616"/>
          </a:xfrm>
          <a:prstGeom prst="mathMultiply">
            <a:avLst>
              <a:gd name="adj1" fmla="val 68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492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 animBg="1"/>
      <p:bldP spid="29" grpId="0" animBg="1"/>
      <p:bldP spid="30" grpId="0" animBg="1"/>
      <p:bldP spid="31" grpId="0" animBg="1"/>
      <p:bldP spid="4" grpId="0" animBg="1"/>
      <p:bldP spid="32" grpId="0" animBg="1"/>
      <p:bldP spid="44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63" grpId="0" animBg="1"/>
      <p:bldP spid="64" grpId="0" animBg="1"/>
      <p:bldP spid="65" grpId="0" animBg="1"/>
      <p:bldP spid="6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65048" y="188640"/>
            <a:ext cx="8153400" cy="1182960"/>
          </a:xfrm>
          <a:prstGeom prst="rect">
            <a:avLst/>
          </a:prstGeom>
        </p:spPr>
        <p:txBody>
          <a:bodyPr vert="horz" anchor="ctr">
            <a:normAutofit fontScale="7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Магнитное поле 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катушки 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 током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186283"/>
            <a:ext cx="4723724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563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1. Линии магнитного поля замкнуты</a:t>
            </a:r>
          </a:p>
          <a:p>
            <a:pPr marL="0" indent="0">
              <a:buNone/>
            </a:pPr>
            <a:r>
              <a:rPr lang="ru-RU" dirty="0" smtClean="0"/>
              <a:t>2. Вокруг проводника с током существует магнитное поле</a:t>
            </a:r>
          </a:p>
          <a:p>
            <a:pPr marL="0" indent="0">
              <a:buNone/>
            </a:pPr>
            <a:r>
              <a:rPr lang="ru-RU" dirty="0" smtClean="0"/>
              <a:t>3. Колеблющийся атом окружен магнитным полем</a:t>
            </a:r>
          </a:p>
          <a:p>
            <a:pPr marL="0" indent="0">
              <a:buNone/>
            </a:pPr>
            <a:r>
              <a:rPr lang="ru-RU" dirty="0" smtClean="0"/>
              <a:t>4. Силовые линии магнитного поля параллельны друг другу</a:t>
            </a:r>
          </a:p>
          <a:p>
            <a:pPr marL="0" indent="0">
              <a:buNone/>
            </a:pPr>
            <a:r>
              <a:rPr lang="ru-RU" dirty="0" smtClean="0"/>
              <a:t>5. Вокруг вращающегося электрона существует магнитное поле</a:t>
            </a:r>
          </a:p>
          <a:p>
            <a:pPr marL="0" indent="0">
              <a:buNone/>
            </a:pPr>
            <a:r>
              <a:rPr lang="ru-RU" dirty="0" smtClean="0"/>
              <a:t>6. Источником магнитного поля является электрический заряд</a:t>
            </a:r>
          </a:p>
          <a:p>
            <a:pPr marL="0" indent="0">
              <a:buNone/>
            </a:pPr>
            <a:r>
              <a:rPr lang="ru-RU" dirty="0" smtClean="0"/>
              <a:t>7. Для увеличения подъемной силы электромагнита необходимо уменьшить число витков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65048" y="188640"/>
            <a:ext cx="8153400" cy="118296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Иногда. Всегда. Никогда.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59401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471</TotalTime>
  <Words>208</Words>
  <Application>Microsoft Office PowerPoint</Application>
  <PresentationFormat>Экран (4:3)</PresentationFormat>
  <Paragraphs>53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Обычная</vt:lpstr>
      <vt:lpstr>Магнитное поле  Магнитное поле прямого тока и катушки с током</vt:lpstr>
      <vt:lpstr>Презентация PowerPoint</vt:lpstr>
      <vt:lpstr>История магнетизма</vt:lpstr>
      <vt:lpstr>История магнетизма</vt:lpstr>
      <vt:lpstr>Вывод из опыта Эрстеда: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Магнитное поле  Магнитное поле прямого тока и катушки с током</dc:title>
  <dc:creator>Алексей</dc:creator>
  <cp:lastModifiedBy>Алексей</cp:lastModifiedBy>
  <cp:revision>18</cp:revision>
  <dcterms:created xsi:type="dcterms:W3CDTF">2012-06-04T13:22:57Z</dcterms:created>
  <dcterms:modified xsi:type="dcterms:W3CDTF">2012-06-05T15:58:31Z</dcterms:modified>
</cp:coreProperties>
</file>