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5" r:id="rId20"/>
    <p:sldId id="273" r:id="rId21"/>
    <p:sldId id="274" r:id="rId22"/>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8" d="100"/>
          <a:sy n="98" d="100"/>
        </p:scale>
        <p:origin x="-162"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a:t>Процент</a:t>
            </a:r>
            <a:r>
              <a:rPr lang="ru-RU" baseline="0"/>
              <a:t> ответа</a:t>
            </a:r>
            <a:endParaRPr lang="ru-RU"/>
          </a:p>
        </c:rich>
      </c:tx>
      <c:layout>
        <c:manualLayout>
          <c:xMode val="edge"/>
          <c:yMode val="edge"/>
          <c:x val="0.39665562117235414"/>
          <c:y val="4.0682168415307654E-2"/>
        </c:manualLayout>
      </c:layout>
    </c:title>
    <c:view3D>
      <c:rotX val="30"/>
      <c:perspective val="30"/>
    </c:view3D>
    <c:plotArea>
      <c:layout>
        <c:manualLayout>
          <c:layoutTarget val="inner"/>
          <c:xMode val="edge"/>
          <c:yMode val="edge"/>
          <c:x val="2.3525577974943195E-2"/>
          <c:y val="0"/>
          <c:w val="0.6512954956612409"/>
          <c:h val="0.88078786188478364"/>
        </c:manualLayout>
      </c:layout>
      <c:pie3DChart>
        <c:varyColors val="1"/>
        <c:ser>
          <c:idx val="0"/>
          <c:order val="0"/>
          <c:tx>
            <c:strRef>
              <c:f>Лист1!$B$1</c:f>
              <c:strCache>
                <c:ptCount val="1"/>
                <c:pt idx="0">
                  <c:v>Продажи</c:v>
                </c:pt>
              </c:strCache>
            </c:strRef>
          </c:tx>
          <c:dPt>
            <c:idx val="1"/>
            <c:explosion val="29"/>
          </c:dPt>
          <c:dPt>
            <c:idx val="3"/>
            <c:explosion val="11"/>
          </c:dPt>
          <c:cat>
            <c:strRef>
              <c:f>Лист1!$A$2:$A$5</c:f>
              <c:strCache>
                <c:ptCount val="4"/>
                <c:pt idx="0">
                  <c:v>Никак</c:v>
                </c:pt>
                <c:pt idx="1">
                  <c:v>Отрицательно</c:v>
                </c:pt>
                <c:pt idx="2">
                  <c:v>Резко отрицательное</c:v>
                </c:pt>
                <c:pt idx="3">
                  <c:v>Положительно</c:v>
                </c:pt>
              </c:strCache>
            </c:strRef>
          </c:cat>
          <c:val>
            <c:numRef>
              <c:f>Лист1!$B$2:$B$5</c:f>
              <c:numCache>
                <c:formatCode>0%</c:formatCode>
                <c:ptCount val="4"/>
                <c:pt idx="0">
                  <c:v>0.25</c:v>
                </c:pt>
                <c:pt idx="1">
                  <c:v>0.1</c:v>
                </c:pt>
                <c:pt idx="2">
                  <c:v>3.0000000000000089E-2</c:v>
                </c:pt>
                <c:pt idx="3">
                  <c:v>0.62000000000000244</c:v>
                </c:pt>
              </c:numCache>
            </c:numRef>
          </c:val>
        </c:ser>
      </c:pie3DChart>
    </c:plotArea>
    <c:legend>
      <c:legendPos val="r"/>
      <c:layout>
        <c:manualLayout>
          <c:xMode val="edge"/>
          <c:yMode val="edge"/>
          <c:x val="0.72786302092373689"/>
          <c:y val="0.22731386519846011"/>
          <c:w val="0.19226742070046823"/>
          <c:h val="0.55290338707661546"/>
        </c:manualLayout>
      </c:layout>
      <c:txPr>
        <a:bodyPr/>
        <a:lstStyle/>
        <a:p>
          <a:pPr>
            <a:defRPr sz="1700" baseline="0"/>
          </a:pPr>
          <a:endParaRPr lang="ru-RU"/>
        </a:p>
      </c:txPr>
    </c:legend>
    <c:plotVisOnly val="1"/>
  </c:chart>
  <c:externalData r:id="rId1"/>
  <c:userShapes r:id="rId2"/>
</c:chartSpace>
</file>

<file path=ppt/drawings/drawing1.xml><?xml version="1.0" encoding="utf-8"?>
<c:userShapes xmlns:c="http://schemas.openxmlformats.org/drawingml/2006/chart">
  <cdr:relSizeAnchor xmlns:cdr="http://schemas.openxmlformats.org/drawingml/2006/chartDrawing">
    <cdr:from>
      <cdr:x>0.11231</cdr:x>
      <cdr:y>0.30282</cdr:y>
    </cdr:from>
    <cdr:to>
      <cdr:x>0.39307</cdr:x>
      <cdr:y>0.51189</cdr:y>
    </cdr:to>
    <cdr:sp macro="" textlink="">
      <cdr:nvSpPr>
        <cdr:cNvPr id="2" name="TextBox 1"/>
        <cdr:cNvSpPr txBox="1"/>
      </cdr:nvSpPr>
      <cdr:spPr>
        <a:xfrm xmlns:a="http://schemas.openxmlformats.org/drawingml/2006/main">
          <a:off x="1071538" y="2019644"/>
          <a:ext cx="2678606" cy="1394363"/>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7200" dirty="0"/>
            <a:t>62%</a:t>
          </a:r>
        </a:p>
      </cdr:txBody>
    </cdr:sp>
  </cdr:relSizeAnchor>
  <cdr:relSizeAnchor xmlns:cdr="http://schemas.openxmlformats.org/drawingml/2006/chartDrawing">
    <cdr:from>
      <cdr:x>0.35192</cdr:x>
      <cdr:y>0.23856</cdr:y>
    </cdr:from>
    <cdr:to>
      <cdr:x>0.53165</cdr:x>
      <cdr:y>0.34696</cdr:y>
    </cdr:to>
    <cdr:sp macro="" textlink="">
      <cdr:nvSpPr>
        <cdr:cNvPr id="3" name="TextBox 2"/>
        <cdr:cNvSpPr txBox="1"/>
      </cdr:nvSpPr>
      <cdr:spPr>
        <a:xfrm xmlns:a="http://schemas.openxmlformats.org/drawingml/2006/main">
          <a:off x="3357554" y="1591016"/>
          <a:ext cx="1714723" cy="72295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3600" dirty="0"/>
            <a:t>25%</a:t>
          </a:r>
        </a:p>
      </cdr:txBody>
    </cdr:sp>
  </cdr:relSizeAnchor>
  <cdr:relSizeAnchor xmlns:cdr="http://schemas.openxmlformats.org/drawingml/2006/chartDrawing">
    <cdr:from>
      <cdr:x>0.47218</cdr:x>
      <cdr:y>0.48511</cdr:y>
    </cdr:from>
    <cdr:to>
      <cdr:x>0.68656</cdr:x>
      <cdr:y>0.60977</cdr:y>
    </cdr:to>
    <cdr:sp macro="" textlink="">
      <cdr:nvSpPr>
        <cdr:cNvPr id="4" name="TextBox 3"/>
        <cdr:cNvSpPr txBox="1"/>
      </cdr:nvSpPr>
      <cdr:spPr>
        <a:xfrm xmlns:a="http://schemas.openxmlformats.org/drawingml/2006/main" rot="1672523">
          <a:off x="4504823" y="3235368"/>
          <a:ext cx="2045304" cy="83140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1600" dirty="0"/>
            <a:t>3%</a:t>
          </a:r>
        </a:p>
      </cdr:txBody>
    </cdr:sp>
  </cdr:relSizeAnchor>
  <cdr:relSizeAnchor xmlns:cdr="http://schemas.openxmlformats.org/drawingml/2006/chartDrawing">
    <cdr:from>
      <cdr:x>0.56721</cdr:x>
      <cdr:y>0.3852</cdr:y>
    </cdr:from>
    <cdr:to>
      <cdr:x>0.73395</cdr:x>
      <cdr:y>0.47926</cdr:y>
    </cdr:to>
    <cdr:sp macro="" textlink="">
      <cdr:nvSpPr>
        <cdr:cNvPr id="5" name="TextBox 4"/>
        <cdr:cNvSpPr txBox="1"/>
      </cdr:nvSpPr>
      <cdr:spPr>
        <a:xfrm xmlns:a="http://schemas.openxmlformats.org/drawingml/2006/main" rot="885144">
          <a:off x="5411469" y="2569036"/>
          <a:ext cx="1590792" cy="62732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2800" dirty="0"/>
            <a:t>10%</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24" name="PlaceHolder 2"/>
          <p:cNvSpPr>
            <a:spLocks noGrp="1"/>
          </p:cNvSpPr>
          <p:nvPr>
            <p:ph type="body"/>
          </p:nvPr>
        </p:nvSpPr>
        <p:spPr>
          <a:xfrm>
            <a:off x="457200" y="1604520"/>
            <a:ext cx="8229240" cy="2158560"/>
          </a:xfrm>
          <a:prstGeom prst="rect">
            <a:avLst/>
          </a:prstGeom>
        </p:spPr>
        <p:txBody>
          <a:bodyPr wrap="none" lIns="0" tIns="0" rIns="0" bIns="0"/>
          <a:lstStyle/>
          <a:p>
            <a:endParaRPr/>
          </a:p>
        </p:txBody>
      </p:sp>
      <p:sp>
        <p:nvSpPr>
          <p:cNvPr id="25" name="PlaceHolder 3"/>
          <p:cNvSpPr>
            <a:spLocks noGrp="1"/>
          </p:cNvSpPr>
          <p:nvPr>
            <p:ph type="body"/>
          </p:nvPr>
        </p:nvSpPr>
        <p:spPr>
          <a:xfrm>
            <a:off x="457200" y="3968280"/>
            <a:ext cx="8229240" cy="215856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27"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28"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29" name="PlaceHolder 4"/>
          <p:cNvSpPr>
            <a:spLocks noGrp="1"/>
          </p:cNvSpPr>
          <p:nvPr>
            <p:ph type="body"/>
          </p:nvPr>
        </p:nvSpPr>
        <p:spPr>
          <a:xfrm>
            <a:off x="4673520" y="3968280"/>
            <a:ext cx="4015440" cy="2158560"/>
          </a:xfrm>
          <a:prstGeom prst="rect">
            <a:avLst/>
          </a:prstGeom>
        </p:spPr>
        <p:txBody>
          <a:bodyPr wrap="none" lIns="0" tIns="0" rIns="0" bIns="0"/>
          <a:lstStyle/>
          <a:p>
            <a:endParaRPr/>
          </a:p>
        </p:txBody>
      </p:sp>
      <p:sp>
        <p:nvSpPr>
          <p:cNvPr id="30" name="PlaceHolder 5"/>
          <p:cNvSpPr>
            <a:spLocks noGrp="1"/>
          </p:cNvSpPr>
          <p:nvPr>
            <p:ph type="body"/>
          </p:nvPr>
        </p:nvSpPr>
        <p:spPr>
          <a:xfrm>
            <a:off x="457200" y="3968280"/>
            <a:ext cx="4015440" cy="215856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32"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33"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37" name="PlaceHolder 2"/>
          <p:cNvSpPr>
            <a:spLocks noGrp="1"/>
          </p:cNvSpPr>
          <p:nvPr>
            <p:ph type="subTitle"/>
          </p:nvPr>
        </p:nvSpPr>
        <p:spPr>
          <a:xfrm>
            <a:off x="457200" y="1604520"/>
            <a:ext cx="8229240" cy="4526280"/>
          </a:xfrm>
          <a:prstGeom prst="rect">
            <a:avLst/>
          </a:prstGeom>
        </p:spPr>
        <p:txBody>
          <a:bodyPr wrap="none"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39" name="PlaceHolder 2"/>
          <p:cNvSpPr>
            <a:spLocks noGrp="1"/>
          </p:cNvSpPr>
          <p:nvPr>
            <p:ph type="body"/>
          </p:nvPr>
        </p:nvSpPr>
        <p:spPr>
          <a:xfrm>
            <a:off x="457200" y="1604520"/>
            <a:ext cx="8229240" cy="4525920"/>
          </a:xfrm>
          <a:prstGeom prst="rect">
            <a:avLst/>
          </a:prstGeom>
        </p:spPr>
        <p:txBody>
          <a:bodyPr wrap="none"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41" name="PlaceHolder 2"/>
          <p:cNvSpPr>
            <a:spLocks noGrp="1"/>
          </p:cNvSpPr>
          <p:nvPr>
            <p:ph type="body"/>
          </p:nvPr>
        </p:nvSpPr>
        <p:spPr>
          <a:xfrm>
            <a:off x="457200" y="1604520"/>
            <a:ext cx="4015440" cy="4525920"/>
          </a:xfrm>
          <a:prstGeom prst="rect">
            <a:avLst/>
          </a:prstGeom>
        </p:spPr>
        <p:txBody>
          <a:bodyPr wrap="none" lIns="0" tIns="0" rIns="0" bIns="0"/>
          <a:lstStyle/>
          <a:p>
            <a:endParaRPr/>
          </a:p>
        </p:txBody>
      </p:sp>
      <p:sp>
        <p:nvSpPr>
          <p:cNvPr id="42" name="PlaceHolder 3"/>
          <p:cNvSpPr>
            <a:spLocks noGrp="1"/>
          </p:cNvSpPr>
          <p:nvPr>
            <p:ph type="body"/>
          </p:nvPr>
        </p:nvSpPr>
        <p:spPr>
          <a:xfrm>
            <a:off x="4673520" y="1604520"/>
            <a:ext cx="4015440" cy="4525920"/>
          </a:xfrm>
          <a:prstGeom prst="rect">
            <a:avLst/>
          </a:prstGeom>
        </p:spPr>
        <p:txBody>
          <a:bodyPr wrap="none"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4" name="PlaceHolder 1"/>
          <p:cNvSpPr>
            <a:spLocks noGrp="1"/>
          </p:cNvSpPr>
          <p:nvPr>
            <p:ph type="subTitle"/>
          </p:nvPr>
        </p:nvSpPr>
        <p:spPr>
          <a:xfrm>
            <a:off x="457200" y="273600"/>
            <a:ext cx="8229240" cy="5856840"/>
          </a:xfrm>
          <a:prstGeom prst="rect">
            <a:avLst/>
          </a:prstGeom>
        </p:spPr>
        <p:txBody>
          <a:bodyPr wrap="none"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46"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47" name="PlaceHolder 3"/>
          <p:cNvSpPr>
            <a:spLocks noGrp="1"/>
          </p:cNvSpPr>
          <p:nvPr>
            <p:ph type="body"/>
          </p:nvPr>
        </p:nvSpPr>
        <p:spPr>
          <a:xfrm>
            <a:off x="457200" y="3968280"/>
            <a:ext cx="4015440" cy="2158560"/>
          </a:xfrm>
          <a:prstGeom prst="rect">
            <a:avLst/>
          </a:prstGeom>
        </p:spPr>
        <p:txBody>
          <a:bodyPr wrap="none" lIns="0" tIns="0" rIns="0" bIns="0"/>
          <a:lstStyle/>
          <a:p>
            <a:endParaRPr/>
          </a:p>
        </p:txBody>
      </p:sp>
      <p:sp>
        <p:nvSpPr>
          <p:cNvPr id="48" name="PlaceHolder 4"/>
          <p:cNvSpPr>
            <a:spLocks noGrp="1"/>
          </p:cNvSpPr>
          <p:nvPr>
            <p:ph type="body"/>
          </p:nvPr>
        </p:nvSpPr>
        <p:spPr>
          <a:xfrm>
            <a:off x="4673520" y="1604520"/>
            <a:ext cx="4015440" cy="452592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3" name="PlaceHolder 2"/>
          <p:cNvSpPr>
            <a:spLocks noGrp="1"/>
          </p:cNvSpPr>
          <p:nvPr>
            <p:ph type="subTitle"/>
          </p:nvPr>
        </p:nvSpPr>
        <p:spPr>
          <a:xfrm>
            <a:off x="457200" y="1604520"/>
            <a:ext cx="8229240" cy="4526280"/>
          </a:xfrm>
          <a:prstGeom prst="rect">
            <a:avLst/>
          </a:prstGeom>
        </p:spPr>
        <p:txBody>
          <a:bodyPr wrap="none"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50" name="PlaceHolder 2"/>
          <p:cNvSpPr>
            <a:spLocks noGrp="1"/>
          </p:cNvSpPr>
          <p:nvPr>
            <p:ph type="body"/>
          </p:nvPr>
        </p:nvSpPr>
        <p:spPr>
          <a:xfrm>
            <a:off x="457200" y="1604520"/>
            <a:ext cx="4015440" cy="4525920"/>
          </a:xfrm>
          <a:prstGeom prst="rect">
            <a:avLst/>
          </a:prstGeom>
        </p:spPr>
        <p:txBody>
          <a:bodyPr wrap="none" lIns="0" tIns="0" rIns="0" bIns="0"/>
          <a:lstStyle/>
          <a:p>
            <a:endParaRPr/>
          </a:p>
        </p:txBody>
      </p:sp>
      <p:sp>
        <p:nvSpPr>
          <p:cNvPr id="51"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52" name="PlaceHolder 4"/>
          <p:cNvSpPr>
            <a:spLocks noGrp="1"/>
          </p:cNvSpPr>
          <p:nvPr>
            <p:ph type="body"/>
          </p:nvPr>
        </p:nvSpPr>
        <p:spPr>
          <a:xfrm>
            <a:off x="4673520" y="3968280"/>
            <a:ext cx="4015440" cy="2158560"/>
          </a:xfrm>
          <a:prstGeom prst="rect">
            <a:avLst/>
          </a:prstGeom>
        </p:spPr>
        <p:txBody>
          <a:bodyPr wrap="none"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54"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55"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56" name="PlaceHolder 4"/>
          <p:cNvSpPr>
            <a:spLocks noGrp="1"/>
          </p:cNvSpPr>
          <p:nvPr>
            <p:ph type="body"/>
          </p:nvPr>
        </p:nvSpPr>
        <p:spPr>
          <a:xfrm>
            <a:off x="457200" y="3968280"/>
            <a:ext cx="8228520" cy="2158560"/>
          </a:xfrm>
          <a:prstGeom prst="rect">
            <a:avLst/>
          </a:prstGeom>
        </p:spPr>
        <p:txBody>
          <a:bodyPr wrap="none"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58" name="PlaceHolder 2"/>
          <p:cNvSpPr>
            <a:spLocks noGrp="1"/>
          </p:cNvSpPr>
          <p:nvPr>
            <p:ph type="body"/>
          </p:nvPr>
        </p:nvSpPr>
        <p:spPr>
          <a:xfrm>
            <a:off x="457200" y="1604520"/>
            <a:ext cx="8229240" cy="2158560"/>
          </a:xfrm>
          <a:prstGeom prst="rect">
            <a:avLst/>
          </a:prstGeom>
        </p:spPr>
        <p:txBody>
          <a:bodyPr wrap="none" lIns="0" tIns="0" rIns="0" bIns="0"/>
          <a:lstStyle/>
          <a:p>
            <a:endParaRPr/>
          </a:p>
        </p:txBody>
      </p:sp>
      <p:sp>
        <p:nvSpPr>
          <p:cNvPr id="59" name="PlaceHolder 3"/>
          <p:cNvSpPr>
            <a:spLocks noGrp="1"/>
          </p:cNvSpPr>
          <p:nvPr>
            <p:ph type="body"/>
          </p:nvPr>
        </p:nvSpPr>
        <p:spPr>
          <a:xfrm>
            <a:off x="457200" y="3968280"/>
            <a:ext cx="8229240" cy="2158560"/>
          </a:xfrm>
          <a:prstGeom prst="rect">
            <a:avLst/>
          </a:prstGeom>
        </p:spPr>
        <p:txBody>
          <a:bodyPr wrap="none"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61"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62"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63" name="PlaceHolder 4"/>
          <p:cNvSpPr>
            <a:spLocks noGrp="1"/>
          </p:cNvSpPr>
          <p:nvPr>
            <p:ph type="body"/>
          </p:nvPr>
        </p:nvSpPr>
        <p:spPr>
          <a:xfrm>
            <a:off x="4673520" y="3968280"/>
            <a:ext cx="4015440" cy="2158560"/>
          </a:xfrm>
          <a:prstGeom prst="rect">
            <a:avLst/>
          </a:prstGeom>
        </p:spPr>
        <p:txBody>
          <a:bodyPr wrap="none" lIns="0" tIns="0" rIns="0" bIns="0"/>
          <a:lstStyle/>
          <a:p>
            <a:endParaRPr/>
          </a:p>
        </p:txBody>
      </p:sp>
      <p:sp>
        <p:nvSpPr>
          <p:cNvPr id="64" name="PlaceHolder 5"/>
          <p:cNvSpPr>
            <a:spLocks noGrp="1"/>
          </p:cNvSpPr>
          <p:nvPr>
            <p:ph type="body"/>
          </p:nvPr>
        </p:nvSpPr>
        <p:spPr>
          <a:xfrm>
            <a:off x="457200" y="3968280"/>
            <a:ext cx="4015440" cy="2158560"/>
          </a:xfrm>
          <a:prstGeom prst="rect">
            <a:avLst/>
          </a:prstGeom>
        </p:spPr>
        <p:txBody>
          <a:bodyPr wrap="none"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66"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67"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5" name="PlaceHolder 2"/>
          <p:cNvSpPr>
            <a:spLocks noGrp="1"/>
          </p:cNvSpPr>
          <p:nvPr>
            <p:ph type="body"/>
          </p:nvPr>
        </p:nvSpPr>
        <p:spPr>
          <a:xfrm>
            <a:off x="457200" y="1604520"/>
            <a:ext cx="8229240" cy="452592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7" name="PlaceHolder 2"/>
          <p:cNvSpPr>
            <a:spLocks noGrp="1"/>
          </p:cNvSpPr>
          <p:nvPr>
            <p:ph type="body"/>
          </p:nvPr>
        </p:nvSpPr>
        <p:spPr>
          <a:xfrm>
            <a:off x="457200" y="1604520"/>
            <a:ext cx="4015440" cy="4525920"/>
          </a:xfrm>
          <a:prstGeom prst="rect">
            <a:avLst/>
          </a:prstGeom>
        </p:spPr>
        <p:txBody>
          <a:bodyPr wrap="none" lIns="0" tIns="0" rIns="0" bIns="0"/>
          <a:lstStyle/>
          <a:p>
            <a:endParaRPr/>
          </a:p>
        </p:txBody>
      </p:sp>
      <p:sp>
        <p:nvSpPr>
          <p:cNvPr id="8" name="PlaceHolder 3"/>
          <p:cNvSpPr>
            <a:spLocks noGrp="1"/>
          </p:cNvSpPr>
          <p:nvPr>
            <p:ph type="body"/>
          </p:nvPr>
        </p:nvSpPr>
        <p:spPr>
          <a:xfrm>
            <a:off x="4673520" y="1604520"/>
            <a:ext cx="4015440" cy="452592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85684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12"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13" name="PlaceHolder 3"/>
          <p:cNvSpPr>
            <a:spLocks noGrp="1"/>
          </p:cNvSpPr>
          <p:nvPr>
            <p:ph type="body"/>
          </p:nvPr>
        </p:nvSpPr>
        <p:spPr>
          <a:xfrm>
            <a:off x="457200" y="3968280"/>
            <a:ext cx="4015440" cy="2158560"/>
          </a:xfrm>
          <a:prstGeom prst="rect">
            <a:avLst/>
          </a:prstGeom>
        </p:spPr>
        <p:txBody>
          <a:bodyPr wrap="none" lIns="0" tIns="0" rIns="0" bIns="0"/>
          <a:lstStyle/>
          <a:p>
            <a:endParaRPr/>
          </a:p>
        </p:txBody>
      </p:sp>
      <p:sp>
        <p:nvSpPr>
          <p:cNvPr id="14" name="PlaceHolder 4"/>
          <p:cNvSpPr>
            <a:spLocks noGrp="1"/>
          </p:cNvSpPr>
          <p:nvPr>
            <p:ph type="body"/>
          </p:nvPr>
        </p:nvSpPr>
        <p:spPr>
          <a:xfrm>
            <a:off x="4673520" y="1604520"/>
            <a:ext cx="4015440" cy="452592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16" name="PlaceHolder 2"/>
          <p:cNvSpPr>
            <a:spLocks noGrp="1"/>
          </p:cNvSpPr>
          <p:nvPr>
            <p:ph type="body"/>
          </p:nvPr>
        </p:nvSpPr>
        <p:spPr>
          <a:xfrm>
            <a:off x="457200" y="1604520"/>
            <a:ext cx="4015440" cy="4525920"/>
          </a:xfrm>
          <a:prstGeom prst="rect">
            <a:avLst/>
          </a:prstGeom>
        </p:spPr>
        <p:txBody>
          <a:bodyPr wrap="none" lIns="0" tIns="0" rIns="0" bIns="0"/>
          <a:lstStyle/>
          <a:p>
            <a:endParaRPr/>
          </a:p>
        </p:txBody>
      </p:sp>
      <p:sp>
        <p:nvSpPr>
          <p:cNvPr id="17"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18" name="PlaceHolder 4"/>
          <p:cNvSpPr>
            <a:spLocks noGrp="1"/>
          </p:cNvSpPr>
          <p:nvPr>
            <p:ph type="body"/>
          </p:nvPr>
        </p:nvSpPr>
        <p:spPr>
          <a:xfrm>
            <a:off x="4673520" y="3968280"/>
            <a:ext cx="4015440" cy="215856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21040"/>
            <a:ext cx="8229240" cy="1250280"/>
          </a:xfrm>
          <a:prstGeom prst="rect">
            <a:avLst/>
          </a:prstGeom>
        </p:spPr>
        <p:txBody>
          <a:bodyPr wrap="none" lIns="0" tIns="0" rIns="0" bIns="0" anchor="ctr"/>
          <a:lstStyle/>
          <a:p>
            <a:pPr algn="ctr"/>
            <a:endParaRPr/>
          </a:p>
        </p:txBody>
      </p:sp>
      <p:sp>
        <p:nvSpPr>
          <p:cNvPr id="20" name="PlaceHolder 2"/>
          <p:cNvSpPr>
            <a:spLocks noGrp="1"/>
          </p:cNvSpPr>
          <p:nvPr>
            <p:ph type="body"/>
          </p:nvPr>
        </p:nvSpPr>
        <p:spPr>
          <a:xfrm>
            <a:off x="457200" y="1604520"/>
            <a:ext cx="4015440" cy="2158560"/>
          </a:xfrm>
          <a:prstGeom prst="rect">
            <a:avLst/>
          </a:prstGeom>
        </p:spPr>
        <p:txBody>
          <a:bodyPr wrap="none" lIns="0" tIns="0" rIns="0" bIns="0"/>
          <a:lstStyle/>
          <a:p>
            <a:endParaRPr/>
          </a:p>
        </p:txBody>
      </p:sp>
      <p:sp>
        <p:nvSpPr>
          <p:cNvPr id="21" name="PlaceHolder 3"/>
          <p:cNvSpPr>
            <a:spLocks noGrp="1"/>
          </p:cNvSpPr>
          <p:nvPr>
            <p:ph type="body"/>
          </p:nvPr>
        </p:nvSpPr>
        <p:spPr>
          <a:xfrm>
            <a:off x="4673520" y="1604520"/>
            <a:ext cx="4015440" cy="2158560"/>
          </a:xfrm>
          <a:prstGeom prst="rect">
            <a:avLst/>
          </a:prstGeom>
        </p:spPr>
        <p:txBody>
          <a:bodyPr wrap="none" lIns="0" tIns="0" rIns="0" bIns="0"/>
          <a:lstStyle/>
          <a:p>
            <a:endParaRPr/>
          </a:p>
        </p:txBody>
      </p:sp>
      <p:sp>
        <p:nvSpPr>
          <p:cNvPr id="22" name="PlaceHolder 4"/>
          <p:cNvSpPr>
            <a:spLocks noGrp="1"/>
          </p:cNvSpPr>
          <p:nvPr>
            <p:ph type="body"/>
          </p:nvPr>
        </p:nvSpPr>
        <p:spPr>
          <a:xfrm>
            <a:off x="457200" y="3968280"/>
            <a:ext cx="8228520" cy="215856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cstate="print"/>
          <a:tile/>
        </a:blip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21040"/>
            <a:ext cx="8228880" cy="1249920"/>
          </a:xfrm>
          <a:prstGeom prst="rect">
            <a:avLst/>
          </a:prstGeom>
        </p:spPr>
        <p:txBody>
          <a:bodyPr wrap="none" lIns="0" tIns="0" rIns="0" bIns="0" anchor="ctr"/>
          <a:lstStyle/>
          <a:p>
            <a:pPr algn="ctr"/>
            <a:r>
              <a:rPr lang="ru-RU"/>
              <a:t>Для правки текста заголовка щелкните мышью</a:t>
            </a:r>
            <a:endParaRPr/>
          </a:p>
        </p:txBody>
      </p:sp>
      <p:sp>
        <p:nvSpPr>
          <p:cNvPr id="3" name="PlaceHolder 2"/>
          <p:cNvSpPr>
            <a:spLocks noGrp="1"/>
          </p:cNvSpPr>
          <p:nvPr>
            <p:ph type="body"/>
          </p:nvPr>
        </p:nvSpPr>
        <p:spPr>
          <a:xfrm>
            <a:off x="457200" y="1604520"/>
            <a:ext cx="8228880" cy="4525560"/>
          </a:xfrm>
          <a:prstGeom prst="rect">
            <a:avLst/>
          </a:prstGeom>
        </p:spPr>
        <p:txBody>
          <a:bodyPr wrap="none" lIns="0" tIns="0" rIns="0" bIns="0"/>
          <a:lstStyle/>
          <a:p>
            <a:r>
              <a:rPr lang="ru-RU"/>
              <a:t>Для правки структуры щелкните мышью</a:t>
            </a:r>
            <a:endParaRPr/>
          </a:p>
          <a:p>
            <a:pPr lvl="1">
              <a:buSzPct val="45000"/>
              <a:buFont typeface="StarSymbol"/>
              <a:buChar char=""/>
            </a:pPr>
            <a:r>
              <a:rPr lang="ru-RU"/>
              <a:t>Второй уровень структуры</a:t>
            </a:r>
            <a:endParaRPr/>
          </a:p>
          <a:p>
            <a:pPr lvl="2">
              <a:buSzPct val="75000"/>
              <a:buFont typeface="StarSymbol"/>
              <a:buChar char=""/>
            </a:pPr>
            <a:r>
              <a:rPr lang="ru-RU"/>
              <a:t>Третий уровень структуры</a:t>
            </a:r>
            <a:endParaRPr/>
          </a:p>
          <a:p>
            <a:pPr lvl="3">
              <a:buSzPct val="45000"/>
              <a:buFont typeface="StarSymbol"/>
              <a:buChar char=""/>
            </a:pPr>
            <a:r>
              <a:rPr lang="ru-RU"/>
              <a:t>Четвёртый уровень структуры</a:t>
            </a:r>
            <a:endParaRPr/>
          </a:p>
          <a:p>
            <a:pPr lvl="4">
              <a:buSzPct val="75000"/>
              <a:buFont typeface="StarSymbol"/>
              <a:buChar char=""/>
            </a:pPr>
            <a:r>
              <a:rPr lang="ru-RU"/>
              <a:t>Пятый уровень структуры</a:t>
            </a:r>
            <a:endParaRPr/>
          </a:p>
          <a:p>
            <a:pPr lvl="5">
              <a:buSzPct val="45000"/>
              <a:buFont typeface="StarSymbol"/>
              <a:buChar char=""/>
            </a:pPr>
            <a:r>
              <a:rPr lang="ru-RU"/>
              <a:t>Шестой уровень структуры</a:t>
            </a:r>
            <a:endParaRPr/>
          </a:p>
          <a:p>
            <a:pPr lvl="6">
              <a:buSzPct val="45000"/>
              <a:buFont typeface="StarSymbol"/>
              <a:buChar char=""/>
            </a:pPr>
            <a:r>
              <a:rPr lang="ru-RU"/>
              <a:t>Седьмой уровень структуры</a:t>
            </a:r>
            <a:endParaRPr/>
          </a:p>
          <a:p>
            <a:pPr lvl="7">
              <a:buSzPct val="45000"/>
              <a:buFont typeface="StarSymbol"/>
              <a:buChar char=""/>
            </a:pPr>
            <a:r>
              <a:rPr lang="ru-RU"/>
              <a:t>Восьмой уровень структуры</a:t>
            </a:r>
            <a:endParaRPr/>
          </a:p>
          <a:p>
            <a:pPr lvl="8">
              <a:buSzPct val="45000"/>
              <a:buFont typeface="StarSymbol"/>
              <a:buChar char=""/>
            </a:pPr>
            <a:r>
              <a:rPr lang="ru-RU"/>
              <a:t>Девятый уровень структуры</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cstate="print"/>
          <a:tile/>
        </a:blipFill>
        <a:effectLst/>
      </p:bgPr>
    </p:bg>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wrap="none" lIns="0" tIns="0" rIns="0" bIns="0" anchor="ctr"/>
          <a:lstStyle/>
          <a:p>
            <a:pPr algn="ctr"/>
            <a:r>
              <a:rPr lang="ru-RU"/>
              <a:t>Для правки текста заголовка щелкните мышью</a:t>
            </a:r>
            <a:endParaRPr/>
          </a:p>
        </p:txBody>
      </p:sp>
      <p:sp>
        <p:nvSpPr>
          <p:cNvPr id="35" name="PlaceHolder 2"/>
          <p:cNvSpPr>
            <a:spLocks noGrp="1"/>
          </p:cNvSpPr>
          <p:nvPr>
            <p:ph type="body"/>
          </p:nvPr>
        </p:nvSpPr>
        <p:spPr>
          <a:xfrm>
            <a:off x="457200" y="1604520"/>
            <a:ext cx="8229240" cy="4525920"/>
          </a:xfrm>
          <a:prstGeom prst="rect">
            <a:avLst/>
          </a:prstGeom>
        </p:spPr>
        <p:txBody>
          <a:bodyPr wrap="none" lIns="0" tIns="0" rIns="0" bIns="0"/>
          <a:lstStyle/>
          <a:p>
            <a:pPr>
              <a:buSzPct val="45000"/>
              <a:buFont typeface="StarSymbol"/>
              <a:buChar char=""/>
            </a:pPr>
            <a:r>
              <a:rPr lang="ru-RU"/>
              <a:t>Для правки структуры щелкните мышью</a:t>
            </a:r>
            <a:endParaRPr/>
          </a:p>
          <a:p>
            <a:pPr lvl="1">
              <a:buSzPct val="45000"/>
              <a:buFont typeface="StarSymbol"/>
              <a:buChar char=""/>
            </a:pPr>
            <a:r>
              <a:rPr lang="ru-RU"/>
              <a:t>Второй уровень структуры</a:t>
            </a:r>
            <a:endParaRPr/>
          </a:p>
          <a:p>
            <a:pPr lvl="2">
              <a:buSzPct val="75000"/>
              <a:buFont typeface="StarSymbol"/>
              <a:buChar char=""/>
            </a:pPr>
            <a:r>
              <a:rPr lang="ru-RU"/>
              <a:t>Третий уровень структуры</a:t>
            </a:r>
            <a:endParaRPr/>
          </a:p>
          <a:p>
            <a:pPr lvl="3">
              <a:buSzPct val="45000"/>
              <a:buFont typeface="StarSymbol"/>
              <a:buChar char=""/>
            </a:pPr>
            <a:r>
              <a:rPr lang="ru-RU"/>
              <a:t>Четвёртый уровень структуры</a:t>
            </a:r>
            <a:endParaRPr/>
          </a:p>
          <a:p>
            <a:pPr lvl="4">
              <a:buSzPct val="75000"/>
              <a:buFont typeface="StarSymbol"/>
              <a:buChar char=""/>
            </a:pPr>
            <a:r>
              <a:rPr lang="ru-RU"/>
              <a:t>Пятый уровень структуры</a:t>
            </a:r>
            <a:endParaRPr/>
          </a:p>
          <a:p>
            <a:pPr lvl="5">
              <a:buSzPct val="45000"/>
              <a:buFont typeface="StarSymbol"/>
              <a:buChar char=""/>
            </a:pPr>
            <a:r>
              <a:rPr lang="ru-RU"/>
              <a:t>Шестой уровень структуры</a:t>
            </a:r>
            <a:endParaRPr/>
          </a:p>
          <a:p>
            <a:pPr lvl="6">
              <a:buSzPct val="45000"/>
              <a:buFont typeface="StarSymbol"/>
              <a:buChar char=""/>
            </a:pPr>
            <a:r>
              <a:rPr lang="ru-RU"/>
              <a:t>Седьмой уровень структуры</a:t>
            </a:r>
            <a:endParaRPr/>
          </a:p>
          <a:p>
            <a:pPr lvl="7">
              <a:buSzPct val="45000"/>
              <a:buFont typeface="StarSymbol"/>
              <a:buChar char=""/>
            </a:pPr>
            <a:r>
              <a:rPr lang="ru-RU"/>
              <a:t>Восьмой уровень структуры</a:t>
            </a:r>
            <a:endParaRPr/>
          </a:p>
          <a:p>
            <a:pPr lvl="8">
              <a:buSzPct val="45000"/>
              <a:buFont typeface="StarSymbol"/>
              <a:buChar char=""/>
            </a:pPr>
            <a:r>
              <a:rPr lang="ru-RU"/>
              <a:t>Девятый уровень структуры</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CustomShape 1"/>
          <p:cNvSpPr/>
          <p:nvPr/>
        </p:nvSpPr>
        <p:spPr>
          <a:xfrm>
            <a:off x="610200" y="929880"/>
            <a:ext cx="7957080" cy="2813400"/>
          </a:xfrm>
          <a:prstGeom prst="rect">
            <a:avLst/>
          </a:prstGeom>
        </p:spPr>
        <p:txBody>
          <a:bodyPr lIns="90000" tIns="45000" rIns="90000" bIns="45000" anchor="ctr"/>
          <a:lstStyle/>
          <a:p>
            <a:pPr algn="ctr"/>
            <a:r>
              <a:rPr lang="ru-RU" sz="4000" b="1" dirty="0">
                <a:latin typeface="Calibri"/>
              </a:rPr>
              <a:t>Презентация на тему: </a:t>
            </a:r>
            <a:r>
              <a:rPr lang="ru-RU" sz="4800" b="1" dirty="0">
                <a:solidFill>
                  <a:srgbClr val="FF3366"/>
                </a:solidFill>
                <a:latin typeface="Calibri"/>
              </a:rPr>
              <a:t>«Историческая тема в русской литературе»</a:t>
            </a:r>
            <a:endParaRPr/>
          </a:p>
        </p:txBody>
      </p:sp>
      <p:sp>
        <p:nvSpPr>
          <p:cNvPr id="69" name="CustomShape 2"/>
          <p:cNvSpPr/>
          <p:nvPr/>
        </p:nvSpPr>
        <p:spPr>
          <a:xfrm>
            <a:off x="216000" y="3888000"/>
            <a:ext cx="2807280" cy="2037600"/>
          </a:xfrm>
          <a:prstGeom prst="rect">
            <a:avLst/>
          </a:prstGeom>
        </p:spPr>
        <p:txBody>
          <a:bodyPr lIns="90000" tIns="45000" rIns="90000" bIns="45000"/>
          <a:lstStyle/>
          <a:p>
            <a:r>
              <a:rPr lang="ru-RU" sz="2400" b="1">
                <a:solidFill>
                  <a:srgbClr val="5E447C"/>
                </a:solidFill>
                <a:latin typeface="Calibri"/>
              </a:rPr>
              <a:t>Выполнила: ученица 6В класса МОУ ПСОШ №2 </a:t>
            </a:r>
            <a:endParaRPr/>
          </a:p>
          <a:p>
            <a:r>
              <a:rPr lang="ru-RU" sz="2400" b="1">
                <a:solidFill>
                  <a:srgbClr val="5E447C"/>
                </a:solidFill>
                <a:latin typeface="Calibri"/>
              </a:rPr>
              <a:t>Хрущёва Екатерина</a:t>
            </a:r>
            <a:endParaRPr/>
          </a:p>
        </p:txBody>
      </p:sp>
      <p:sp>
        <p:nvSpPr>
          <p:cNvPr id="70" name="CustomShape 3"/>
          <p:cNvSpPr/>
          <p:nvPr/>
        </p:nvSpPr>
        <p:spPr>
          <a:xfrm>
            <a:off x="5832000" y="3840840"/>
            <a:ext cx="2853000" cy="1918440"/>
          </a:xfrm>
          <a:prstGeom prst="rect">
            <a:avLst/>
          </a:prstGeom>
        </p:spPr>
        <p:txBody>
          <a:bodyPr lIns="90000" tIns="45000" rIns="90000" bIns="45000"/>
          <a:lstStyle/>
          <a:p>
            <a:r>
              <a:rPr lang="ru-RU" sz="2400" b="1" dirty="0" smtClean="0">
                <a:solidFill>
                  <a:srgbClr val="5E447C"/>
                </a:solidFill>
                <a:latin typeface="Calibri"/>
              </a:rPr>
              <a:t>Руководитель:</a:t>
            </a:r>
            <a:endParaRPr/>
          </a:p>
          <a:p>
            <a:r>
              <a:rPr lang="ru-RU" sz="2400" b="1" dirty="0">
                <a:solidFill>
                  <a:srgbClr val="5E447C"/>
                </a:solidFill>
                <a:latin typeface="Calibri"/>
              </a:rPr>
              <a:t>учитель русского языка и литературы</a:t>
            </a:r>
            <a:endParaRPr/>
          </a:p>
          <a:p>
            <a:r>
              <a:rPr lang="ru-RU" sz="2400" b="1" dirty="0">
                <a:solidFill>
                  <a:srgbClr val="5E447C"/>
                </a:solidFill>
                <a:latin typeface="Calibri"/>
              </a:rPr>
              <a:t>МОУ ПСОШ №2 Колесник Е.И.</a:t>
            </a:r>
            <a:endParaRPr/>
          </a:p>
        </p:txBody>
      </p:sp>
      <p:sp>
        <p:nvSpPr>
          <p:cNvPr id="71" name="CustomShape 4"/>
          <p:cNvSpPr/>
          <p:nvPr/>
        </p:nvSpPr>
        <p:spPr>
          <a:xfrm>
            <a:off x="1428840" y="6401880"/>
            <a:ext cx="6071040" cy="455400"/>
          </a:xfrm>
          <a:prstGeom prst="rect">
            <a:avLst/>
          </a:prstGeom>
        </p:spPr>
        <p:txBody>
          <a:bodyPr lIns="90000" tIns="45000" rIns="90000" bIns="45000"/>
          <a:lstStyle/>
          <a:p>
            <a:pPr algn="ctr"/>
            <a:r>
              <a:rPr lang="ru-RU" sz="2400" dirty="0">
                <a:solidFill>
                  <a:srgbClr val="00FF00"/>
                </a:solidFill>
                <a:latin typeface="Calibri"/>
              </a:rPr>
              <a:t>Г.Первомайск 2011-2012 учеб. Год</a:t>
            </a:r>
            <a:r>
              <a:rPr lang="ru-RU" sz="2400" dirty="0">
                <a:solidFill>
                  <a:srgbClr val="FFFFFF"/>
                </a:solidFill>
                <a:latin typeface="Calibri"/>
              </a:rPr>
              <a:t>.</a:t>
            </a:r>
            <a:endParaRPr/>
          </a:p>
        </p:txBody>
      </p:sp>
      <p:sp>
        <p:nvSpPr>
          <p:cNvPr id="72" name="CustomShape 5"/>
          <p:cNvSpPr/>
          <p:nvPr/>
        </p:nvSpPr>
        <p:spPr>
          <a:xfrm>
            <a:off x="-5760" y="0"/>
            <a:ext cx="8988480" cy="914040"/>
          </a:xfrm>
          <a:prstGeom prst="rect">
            <a:avLst/>
          </a:prstGeom>
        </p:spPr>
      </p:sp>
      <p:sp>
        <p:nvSpPr>
          <p:cNvPr id="73" name="CustomShape 6"/>
          <p:cNvSpPr/>
          <p:nvPr/>
        </p:nvSpPr>
        <p:spPr>
          <a:xfrm>
            <a:off x="0" y="0"/>
            <a:ext cx="9144000" cy="1367280"/>
          </a:xfrm>
          <a:prstGeom prst="rect">
            <a:avLst/>
          </a:prstGeom>
          <a:solidFill>
            <a:srgbClr val="FFFF00"/>
          </a:solidFill>
          <a:ln w="9360">
            <a:solidFill>
              <a:srgbClr val="000000"/>
            </a:solidFill>
            <a:miter/>
          </a:ln>
        </p:spPr>
        <p:txBody>
          <a:bodyPr lIns="90000" tIns="46800" rIns="90000" bIns="46800" anchor="ctr" anchorCtr="1"/>
          <a:lstStyle/>
          <a:p>
            <a:r>
              <a:rPr lang="ru-RU" sz="4800">
                <a:solidFill>
                  <a:srgbClr val="2323DC"/>
                </a:solidFill>
                <a:latin typeface="Tahoma"/>
              </a:rPr>
              <a:t>Золотые страницы истории</a:t>
            </a:r>
            <a:endParaRPr/>
          </a:p>
        </p:txBody>
      </p:sp>
      <p:pic>
        <p:nvPicPr>
          <p:cNvPr id="74" name="Рисунок 5"/>
          <p:cNvPicPr/>
          <p:nvPr/>
        </p:nvPicPr>
        <p:blipFill>
          <a:blip r:embed="rId2" cstate="print"/>
          <a:stretch>
            <a:fillRect/>
          </a:stretch>
        </p:blipFill>
        <p:spPr>
          <a:xfrm>
            <a:off x="3159720" y="3843000"/>
            <a:ext cx="2486880" cy="2031840"/>
          </a:xfrm>
          <a:prstGeom prst="rect">
            <a:avLst/>
          </a:prstGeom>
        </p:spPr>
      </p:pic>
    </p:spTree>
  </p:cSld>
  <p:clrMapOvr>
    <a:masterClrMapping/>
  </p:clrMapOvr>
  <p:transition spd="med">
    <p:wheel/>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repl">
                                        <p:cTn id="7" dur="500" fill="hold"/>
                                        <p:tgtEl>
                                          <p:spTgt spid="68"/>
                                        </p:tgtEl>
                                        <p:attrNameLst>
                                          <p:attrName>ppt_x</p:attrName>
                                        </p:attrNameLst>
                                      </p:cBhvr>
                                      <p:tavLst>
                                        <p:tav tm="0">
                                          <p:val>
                                            <p:strVal val="#ppt_x"/>
                                          </p:val>
                                        </p:tav>
                                        <p:tav tm="100000">
                                          <p:val>
                                            <p:strVal val="#ppt_x"/>
                                          </p:val>
                                        </p:tav>
                                      </p:tavLst>
                                    </p:anim>
                                    <p:anim calcmode="lin" valueType="num">
                                      <p:cBhvr additive="repl">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fill="hold" nodeType="clickEffect">
                                  <p:stCondLst>
                                    <p:cond delay="0"/>
                                  </p:stCondLst>
                                  <p:childTnLst>
                                    <p:set>
                                      <p:cBhvr>
                                        <p:cTn id="12" dur="1" fill="hold">
                                          <p:stCondLst>
                                            <p:cond delay="0"/>
                                          </p:stCondLst>
                                        </p:cTn>
                                        <p:tgtEl>
                                          <p:spTgt spid="69">
                                            <p:txEl>
                                              <p:pRg st="0" end="42"/>
                                            </p:txEl>
                                          </p:spTgt>
                                        </p:tgtEl>
                                        <p:attrNameLst>
                                          <p:attrName>style.visibility</p:attrName>
                                        </p:attrNameLst>
                                      </p:cBhvr>
                                      <p:to>
                                        <p:strVal val="visible"/>
                                      </p:to>
                                    </p:set>
                                    <p:animEffect transition="in" filter="fade">
                                      <p:cBhvr additive="repl">
                                        <p:cTn id="13" dur="2000" fill="freeze"/>
                                        <p:tgtEl>
                                          <p:spTgt spid="69">
                                            <p:txEl>
                                              <p:pRg st="0" end="42"/>
                                            </p:txEl>
                                          </p:spTgt>
                                        </p:tgtEl>
                                      </p:cBhvr>
                                    </p:animEffect>
                                  </p:childTnLst>
                                </p:cTn>
                              </p:par>
                              <p:par>
                                <p:cTn id="14" presetID="10" presetClass="entr" fill="hold" nodeType="withEffect">
                                  <p:stCondLst>
                                    <p:cond delay="0"/>
                                  </p:stCondLst>
                                  <p:childTnLst>
                                    <p:set>
                                      <p:cBhvr>
                                        <p:cTn id="15" dur="1" fill="hold">
                                          <p:stCondLst>
                                            <p:cond delay="0"/>
                                          </p:stCondLst>
                                        </p:cTn>
                                        <p:tgtEl>
                                          <p:spTgt spid="69">
                                            <p:txEl>
                                              <p:pRg st="60" end="60"/>
                                            </p:txEl>
                                          </p:spTgt>
                                        </p:tgtEl>
                                        <p:attrNameLst>
                                          <p:attrName>style.visibility</p:attrName>
                                        </p:attrNameLst>
                                      </p:cBhvr>
                                      <p:to>
                                        <p:strVal val="visible"/>
                                      </p:to>
                                    </p:set>
                                    <p:animEffect transition="in" filter="fade">
                                      <p:cBhvr additive="repl">
                                        <p:cTn id="16" dur="2000" fill="freeze"/>
                                        <p:tgtEl>
                                          <p:spTgt spid="69">
                                            <p:txEl>
                                              <p:pRg st="60" end="6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nodeType="clickEffect">
                                  <p:stCondLst>
                                    <p:cond delay="0"/>
                                  </p:stCondLst>
                                  <p:childTnLst>
                                    <p:set>
                                      <p:cBhvr>
                                        <p:cTn id="20" dur="1" fill="hold">
                                          <p:stCondLst>
                                            <p:cond delay="0"/>
                                          </p:stCondLst>
                                        </p:cTn>
                                        <p:tgtEl>
                                          <p:spTgt spid="70">
                                            <p:txEl>
                                              <p:pRg st="0" end="11"/>
                                            </p:txEl>
                                          </p:spTgt>
                                        </p:tgtEl>
                                        <p:attrNameLst>
                                          <p:attrName>style.visibility</p:attrName>
                                        </p:attrNameLst>
                                      </p:cBhvr>
                                      <p:to>
                                        <p:strVal val="visible"/>
                                      </p:to>
                                    </p:set>
                                    <p:animEffect transition="in" filter="fade">
                                      <p:cBhvr additive="repl">
                                        <p:cTn id="21" dur="2000" fill="freeze"/>
                                        <p:tgtEl>
                                          <p:spTgt spid="70">
                                            <p:txEl>
                                              <p:pRg st="0" end="1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71">
                                            <p:txEl>
                                              <p:pRg st="0" end="0"/>
                                            </p:txEl>
                                          </p:spTgt>
                                        </p:tgtEl>
                                        <p:attrNameLst>
                                          <p:attrName>style.visibility</p:attrName>
                                        </p:attrNameLst>
                                      </p:cBhvr>
                                      <p:to>
                                        <p:strVal val="visible"/>
                                      </p:to>
                                    </p:set>
                                    <p:animEffect transition="in" filter="wipe(down)">
                                      <p:cBhvr>
                                        <p:cTn id="26" dur="50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Рисунок 1"/>
          <p:cNvPicPr/>
          <p:nvPr/>
        </p:nvPicPr>
        <p:blipFill>
          <a:blip r:embed="rId2" cstate="print"/>
          <a:stretch>
            <a:fillRect/>
          </a:stretch>
        </p:blipFill>
        <p:spPr>
          <a:xfrm>
            <a:off x="571320" y="0"/>
            <a:ext cx="3747960" cy="4928040"/>
          </a:xfrm>
          <a:prstGeom prst="rect">
            <a:avLst/>
          </a:prstGeom>
        </p:spPr>
      </p:pic>
      <p:sp>
        <p:nvSpPr>
          <p:cNvPr id="99" name="CustomShape 1"/>
          <p:cNvSpPr/>
          <p:nvPr/>
        </p:nvSpPr>
        <p:spPr>
          <a:xfrm>
            <a:off x="571320" y="4929120"/>
            <a:ext cx="3713760" cy="700560"/>
          </a:xfrm>
          <a:prstGeom prst="rect">
            <a:avLst/>
          </a:prstGeom>
          <a:gradFill>
            <a:gsLst>
              <a:gs pos="0">
                <a:srgbClr val="D9FDA6"/>
              </a:gs>
              <a:gs pos="100000">
                <a:srgbClr val="F4FFE6"/>
              </a:gs>
            </a:gsLst>
            <a:lin ang="16200000"/>
          </a:gradFill>
          <a:ln w="9360">
            <a:solidFill>
              <a:srgbClr val="98B855"/>
            </a:solidFill>
            <a:bevel/>
          </a:ln>
        </p:spPr>
        <p:txBody>
          <a:bodyPr lIns="90000" tIns="45000" rIns="90000" bIns="45000"/>
          <a:lstStyle/>
          <a:p>
            <a:pPr algn="ctr"/>
            <a:r>
              <a:rPr lang="ru-RU" sz="4000" b="1" dirty="0">
                <a:solidFill>
                  <a:srgbClr val="5E447C"/>
                </a:solidFill>
                <a:latin typeface="Calibri"/>
              </a:rPr>
              <a:t>А.Н.Толстой</a:t>
            </a:r>
            <a:endParaRPr/>
          </a:p>
        </p:txBody>
      </p:sp>
      <p:pic>
        <p:nvPicPr>
          <p:cNvPr id="100" name="Рисунок 3"/>
          <p:cNvPicPr/>
          <p:nvPr/>
        </p:nvPicPr>
        <p:blipFill>
          <a:blip r:embed="rId3" cstate="print"/>
          <a:stretch>
            <a:fillRect/>
          </a:stretch>
        </p:blipFill>
        <p:spPr>
          <a:xfrm>
            <a:off x="5286240" y="1857240"/>
            <a:ext cx="3570840" cy="4713840"/>
          </a:xfrm>
          <a:prstGeom prst="rect">
            <a:avLst/>
          </a:prstGeom>
        </p:spPr>
      </p:pic>
    </p:spTree>
  </p:cSld>
  <p:clrMapOvr>
    <a:masterClrMapping/>
  </p:clrMapOvr>
  <p:transition spd="med">
    <p:push dir="r"/>
  </p:transition>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down)">
                                      <p:cBhvr>
                                        <p:cTn id="7" dur="500"/>
                                        <p:tgtEl>
                                          <p:spTgt spid="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9">
                                            <p:bg/>
                                          </p:spTgt>
                                        </p:tgtEl>
                                        <p:attrNameLst>
                                          <p:attrName>style.visibility</p:attrName>
                                        </p:attrNameLst>
                                      </p:cBhvr>
                                      <p:to>
                                        <p:strVal val="visible"/>
                                      </p:to>
                                    </p:set>
                                    <p:anim calcmode="lin" valueType="num">
                                      <p:cBhvr additive="base">
                                        <p:cTn id="12" dur="500" fill="hold"/>
                                        <p:tgtEl>
                                          <p:spTgt spid="99">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99">
                                            <p:bg/>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9">
                                            <p:txEl>
                                              <p:pRg st="0" end="0"/>
                                            </p:txEl>
                                          </p:spTgt>
                                        </p:tgtEl>
                                        <p:attrNameLst>
                                          <p:attrName>style.visibility</p:attrName>
                                        </p:attrNameLst>
                                      </p:cBhvr>
                                      <p:to>
                                        <p:strVal val="visible"/>
                                      </p:to>
                                    </p:set>
                                    <p:anim calcmode="lin" valueType="num">
                                      <p:cBhvr additive="base">
                                        <p:cTn id="16" dur="500" fill="hold"/>
                                        <p:tgtEl>
                                          <p:spTgt spid="99">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wipe(down)">
                                      <p:cBhvr>
                                        <p:cTn id="2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CustomShape 1"/>
          <p:cNvSpPr/>
          <p:nvPr/>
        </p:nvSpPr>
        <p:spPr>
          <a:xfrm>
            <a:off x="0" y="0"/>
            <a:ext cx="9142920" cy="1065960"/>
          </a:xfrm>
          <a:prstGeom prst="rect">
            <a:avLst/>
          </a:prstGeom>
        </p:spPr>
        <p:txBody>
          <a:bodyPr lIns="90000" tIns="45000" rIns="90000" bIns="45000"/>
          <a:lstStyle/>
          <a:p>
            <a:pPr algn="ctr"/>
            <a:r>
              <a:rPr lang="ru-RU" sz="3200" b="1">
                <a:solidFill>
                  <a:srgbClr val="FF3333"/>
                </a:solidFill>
                <a:latin typeface="Calibri"/>
              </a:rPr>
              <a:t>О произведениях на историческую тему задумывается Алексей Николаевич Толстой</a:t>
            </a:r>
            <a:endParaRPr/>
          </a:p>
        </p:txBody>
      </p:sp>
      <p:sp>
        <p:nvSpPr>
          <p:cNvPr id="102" name="CustomShape 2"/>
          <p:cNvSpPr/>
          <p:nvPr/>
        </p:nvSpPr>
        <p:spPr>
          <a:xfrm>
            <a:off x="0" y="0"/>
            <a:ext cx="9142920" cy="456120"/>
          </a:xfrm>
          <a:prstGeom prst="rect">
            <a:avLst/>
          </a:prstGeom>
        </p:spPr>
      </p:sp>
      <p:sp>
        <p:nvSpPr>
          <p:cNvPr id="103" name="CustomShape 3"/>
          <p:cNvSpPr/>
          <p:nvPr/>
        </p:nvSpPr>
        <p:spPr>
          <a:xfrm>
            <a:off x="360" y="1250640"/>
            <a:ext cx="9142920" cy="5211720"/>
          </a:xfrm>
          <a:prstGeom prst="rect">
            <a:avLst/>
          </a:prstGeom>
        </p:spPr>
        <p:txBody>
          <a:bodyPr lIns="90000" tIns="45000" rIns="90000" bIns="45000" anchor="ctr"/>
          <a:lstStyle/>
          <a:p>
            <a:pPr>
              <a:lnSpc>
                <a:spcPct val="100000"/>
              </a:lnSpc>
            </a:pPr>
            <a:r>
              <a:rPr lang="ru-RU" sz="2400">
                <a:solidFill>
                  <a:srgbClr val="0000FF"/>
                </a:solidFill>
                <a:latin typeface="Calibri"/>
                <a:ea typeface="Times New Roman"/>
              </a:rPr>
              <a:t>Алексей Толстой открыл мир людей многих эпох.  Он открыл обширное богатство человеческих образов – всегда живых, всегда задевающих сердце, всегда вызывающих у нас беспокойство. </a:t>
            </a:r>
            <a:endParaRPr/>
          </a:p>
          <a:p>
            <a:pPr>
              <a:lnSpc>
                <a:spcPct val="100000"/>
              </a:lnSpc>
            </a:pPr>
            <a:r>
              <a:rPr lang="ru-RU" sz="2400">
                <a:solidFill>
                  <a:srgbClr val="0000FF"/>
                </a:solidFill>
                <a:latin typeface="Calibri"/>
                <a:ea typeface="Times New Roman"/>
              </a:rPr>
              <a:t>Он вошел в историю советской литературы как писатель, наиболее широко и художественно своеобразно поставивший в своем творчестве «русский вопрос» – тему России, русского народа, его истории, его значения в мировой цивилизации. </a:t>
            </a:r>
            <a:endParaRPr/>
          </a:p>
          <a:p>
            <a:pPr>
              <a:lnSpc>
                <a:spcPct val="100000"/>
              </a:lnSpc>
            </a:pPr>
            <a:r>
              <a:rPr lang="ru-RU" sz="2400">
                <a:solidFill>
                  <a:srgbClr val="0000FF"/>
                </a:solidFill>
                <a:latin typeface="Calibri"/>
                <a:ea typeface="Times New Roman"/>
              </a:rPr>
              <a:t>Тема России объединила все многообразие сюжетов и жанров его творчества и обусловила многие особенности его художественных поисков. На разных этапах деятельности Алексея Толстого эта тема меняла свои очертания, но неизменно волновала писателя, сопутствовала его тернистому пути от начала крушения Российской империи через нелегкое принятие Октябрьской революции до кануна победы страны в Великой Отечественной войне.</a:t>
            </a:r>
            <a:endParaRPr/>
          </a:p>
        </p:txBody>
      </p:sp>
    </p:spTree>
  </p:cSld>
  <p:clrMapOvr>
    <a:masterClrMapping/>
  </p:clrMapOvr>
  <p:transition spd="med">
    <p:blinds dir="vert"/>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repl">
                                        <p:cTn id="7" dur="500" fill="hold"/>
                                        <p:tgtEl>
                                          <p:spTgt spid="102"/>
                                        </p:tgtEl>
                                        <p:attrNameLst>
                                          <p:attrName>ppt_x</p:attrName>
                                        </p:attrNameLst>
                                      </p:cBhvr>
                                      <p:tavLst>
                                        <p:tav tm="0">
                                          <p:val>
                                            <p:strVal val="#ppt_x"/>
                                          </p:val>
                                        </p:tav>
                                        <p:tav tm="100000">
                                          <p:val>
                                            <p:strVal val="#ppt_x"/>
                                          </p:val>
                                        </p:tav>
                                      </p:tavLst>
                                    </p:anim>
                                    <p:anim calcmode="lin" valueType="num">
                                      <p:cBhvr additive="repl">
                                        <p:cTn id="8"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
                                            <p:txEl>
                                              <p:pRg st="0" end="178"/>
                                            </p:txEl>
                                          </p:spTgt>
                                        </p:tgtEl>
                                        <p:attrNameLst>
                                          <p:attrName>style.visibility</p:attrName>
                                        </p:attrNameLst>
                                      </p:cBhvr>
                                      <p:to>
                                        <p:strVal val="visible"/>
                                      </p:to>
                                    </p:set>
                                    <p:anim calcmode="lin" valueType="num">
                                      <p:cBhvr additive="repl">
                                        <p:cTn id="13" dur="500" fill="hold"/>
                                        <p:tgtEl>
                                          <p:spTgt spid="103">
                                            <p:txEl>
                                              <p:pRg st="0" end="178"/>
                                            </p:txEl>
                                          </p:spTgt>
                                        </p:tgtEl>
                                        <p:attrNameLst>
                                          <p:attrName>ppt_x</p:attrName>
                                        </p:attrNameLst>
                                      </p:cBhvr>
                                      <p:tavLst>
                                        <p:tav tm="0">
                                          <p:val>
                                            <p:strVal val="#ppt_x"/>
                                          </p:val>
                                        </p:tav>
                                        <p:tav tm="100000">
                                          <p:val>
                                            <p:strVal val="#ppt_x"/>
                                          </p:val>
                                        </p:tav>
                                      </p:tavLst>
                                    </p:anim>
                                    <p:anim calcmode="lin" valueType="num">
                                      <p:cBhvr additive="repl">
                                        <p:cTn id="14" dur="500" fill="hold"/>
                                        <p:tgtEl>
                                          <p:spTgt spid="103">
                                            <p:txEl>
                                              <p:pRg st="0" end="178"/>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3">
                                            <p:txEl>
                                              <p:pRg st="823" end="823"/>
                                            </p:txEl>
                                          </p:spTgt>
                                        </p:tgtEl>
                                        <p:attrNameLst>
                                          <p:attrName>style.visibility</p:attrName>
                                        </p:attrNameLst>
                                      </p:cBhvr>
                                      <p:to>
                                        <p:strVal val="visible"/>
                                      </p:to>
                                    </p:set>
                                    <p:anim calcmode="lin" valueType="num">
                                      <p:cBhvr additive="repl">
                                        <p:cTn id="19" dur="500" fill="hold"/>
                                        <p:tgtEl>
                                          <p:spTgt spid="103">
                                            <p:txEl>
                                              <p:pRg st="823" end="823"/>
                                            </p:txEl>
                                          </p:spTgt>
                                        </p:tgtEl>
                                        <p:attrNameLst>
                                          <p:attrName>ppt_x</p:attrName>
                                        </p:attrNameLst>
                                      </p:cBhvr>
                                      <p:tavLst>
                                        <p:tav tm="0">
                                          <p:val>
                                            <p:strVal val="#ppt_x"/>
                                          </p:val>
                                        </p:tav>
                                        <p:tav tm="100000">
                                          <p:val>
                                            <p:strVal val="#ppt_x"/>
                                          </p:val>
                                        </p:tav>
                                      </p:tavLst>
                                    </p:anim>
                                    <p:anim calcmode="lin" valueType="num">
                                      <p:cBhvr additive="repl">
                                        <p:cTn id="20" dur="500" fill="hold"/>
                                        <p:tgtEl>
                                          <p:spTgt spid="103">
                                            <p:txEl>
                                              <p:pRg st="823" end="82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0" y="0"/>
            <a:ext cx="9143280" cy="2133000"/>
          </a:xfrm>
          <a:prstGeom prst="rect">
            <a:avLst/>
          </a:prstGeom>
          <a:gradFill>
            <a:gsLst>
              <a:gs pos="0">
                <a:srgbClr val="2988A1"/>
              </a:gs>
              <a:gs pos="100000">
                <a:srgbClr val="34B3D5"/>
              </a:gs>
            </a:gsLst>
            <a:lin ang="16200000"/>
          </a:gradFill>
        </p:spPr>
        <p:txBody>
          <a:bodyPr lIns="90000" tIns="45000" rIns="90000" bIns="45000"/>
          <a:lstStyle/>
          <a:p>
            <a:pPr algn="ctr"/>
            <a:r>
              <a:rPr lang="ru-RU" sz="4000" b="1">
                <a:solidFill>
                  <a:srgbClr val="000000"/>
                </a:solidFill>
                <a:latin typeface="Calibri"/>
              </a:rPr>
              <a:t>Почему русские писатели выбирают именно историческую тему?</a:t>
            </a:r>
            <a:endParaRPr/>
          </a:p>
          <a:p>
            <a:pPr algn="ctr"/>
            <a:endParaRPr/>
          </a:p>
        </p:txBody>
      </p:sp>
      <p:sp>
        <p:nvSpPr>
          <p:cNvPr id="105" name="CustomShape 2"/>
          <p:cNvSpPr/>
          <p:nvPr/>
        </p:nvSpPr>
        <p:spPr>
          <a:xfrm>
            <a:off x="0" y="2071800"/>
            <a:ext cx="5785560" cy="4470120"/>
          </a:xfrm>
          <a:prstGeom prst="rect">
            <a:avLst/>
          </a:prstGeom>
        </p:spPr>
        <p:txBody>
          <a:bodyPr lIns="90000" tIns="45000" rIns="90000" bIns="45000"/>
          <a:lstStyle/>
          <a:p>
            <a:r>
              <a:rPr lang="ru-RU" sz="1600" b="1" i="1">
                <a:solidFill>
                  <a:srgbClr val="000000"/>
                </a:solidFill>
                <a:latin typeface="Calibri"/>
              </a:rPr>
              <a:t>На отражение писателем исторического прошлого оказывают непосредственное влияние и разработанность тех или иных исторических проблем и тем в исторической науке, и достигнутый уровень обработки исторических источников. Подлинно художественные исторические произведения проникнуты историзмом, чужды модернизации и субъективизма, которые искажают историческую правду. Лучшие образцы исторической художественной литературы представляют не только эстетическую, но и историко-познавательную ценность. Историческая художественная литература способна нарисовать ушедшую эпоху в ее цельном облике, раскрывая в живых образах общественную деятельность, идеологию, быт, психику ее представителей; историческая художественная литература, обладающая силой большого эмоционального воздействия, воплощающая исторические события в живой, образной форме, способствует приобщению к истории широких слоев народа, молодежи. </a:t>
            </a:r>
            <a:endParaRPr/>
          </a:p>
        </p:txBody>
      </p:sp>
      <p:pic>
        <p:nvPicPr>
          <p:cNvPr id="106" name="Рисунок 5"/>
          <p:cNvPicPr/>
          <p:nvPr/>
        </p:nvPicPr>
        <p:blipFill>
          <a:blip r:embed="rId2" cstate="print"/>
          <a:stretch>
            <a:fillRect/>
          </a:stretch>
        </p:blipFill>
        <p:spPr>
          <a:xfrm>
            <a:off x="5786280" y="2376000"/>
            <a:ext cx="3213720" cy="3213720"/>
          </a:xfrm>
          <a:prstGeom prst="rect">
            <a:avLst/>
          </a:prstGeom>
        </p:spPr>
      </p:pic>
      <p:sp>
        <p:nvSpPr>
          <p:cNvPr id="107" name="CustomShape 3"/>
          <p:cNvSpPr/>
          <p:nvPr/>
        </p:nvSpPr>
        <p:spPr>
          <a:xfrm>
            <a:off x="5785560" y="5544000"/>
            <a:ext cx="3213720" cy="1188360"/>
          </a:xfrm>
          <a:prstGeom prst="rect">
            <a:avLst/>
          </a:prstGeom>
        </p:spPr>
        <p:txBody>
          <a:bodyPr lIns="90000" tIns="45000" rIns="90000" bIns="45000"/>
          <a:lstStyle/>
          <a:p>
            <a:pPr algn="ctr"/>
            <a:r>
              <a:rPr lang="ru-RU" sz="3600" b="1">
                <a:solidFill>
                  <a:srgbClr val="EB613D"/>
                </a:solidFill>
                <a:latin typeface="Calibri"/>
              </a:rPr>
              <a:t>Исторический памятник</a:t>
            </a:r>
            <a:endParaRPr/>
          </a:p>
        </p:txBody>
      </p:sp>
    </p:spTree>
  </p:cSld>
  <p:clrMapOvr>
    <a:masterClrMapping/>
  </p:clrMapOvr>
  <p:transition spd="med">
    <p:cover/>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additive="repl">
                                        <p:cTn id="7" dur="2000" fill="freeze"/>
                                        <p:tgtEl>
                                          <p:spTgt spid="104"/>
                                        </p:tgtEl>
                                      </p:cBhvr>
                                    </p:animEffect>
                                  </p:childTnLst>
                                </p:cTn>
                              </p:par>
                              <p:par>
                                <p:cTn id="8" presetID="10" presetClass="entr" fill="hold" nodeType="withEffect">
                                  <p:stCondLst>
                                    <p:cond delay="0"/>
                                  </p:stCondLst>
                                  <p:childTnLst>
                                    <p:set>
                                      <p:cBhvr>
                                        <p:cTn id="9" dur="1" fill="hold">
                                          <p:stCondLst>
                                            <p:cond delay="0"/>
                                          </p:stCondLst>
                                        </p:cTn>
                                        <p:tgtEl>
                                          <p:spTgt spid="104">
                                            <p:txEl>
                                              <p:pRg st="0" end="59"/>
                                            </p:txEl>
                                          </p:spTgt>
                                        </p:tgtEl>
                                        <p:attrNameLst>
                                          <p:attrName>style.visibility</p:attrName>
                                        </p:attrNameLst>
                                      </p:cBhvr>
                                      <p:to>
                                        <p:strVal val="visible"/>
                                      </p:to>
                                    </p:set>
                                    <p:animEffect transition="in" filter="fade">
                                      <p:cBhvr additive="repl">
                                        <p:cTn id="10" dur="2000" fill="freeze"/>
                                        <p:tgtEl>
                                          <p:spTgt spid="104">
                                            <p:txEl>
                                              <p:pRg st="0" end="59"/>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5">
                                            <p:txEl>
                                              <p:pRg st="0" end="904"/>
                                            </p:txEl>
                                          </p:spTgt>
                                        </p:tgtEl>
                                        <p:attrNameLst>
                                          <p:attrName>style.visibility</p:attrName>
                                        </p:attrNameLst>
                                      </p:cBhvr>
                                      <p:to>
                                        <p:strVal val="visible"/>
                                      </p:to>
                                    </p:set>
                                    <p:anim calcmode="lin" valueType="num">
                                      <p:cBhvr additive="repl">
                                        <p:cTn id="15" dur="500" fill="hold"/>
                                        <p:tgtEl>
                                          <p:spTgt spid="105">
                                            <p:txEl>
                                              <p:pRg st="0" end="904"/>
                                            </p:txEl>
                                          </p:spTgt>
                                        </p:tgtEl>
                                        <p:attrNameLst>
                                          <p:attrName>ppt_x</p:attrName>
                                        </p:attrNameLst>
                                      </p:cBhvr>
                                      <p:tavLst>
                                        <p:tav tm="0">
                                          <p:val>
                                            <p:strVal val="#ppt_x"/>
                                          </p:val>
                                        </p:tav>
                                        <p:tav tm="100000">
                                          <p:val>
                                            <p:strVal val="#ppt_x"/>
                                          </p:val>
                                        </p:tav>
                                      </p:tavLst>
                                    </p:anim>
                                    <p:anim calcmode="lin" valueType="num">
                                      <p:cBhvr additive="repl">
                                        <p:cTn id="16" dur="500" fill="hold"/>
                                        <p:tgtEl>
                                          <p:spTgt spid="105">
                                            <p:txEl>
                                              <p:pRg st="0" end="90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6"/>
                                        </p:tgtEl>
                                        <p:attrNameLst>
                                          <p:attrName>style.visibility</p:attrName>
                                        </p:attrNameLst>
                                      </p:cBhvr>
                                      <p:to>
                                        <p:strVal val="visible"/>
                                      </p:to>
                                    </p:set>
                                    <p:anim calcmode="lin" valueType="num">
                                      <p:cBhvr additive="repl">
                                        <p:cTn id="21" dur="500" fill="hold"/>
                                        <p:tgtEl>
                                          <p:spTgt spid="106"/>
                                        </p:tgtEl>
                                        <p:attrNameLst>
                                          <p:attrName>ppt_x</p:attrName>
                                        </p:attrNameLst>
                                      </p:cBhvr>
                                      <p:tavLst>
                                        <p:tav tm="0">
                                          <p:val>
                                            <p:strVal val="#ppt_x"/>
                                          </p:val>
                                        </p:tav>
                                        <p:tav tm="100000">
                                          <p:val>
                                            <p:strVal val="#ppt_x"/>
                                          </p:val>
                                        </p:tav>
                                      </p:tavLst>
                                    </p:anim>
                                    <p:anim calcmode="lin" valueType="num">
                                      <p:cBhvr additive="repl">
                                        <p:cTn id="22" dur="500" fill="hold"/>
                                        <p:tgtEl>
                                          <p:spTgt spid="10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107">
                                            <p:txEl>
                                              <p:pRg st="0" end="22"/>
                                            </p:txEl>
                                          </p:spTgt>
                                        </p:tgtEl>
                                        <p:attrNameLst>
                                          <p:attrName>style.visibility</p:attrName>
                                        </p:attrNameLst>
                                      </p:cBhvr>
                                      <p:to>
                                        <p:strVal val="visible"/>
                                      </p:to>
                                    </p:set>
                                    <p:animEffect transition="in" filter="fade">
                                      <p:cBhvr additive="repl">
                                        <p:cTn id="27" dur="2000" fill="freeze"/>
                                        <p:tgtEl>
                                          <p:spTgt spid="107">
                                            <p:txEl>
                                              <p:pRg st="0" end="2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CustomShape 1"/>
          <p:cNvSpPr/>
          <p:nvPr/>
        </p:nvSpPr>
        <p:spPr>
          <a:xfrm>
            <a:off x="0" y="0"/>
            <a:ext cx="9142920" cy="1551960"/>
          </a:xfrm>
          <a:prstGeom prst="rect">
            <a:avLst/>
          </a:prstGeom>
        </p:spPr>
        <p:txBody>
          <a:bodyPr lIns="90000" tIns="45000" rIns="90000" bIns="45000"/>
          <a:lstStyle/>
          <a:p>
            <a:pPr algn="ctr"/>
            <a:r>
              <a:rPr lang="ru-RU" sz="3200" b="1">
                <a:solidFill>
                  <a:srgbClr val="CF2E2A"/>
                </a:solidFill>
                <a:latin typeface="Calibri"/>
              </a:rPr>
              <a:t>Война 1812 года вызвала бурное написание произведений, главной мыслью которых была именно Отечественная война!</a:t>
            </a:r>
            <a:endParaRPr/>
          </a:p>
        </p:txBody>
      </p:sp>
      <p:sp>
        <p:nvSpPr>
          <p:cNvPr id="109" name="CustomShape 2"/>
          <p:cNvSpPr/>
          <p:nvPr/>
        </p:nvSpPr>
        <p:spPr>
          <a:xfrm>
            <a:off x="0" y="1500120"/>
            <a:ext cx="4642200" cy="4478760"/>
          </a:xfrm>
          <a:prstGeom prst="rect">
            <a:avLst/>
          </a:prstGeom>
        </p:spPr>
        <p:txBody>
          <a:bodyPr lIns="90000" tIns="45000" rIns="90000" bIns="45000"/>
          <a:lstStyle/>
          <a:p>
            <a:r>
              <a:rPr lang="ru-RU" b="1">
                <a:solidFill>
                  <a:srgbClr val="000000"/>
                </a:solidFill>
                <a:latin typeface="Calibri"/>
              </a:rPr>
              <a:t>Патриотические настроения и темы войны 1812 года получили непосредственное отражение в ряде басен Крылова, в которых осмеиваются Наполеон, попавший в безвыходное положение («Волк на псарне»), и участь французов, голодавших в Москве («Ворона и Курица»). Басня «Обоз» одобряет умную медлительность Кутузова в борьбе с Наполеоном. Бездарность адмирала Чичагова, не сумевшего отрезать Наполеону путь отступления через реку Березину, высмеяна в басне «Щука и Кот».</a:t>
            </a:r>
            <a:endParaRPr/>
          </a:p>
          <a:p>
            <a:r>
              <a:rPr lang="ru-RU" b="1">
                <a:solidFill>
                  <a:srgbClr val="000000"/>
                </a:solidFill>
                <a:latin typeface="Calibri"/>
              </a:rPr>
              <a:t>Значение Отечественной войны 1812 года для развития литературы не сводится, однако, к появлению ряда произведений на темы войны.</a:t>
            </a:r>
            <a:endParaRPr/>
          </a:p>
        </p:txBody>
      </p:sp>
      <p:pic>
        <p:nvPicPr>
          <p:cNvPr id="110" name="Рисунок 3"/>
          <p:cNvPicPr/>
          <p:nvPr/>
        </p:nvPicPr>
        <p:blipFill>
          <a:blip r:embed="rId2" cstate="print"/>
          <a:stretch>
            <a:fillRect/>
          </a:stretch>
        </p:blipFill>
        <p:spPr>
          <a:xfrm>
            <a:off x="4785120" y="1548720"/>
            <a:ext cx="4142160" cy="4642560"/>
          </a:xfrm>
          <a:prstGeom prst="rect">
            <a:avLst/>
          </a:prstGeom>
        </p:spPr>
      </p:pic>
    </p:spTree>
  </p:cSld>
  <p:clrMapOvr>
    <a:masterClrMapping/>
  </p:clrMapOvr>
  <p:transition spd="med">
    <p:randomBar/>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109">
                                            <p:txEl>
                                              <p:pRg st="0" end="460"/>
                                            </p:txEl>
                                          </p:spTgt>
                                        </p:tgtEl>
                                        <p:attrNameLst>
                                          <p:attrName>style.visibility</p:attrName>
                                        </p:attrNameLst>
                                      </p:cBhvr>
                                      <p:to>
                                        <p:strVal val="visible"/>
                                      </p:to>
                                    </p:set>
                                    <p:animEffect transition="in" filter="fade">
                                      <p:cBhvr additive="repl">
                                        <p:cTn id="7" dur="2000" fill="freeze"/>
                                        <p:tgtEl>
                                          <p:spTgt spid="109">
                                            <p:txEl>
                                              <p:pRg st="0" end="460"/>
                                            </p:txEl>
                                          </p:spTgt>
                                        </p:tgtEl>
                                      </p:cBhvr>
                                    </p:animEffect>
                                  </p:childTnLst>
                                </p:cTn>
                              </p:par>
                              <p:par>
                                <p:cTn id="8" presetID="10" presetClass="entr" fill="hold" nodeType="withEffect">
                                  <p:stCondLst>
                                    <p:cond delay="0"/>
                                  </p:stCondLst>
                                  <p:childTnLst>
                                    <p:set>
                                      <p:cBhvr>
                                        <p:cTn id="9" dur="1" fill="hold">
                                          <p:stCondLst>
                                            <p:cond delay="0"/>
                                          </p:stCondLst>
                                        </p:cTn>
                                        <p:tgtEl>
                                          <p:spTgt spid="109">
                                            <p:txEl>
                                              <p:pRg st="589" end="589"/>
                                            </p:txEl>
                                          </p:spTgt>
                                        </p:tgtEl>
                                        <p:attrNameLst>
                                          <p:attrName>style.visibility</p:attrName>
                                        </p:attrNameLst>
                                      </p:cBhvr>
                                      <p:to>
                                        <p:strVal val="visible"/>
                                      </p:to>
                                    </p:set>
                                    <p:animEffect transition="in" filter="fade">
                                      <p:cBhvr additive="repl">
                                        <p:cTn id="10" dur="2000" fill="freeze"/>
                                        <p:tgtEl>
                                          <p:spTgt spid="109">
                                            <p:txEl>
                                              <p:pRg st="589" end="589"/>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repl">
                                        <p:cTn id="15" dur="500" fill="hold"/>
                                        <p:tgtEl>
                                          <p:spTgt spid="110"/>
                                        </p:tgtEl>
                                        <p:attrNameLst>
                                          <p:attrName>ppt_x</p:attrName>
                                        </p:attrNameLst>
                                      </p:cBhvr>
                                      <p:tavLst>
                                        <p:tav tm="0">
                                          <p:val>
                                            <p:strVal val="#ppt_x"/>
                                          </p:val>
                                        </p:tav>
                                        <p:tav tm="100000">
                                          <p:val>
                                            <p:strVal val="#ppt_x"/>
                                          </p:val>
                                        </p:tav>
                                      </p:tavLst>
                                    </p:anim>
                                    <p:anim calcmode="lin" valueType="num">
                                      <p:cBhvr additive="repl">
                                        <p:cTn id="16"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CustomShape 1"/>
          <p:cNvSpPr/>
          <p:nvPr/>
        </p:nvSpPr>
        <p:spPr>
          <a:xfrm>
            <a:off x="0" y="0"/>
            <a:ext cx="9142920" cy="822240"/>
          </a:xfrm>
          <a:prstGeom prst="rect">
            <a:avLst/>
          </a:prstGeom>
        </p:spPr>
        <p:txBody>
          <a:bodyPr lIns="90000" tIns="45000" rIns="90000" bIns="45000"/>
          <a:lstStyle/>
          <a:p>
            <a:pPr algn="ctr"/>
            <a:r>
              <a:rPr lang="ru-RU" sz="4800" b="1" dirty="0">
                <a:solidFill>
                  <a:srgbClr val="457AB7"/>
                </a:solidFill>
                <a:latin typeface="Calibri"/>
              </a:rPr>
              <a:t>Гражданская война 1918—1920 </a:t>
            </a:r>
            <a:endParaRPr/>
          </a:p>
        </p:txBody>
      </p:sp>
      <p:sp>
        <p:nvSpPr>
          <p:cNvPr id="112" name="CustomShape 2"/>
          <p:cNvSpPr/>
          <p:nvPr/>
        </p:nvSpPr>
        <p:spPr>
          <a:xfrm>
            <a:off x="0" y="882360"/>
            <a:ext cx="4499640" cy="5534280"/>
          </a:xfrm>
          <a:prstGeom prst="rect">
            <a:avLst/>
          </a:prstGeom>
        </p:spPr>
        <p:txBody>
          <a:bodyPr lIns="90000" tIns="45000" rIns="90000" bIns="45000" anchor="ctr"/>
          <a:lstStyle/>
          <a:p>
            <a:pPr>
              <a:lnSpc>
                <a:spcPct val="100000"/>
              </a:lnSpc>
            </a:pPr>
            <a:r>
              <a:rPr lang="ru-RU" sz="1700" dirty="0">
                <a:solidFill>
                  <a:srgbClr val="000000"/>
                </a:solidFill>
                <a:latin typeface="Calibri"/>
                <a:ea typeface="Times New Roman"/>
              </a:rPr>
              <a:t>Отечественные писатели, отразившие в своих произведениях события 1918—1920 годов, создали ряд жизненных, реалистичных и ярких образов, поставив в центр повествования судьбу Человека и показав влияние войны на его жизнь, внутренний мир, шкалу норм и ценностей.</a:t>
            </a:r>
            <a:endParaRPr/>
          </a:p>
          <a:p>
            <a:pPr>
              <a:lnSpc>
                <a:spcPct val="100000"/>
              </a:lnSpc>
            </a:pPr>
            <a:r>
              <a:rPr lang="ru-RU" sz="1700" dirty="0">
                <a:solidFill>
                  <a:srgbClr val="000000"/>
                </a:solidFill>
                <a:latin typeface="Calibri"/>
                <a:ea typeface="Times New Roman"/>
              </a:rPr>
              <a:t>Много бумаги было исписано в ответ на революцию и контрреволюцию, но лишь немногое, что вышло из-под пера творцов рассказов и романов, смогло в полной точности отразить все то, что двигало народом в столь трудные времена и именно в том направлении, в котором нужно было наивысшим постам, не имеющим единого лица. Также не везде описана моральная ломка людей, попавших в наитруднейшее положение зверя революции. А тот, кто возбудил, развязал войну.… Разве им стало лучше? Нет! Они тоже оказались в руках того чудовища, которое они сами же и породили.</a:t>
            </a:r>
            <a:endParaRPr/>
          </a:p>
        </p:txBody>
      </p:sp>
      <p:pic>
        <p:nvPicPr>
          <p:cNvPr id="113" name="Рисунок 4"/>
          <p:cNvPicPr/>
          <p:nvPr/>
        </p:nvPicPr>
        <p:blipFill>
          <a:blip r:embed="rId2" cstate="print"/>
          <a:stretch>
            <a:fillRect/>
          </a:stretch>
        </p:blipFill>
        <p:spPr>
          <a:xfrm>
            <a:off x="4429080" y="1143000"/>
            <a:ext cx="4591440" cy="5356800"/>
          </a:xfrm>
          <a:prstGeom prst="rect">
            <a:avLst/>
          </a:prstGeom>
        </p:spPr>
      </p:pic>
    </p:spTree>
  </p:cSld>
  <p:clrMapOvr>
    <a:masterClrMapping/>
  </p:clrMapOvr>
  <p:transition spd="med">
    <p:wheel spokes="8"/>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1">
                                            <p:txEl>
                                              <p:pRg st="0" end="0"/>
                                            </p:txEl>
                                          </p:spTgt>
                                        </p:tgtEl>
                                        <p:attrNameLst>
                                          <p:attrName>style.visibility</p:attrName>
                                        </p:attrNameLst>
                                      </p:cBhvr>
                                      <p:to>
                                        <p:strVal val="visible"/>
                                      </p:to>
                                    </p:set>
                                    <p:animEffect transition="in" filter="wipe(down)">
                                      <p:cBhvr>
                                        <p:cTn id="7" dur="500"/>
                                        <p:tgtEl>
                                          <p:spTgt spid="1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2">
                                            <p:txEl>
                                              <p:pRg st="0" end="0"/>
                                            </p:txEl>
                                          </p:spTgt>
                                        </p:tgtEl>
                                        <p:attrNameLst>
                                          <p:attrName>style.visibility</p:attrName>
                                        </p:attrNameLst>
                                      </p:cBhvr>
                                      <p:to>
                                        <p:strVal val="visible"/>
                                      </p:to>
                                    </p:set>
                                    <p:anim calcmode="lin" valueType="num">
                                      <p:cBhvr additive="base">
                                        <p:cTn id="12" dur="500" fill="hold"/>
                                        <p:tgtEl>
                                          <p:spTgt spid="1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12">
                                            <p:txEl>
                                              <p:pRg st="1" end="1"/>
                                            </p:txEl>
                                          </p:spTgt>
                                        </p:tgtEl>
                                        <p:attrNameLst>
                                          <p:attrName>style.visibility</p:attrName>
                                        </p:attrNameLst>
                                      </p:cBhvr>
                                      <p:to>
                                        <p:strVal val="visible"/>
                                      </p:to>
                                    </p:set>
                                    <p:anim calcmode="lin" valueType="num">
                                      <p:cBhvr additive="base">
                                        <p:cTn id="16" dur="500" fill="hold"/>
                                        <p:tgtEl>
                                          <p:spTgt spid="112">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13"/>
                                        </p:tgtEl>
                                        <p:attrNameLst>
                                          <p:attrName>style.visibility</p:attrName>
                                        </p:attrNameLst>
                                      </p:cBhvr>
                                      <p:to>
                                        <p:strVal val="visible"/>
                                      </p:to>
                                    </p:set>
                                    <p:anim calcmode="lin" valueType="num">
                                      <p:cBhvr additive="base">
                                        <p:cTn id="22" dur="500" fill="hold"/>
                                        <p:tgtEl>
                                          <p:spTgt spid="113"/>
                                        </p:tgtEl>
                                        <p:attrNameLst>
                                          <p:attrName>ppt_x</p:attrName>
                                        </p:attrNameLst>
                                      </p:cBhvr>
                                      <p:tavLst>
                                        <p:tav tm="0">
                                          <p:val>
                                            <p:strVal val="#ppt_x"/>
                                          </p:val>
                                        </p:tav>
                                        <p:tav tm="100000">
                                          <p:val>
                                            <p:strVal val="#ppt_x"/>
                                          </p:val>
                                        </p:tav>
                                      </p:tavLst>
                                    </p:anim>
                                    <p:anim calcmode="lin" valueType="num">
                                      <p:cBhvr additive="base">
                                        <p:cTn id="23"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build="allAtOnce"/>
      <p:bldP spid="112"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Рисунок 1"/>
          <p:cNvPicPr/>
          <p:nvPr/>
        </p:nvPicPr>
        <p:blipFill>
          <a:blip r:embed="rId2" cstate="print"/>
          <a:stretch>
            <a:fillRect/>
          </a:stretch>
        </p:blipFill>
        <p:spPr>
          <a:xfrm>
            <a:off x="141120" y="1554120"/>
            <a:ext cx="3962160" cy="5213880"/>
          </a:xfrm>
          <a:prstGeom prst="rect">
            <a:avLst/>
          </a:prstGeom>
        </p:spPr>
      </p:pic>
      <p:sp>
        <p:nvSpPr>
          <p:cNvPr id="115" name="CustomShape 1"/>
          <p:cNvSpPr/>
          <p:nvPr/>
        </p:nvSpPr>
        <p:spPr>
          <a:xfrm>
            <a:off x="0" y="0"/>
            <a:ext cx="9142920" cy="1553400"/>
          </a:xfrm>
          <a:prstGeom prst="rect">
            <a:avLst/>
          </a:prstGeom>
        </p:spPr>
        <p:txBody>
          <a:bodyPr lIns="90000" tIns="45000" rIns="90000" bIns="45000"/>
          <a:lstStyle/>
          <a:p>
            <a:pPr algn="ctr"/>
            <a:r>
              <a:rPr lang="ru-RU" sz="4800" b="1" dirty="0">
                <a:solidFill>
                  <a:srgbClr val="6B2394"/>
                </a:solidFill>
                <a:latin typeface="Calibri"/>
              </a:rPr>
              <a:t>Н.В. Гоголь тоже писал </a:t>
            </a:r>
            <a:r>
              <a:rPr lang="ru-RU" sz="4800" b="1" dirty="0" smtClean="0">
                <a:solidFill>
                  <a:srgbClr val="6B2394"/>
                </a:solidFill>
                <a:latin typeface="Calibri"/>
              </a:rPr>
              <a:t>на </a:t>
            </a:r>
            <a:r>
              <a:rPr lang="ru-RU" sz="4800" b="1" dirty="0">
                <a:solidFill>
                  <a:srgbClr val="6B2394"/>
                </a:solidFill>
                <a:latin typeface="Calibri"/>
              </a:rPr>
              <a:t>тему истории</a:t>
            </a:r>
            <a:endParaRPr/>
          </a:p>
        </p:txBody>
      </p:sp>
      <p:pic>
        <p:nvPicPr>
          <p:cNvPr id="116" name="Рисунок 3"/>
          <p:cNvPicPr/>
          <p:nvPr/>
        </p:nvPicPr>
        <p:blipFill>
          <a:blip r:embed="rId3" cstate="print"/>
          <a:stretch>
            <a:fillRect/>
          </a:stretch>
        </p:blipFill>
        <p:spPr>
          <a:xfrm>
            <a:off x="4736520" y="2232000"/>
            <a:ext cx="4374360" cy="3499560"/>
          </a:xfrm>
          <a:prstGeom prst="rect">
            <a:avLst/>
          </a:prstGeom>
        </p:spPr>
      </p:pic>
    </p:spTree>
  </p:cSld>
  <p:clrMapOvr>
    <a:masterClrMapping/>
  </p:clrMapOvr>
  <p:transition spd="med">
    <p:split orient="vert" dir="in"/>
  </p:transition>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5">
                                            <p:txEl>
                                              <p:pRg st="0" end="0"/>
                                            </p:txEl>
                                          </p:spTgt>
                                        </p:tgtEl>
                                        <p:attrNameLst>
                                          <p:attrName>style.visibility</p:attrName>
                                        </p:attrNameLst>
                                      </p:cBhvr>
                                      <p:to>
                                        <p:strVal val="visible"/>
                                      </p:to>
                                    </p:set>
                                    <p:animEffect transition="in" filter="fade">
                                      <p:cBhvr>
                                        <p:cTn id="7" dur="2000"/>
                                        <p:tgtEl>
                                          <p:spTgt spid="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500" fill="hold"/>
                                        <p:tgtEl>
                                          <p:spTgt spid="114"/>
                                        </p:tgtEl>
                                        <p:attrNameLst>
                                          <p:attrName>ppt_x</p:attrName>
                                        </p:attrNameLst>
                                      </p:cBhvr>
                                      <p:tavLst>
                                        <p:tav tm="0">
                                          <p:val>
                                            <p:strVal val="#ppt_x"/>
                                          </p:val>
                                        </p:tav>
                                        <p:tav tm="100000">
                                          <p:val>
                                            <p:strVal val="#ppt_x"/>
                                          </p:val>
                                        </p:tav>
                                      </p:tavLst>
                                    </p:anim>
                                    <p:anim calcmode="lin" valueType="num">
                                      <p:cBhvr additive="base">
                                        <p:cTn id="13"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6"/>
                                        </p:tgtEl>
                                        <p:attrNameLst>
                                          <p:attrName>style.visibility</p:attrName>
                                        </p:attrNameLst>
                                      </p:cBhvr>
                                      <p:to>
                                        <p:strVal val="visible"/>
                                      </p:to>
                                    </p:set>
                                    <p:anim calcmode="lin" valueType="num">
                                      <p:cBhvr additive="base">
                                        <p:cTn id="18" dur="500" fill="hold"/>
                                        <p:tgtEl>
                                          <p:spTgt spid="116"/>
                                        </p:tgtEl>
                                        <p:attrNameLst>
                                          <p:attrName>ppt_x</p:attrName>
                                        </p:attrNameLst>
                                      </p:cBhvr>
                                      <p:tavLst>
                                        <p:tav tm="0">
                                          <p:val>
                                            <p:strVal val="#ppt_x"/>
                                          </p:val>
                                        </p:tav>
                                        <p:tav tm="100000">
                                          <p:val>
                                            <p:strVal val="#ppt_x"/>
                                          </p:val>
                                        </p:tav>
                                      </p:tavLst>
                                    </p:anim>
                                    <p:anim calcmode="lin" valueType="num">
                                      <p:cBhvr additive="base">
                                        <p:cTn id="19" dur="500" fill="hold"/>
                                        <p:tgtEl>
                                          <p:spTgt spid="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CustomShape 1"/>
          <p:cNvSpPr/>
          <p:nvPr/>
        </p:nvSpPr>
        <p:spPr>
          <a:xfrm>
            <a:off x="360" y="693000"/>
            <a:ext cx="9142920" cy="5210280"/>
          </a:xfrm>
          <a:prstGeom prst="rect">
            <a:avLst/>
          </a:prstGeom>
        </p:spPr>
        <p:txBody>
          <a:bodyPr lIns="90000" tIns="45000" rIns="90000" bIns="45000"/>
          <a:lstStyle/>
          <a:p>
            <a:r>
              <a:rPr lang="ru-RU" sz="2400" b="1">
                <a:latin typeface="Calibri"/>
              </a:rPr>
              <a:t>Литературную известность Гоголю принес сборник «Вечера на хуторе близ Диканьки» (1831-1832), насыщенный украинским этнографическим материалом, романтическими настроениями, лиризмом и юмором. Повести из сборников «Миргород» и «Арабески» (оба— 1835) открывают реалистический период творчества Гоголя. Тема униженности «маленького человека» наиболее полно воплотилась в повести «Шинель» (1842), с которой связано становление натуральной школы. Гротескное начало «петербургских повестей» («Нос», «Портрет») получило развитие в комедии «Ревизор» (постановка 1836) как фантасмагория чиновничье-бюрократического мира. В поэме-романе «Мертвые души» (1-й том — 1842) сатирическое осмеяние помещичьей России соединилось с пафосом духовного преображения человека. </a:t>
            </a:r>
            <a:endParaRPr/>
          </a:p>
        </p:txBody>
      </p:sp>
    </p:spTree>
  </p:cSld>
  <p:clrMapOvr>
    <a:masterClrMapping/>
  </p:clrMapOvr>
  <p:transition spd="med">
    <p:blinds dir="vert"/>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7">
                                            <p:txEl>
                                              <p:pRg st="0" end="754"/>
                                            </p:txEl>
                                          </p:spTgt>
                                        </p:tgtEl>
                                        <p:attrNameLst>
                                          <p:attrName>style.visibility</p:attrName>
                                        </p:attrNameLst>
                                      </p:cBhvr>
                                      <p:to>
                                        <p:strVal val="visible"/>
                                      </p:to>
                                    </p:set>
                                    <p:anim calcmode="lin" valueType="num">
                                      <p:cBhvr additive="repl">
                                        <p:cTn id="7" dur="500" fill="hold"/>
                                        <p:tgtEl>
                                          <p:spTgt spid="117">
                                            <p:txEl>
                                              <p:pRg st="0" end="754"/>
                                            </p:txEl>
                                          </p:spTgt>
                                        </p:tgtEl>
                                        <p:attrNameLst>
                                          <p:attrName>ppt_x</p:attrName>
                                        </p:attrNameLst>
                                      </p:cBhvr>
                                      <p:tavLst>
                                        <p:tav tm="0">
                                          <p:val>
                                            <p:strVal val="#ppt_x"/>
                                          </p:val>
                                        </p:tav>
                                        <p:tav tm="100000">
                                          <p:val>
                                            <p:strVal val="#ppt_x"/>
                                          </p:val>
                                        </p:tav>
                                      </p:tavLst>
                                    </p:anim>
                                    <p:anim calcmode="lin" valueType="num">
                                      <p:cBhvr additive="repl">
                                        <p:cTn id="8" dur="500" fill="hold"/>
                                        <p:tgtEl>
                                          <p:spTgt spid="117">
                                            <p:txEl>
                                              <p:pRg st="0" end="75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ustomShape 1"/>
          <p:cNvSpPr/>
          <p:nvPr/>
        </p:nvSpPr>
        <p:spPr>
          <a:xfrm>
            <a:off x="0" y="0"/>
            <a:ext cx="9142920" cy="1553400"/>
          </a:xfrm>
          <a:prstGeom prst="rect">
            <a:avLst/>
          </a:prstGeom>
        </p:spPr>
        <p:txBody>
          <a:bodyPr lIns="90000" tIns="45000" rIns="90000" bIns="45000"/>
          <a:lstStyle/>
          <a:p>
            <a:pPr algn="ctr"/>
            <a:r>
              <a:rPr lang="ru-RU" sz="4800" b="1" dirty="0">
                <a:solidFill>
                  <a:srgbClr val="5E447C"/>
                </a:solidFill>
                <a:latin typeface="Calibri"/>
              </a:rPr>
              <a:t>На основании изложенного </a:t>
            </a:r>
            <a:r>
              <a:rPr lang="ru-RU" sz="4800" b="1" dirty="0" smtClean="0">
                <a:solidFill>
                  <a:srgbClr val="5E447C"/>
                </a:solidFill>
                <a:latin typeface="Calibri"/>
              </a:rPr>
              <a:t>материала  </a:t>
            </a:r>
            <a:r>
              <a:rPr lang="ru-RU" sz="4800" b="1" dirty="0">
                <a:solidFill>
                  <a:srgbClr val="5E447C"/>
                </a:solidFill>
                <a:latin typeface="Calibri"/>
              </a:rPr>
              <a:t>я делаю вывод…</a:t>
            </a:r>
            <a:endParaRPr/>
          </a:p>
        </p:txBody>
      </p:sp>
      <p:sp>
        <p:nvSpPr>
          <p:cNvPr id="119" name="CustomShape 2"/>
          <p:cNvSpPr/>
          <p:nvPr/>
        </p:nvSpPr>
        <p:spPr>
          <a:xfrm>
            <a:off x="720000" y="1687320"/>
            <a:ext cx="7991280" cy="4719960"/>
          </a:xfrm>
          <a:prstGeom prst="rect">
            <a:avLst/>
          </a:prstGeom>
        </p:spPr>
        <p:txBody>
          <a:bodyPr lIns="90000" tIns="45000" rIns="90000" bIns="45000" anchor="ctr"/>
          <a:lstStyle/>
          <a:p>
            <a:pPr>
              <a:lnSpc>
                <a:spcPct val="100000"/>
              </a:lnSpc>
            </a:pPr>
            <a:r>
              <a:rPr lang="ru-RU" sz="2000" b="1" i="1" dirty="0">
                <a:solidFill>
                  <a:srgbClr val="B84700"/>
                </a:solidFill>
                <a:latin typeface="Calibri"/>
                <a:ea typeface="Times New Roman"/>
              </a:rPr>
              <a:t>Человек в истории, литературе, философии, искусстве - это всегда первоочередное, весомее всего остального, во все времена актуально. Именно с этой позиции расцениваем возрастание актуальности исследуемой темы, потому что на фронтах гражданской войны, во главе, прежде всего люди, описанные в художественных произведениях – Чапаев, </a:t>
            </a:r>
            <a:r>
              <a:rPr lang="ru-RU" sz="2000" b="1" i="1" dirty="0" err="1">
                <a:solidFill>
                  <a:srgbClr val="B84700"/>
                </a:solidFill>
                <a:latin typeface="Calibri"/>
                <a:ea typeface="Times New Roman"/>
              </a:rPr>
              <a:t>Клычков</a:t>
            </a:r>
            <a:r>
              <a:rPr lang="ru-RU" sz="2000" b="1" i="1" dirty="0">
                <a:solidFill>
                  <a:srgbClr val="B84700"/>
                </a:solidFill>
                <a:latin typeface="Calibri"/>
                <a:ea typeface="Times New Roman"/>
              </a:rPr>
              <a:t>, </a:t>
            </a:r>
            <a:endParaRPr/>
          </a:p>
          <a:p>
            <a:pPr>
              <a:lnSpc>
                <a:spcPct val="100000"/>
              </a:lnSpc>
            </a:pPr>
            <a:r>
              <a:rPr lang="ru-RU" sz="2000" b="1" i="1" dirty="0">
                <a:solidFill>
                  <a:srgbClr val="B84700"/>
                </a:solidFill>
                <a:latin typeface="Calibri"/>
                <a:ea typeface="Times New Roman"/>
              </a:rPr>
              <a:t>Левинсон,  Мелехов…  </a:t>
            </a:r>
            <a:endParaRPr/>
          </a:p>
          <a:p>
            <a:pPr>
              <a:lnSpc>
                <a:spcPct val="100000"/>
              </a:lnSpc>
            </a:pPr>
            <a:r>
              <a:rPr lang="ru-RU" sz="2000" b="1" i="1" dirty="0">
                <a:solidFill>
                  <a:srgbClr val="B84700"/>
                </a:solidFill>
                <a:latin typeface="Calibri"/>
                <a:ea typeface="Times New Roman"/>
              </a:rPr>
              <a:t>Литература в ярких образах запечатлела черты реальных героев, создала собирательные фигуры современников писателей, отразив мысли, чаяния, идейные мытарства и мировоззрение целого поколения русского общества, из которого складывается его </a:t>
            </a:r>
            <a:r>
              <a:rPr lang="ru-RU" sz="2000" b="1" i="1" dirty="0" err="1" smtClean="0">
                <a:solidFill>
                  <a:srgbClr val="B84700"/>
                </a:solidFill>
                <a:latin typeface="Calibri"/>
                <a:ea typeface="Times New Roman"/>
              </a:rPr>
              <a:t>менаталитет</a:t>
            </a:r>
            <a:r>
              <a:rPr lang="ru-RU" sz="2000" b="1" i="1" dirty="0">
                <a:solidFill>
                  <a:srgbClr val="B84700"/>
                </a:solidFill>
                <a:latin typeface="Calibri"/>
                <a:ea typeface="Times New Roman"/>
              </a:rPr>
              <a:t>.  </a:t>
            </a:r>
            <a:endParaRPr/>
          </a:p>
          <a:p>
            <a:pPr>
              <a:lnSpc>
                <a:spcPct val="100000"/>
              </a:lnSpc>
            </a:pPr>
            <a:r>
              <a:rPr lang="ru-RU" sz="2000" b="1" i="1" dirty="0">
                <a:solidFill>
                  <a:srgbClr val="B84700"/>
                </a:solidFill>
                <a:latin typeface="Calibri"/>
                <a:ea typeface="Times New Roman"/>
              </a:rPr>
              <a:t>Эти литературные аспекты позволяют потомкам обосновать многие исторические процессы, объяснить духовный потенциал, психологию и нынешнего поколения</a:t>
            </a:r>
            <a:r>
              <a:rPr lang="ru-RU" sz="2000" i="1" dirty="0">
                <a:solidFill>
                  <a:srgbClr val="B84700"/>
                </a:solidFill>
                <a:latin typeface="Calibri"/>
                <a:ea typeface="Times New Roman"/>
              </a:rPr>
              <a:t>.</a:t>
            </a:r>
            <a:endParaRPr/>
          </a:p>
        </p:txBody>
      </p:sp>
    </p:spTree>
  </p:cSld>
  <p:clrMapOvr>
    <a:masterClrMapping/>
  </p:clrMapOvr>
  <p:transition spd="med">
    <p:circl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8">
                                            <p:txEl>
                                              <p:pRg st="0" end="51"/>
                                            </p:txEl>
                                          </p:spTgt>
                                        </p:tgtEl>
                                        <p:attrNameLst>
                                          <p:attrName>style.visibility</p:attrName>
                                        </p:attrNameLst>
                                      </p:cBhvr>
                                      <p:to>
                                        <p:strVal val="visible"/>
                                      </p:to>
                                    </p:set>
                                    <p:anim calcmode="lin" valueType="num">
                                      <p:cBhvr additive="repl">
                                        <p:cTn id="7" dur="500" fill="hold"/>
                                        <p:tgtEl>
                                          <p:spTgt spid="118">
                                            <p:txEl>
                                              <p:pRg st="0" end="51"/>
                                            </p:txEl>
                                          </p:spTgt>
                                        </p:tgtEl>
                                        <p:attrNameLst>
                                          <p:attrName>ppt_x</p:attrName>
                                        </p:attrNameLst>
                                      </p:cBhvr>
                                      <p:tavLst>
                                        <p:tav tm="0">
                                          <p:val>
                                            <p:strVal val="#ppt_x"/>
                                          </p:val>
                                        </p:tav>
                                        <p:tav tm="100000">
                                          <p:val>
                                            <p:strVal val="#ppt_x"/>
                                          </p:val>
                                        </p:tav>
                                      </p:tavLst>
                                    </p:anim>
                                    <p:anim calcmode="lin" valueType="num">
                                      <p:cBhvr additive="repl">
                                        <p:cTn id="8" dur="500" fill="hold"/>
                                        <p:tgtEl>
                                          <p:spTgt spid="118">
                                            <p:txEl>
                                              <p:pRg st="0" end="5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fill="hold" nodeType="clickEffect">
                                  <p:stCondLst>
                                    <p:cond delay="0"/>
                                  </p:stCondLst>
                                  <p:childTnLst>
                                    <p:set>
                                      <p:cBhvr>
                                        <p:cTn id="12" dur="1" fill="hold">
                                          <p:stCondLst>
                                            <p:cond delay="0"/>
                                          </p:stCondLst>
                                        </p:cTn>
                                        <p:tgtEl>
                                          <p:spTgt spid="119">
                                            <p:txEl>
                                              <p:pRg st="0" end="341"/>
                                            </p:txEl>
                                          </p:spTgt>
                                        </p:tgtEl>
                                        <p:attrNameLst>
                                          <p:attrName>style.visibility</p:attrName>
                                        </p:attrNameLst>
                                      </p:cBhvr>
                                      <p:to>
                                        <p:strVal val="visible"/>
                                      </p:to>
                                    </p:set>
                                    <p:animEffect transition="in" filter="fade">
                                      <p:cBhvr additive="repl">
                                        <p:cTn id="13" dur="2000" fill="freeze"/>
                                        <p:tgtEl>
                                          <p:spTgt spid="119">
                                            <p:txEl>
                                              <p:pRg st="0" end="34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221040"/>
            <a:ext cx="4286280" cy="1279134"/>
          </a:xfrm>
        </p:spPr>
        <p:txBody>
          <a:bodyPr/>
          <a:lstStyle/>
          <a:p>
            <a:r>
              <a:rPr lang="ru-RU" sz="3200" dirty="0" smtClean="0">
                <a:solidFill>
                  <a:schemeClr val="tx2">
                    <a:lumMod val="40000"/>
                    <a:lumOff val="60000"/>
                  </a:schemeClr>
                </a:solidFill>
              </a:rPr>
              <a:t>      </a:t>
            </a:r>
            <a:r>
              <a:rPr lang="ru-RU" sz="4400" dirty="0" smtClean="0">
                <a:solidFill>
                  <a:schemeClr val="tx2">
                    <a:lumMod val="40000"/>
                    <a:lumOff val="60000"/>
                  </a:schemeClr>
                </a:solidFill>
              </a:rPr>
              <a:t>Самооценка</a:t>
            </a:r>
            <a:r>
              <a:rPr lang="ru-RU" sz="3200" dirty="0" smtClean="0">
                <a:solidFill>
                  <a:schemeClr val="tx2">
                    <a:lumMod val="40000"/>
                    <a:lumOff val="60000"/>
                  </a:schemeClr>
                </a:solidFill>
              </a:rPr>
              <a:t> </a:t>
            </a:r>
            <a:endParaRPr lang="ru-RU" sz="3200" dirty="0">
              <a:solidFill>
                <a:schemeClr val="tx2">
                  <a:lumMod val="40000"/>
                  <a:lumOff val="60000"/>
                </a:schemeClr>
              </a:solidFill>
            </a:endParaRPr>
          </a:p>
        </p:txBody>
      </p:sp>
      <p:sp>
        <p:nvSpPr>
          <p:cNvPr id="1025" name="Rectangle 1"/>
          <p:cNvSpPr>
            <a:spLocks noChangeArrowheads="1"/>
          </p:cNvSpPr>
          <p:nvPr/>
        </p:nvSpPr>
        <p:spPr bwMode="auto">
          <a:xfrm>
            <a:off x="214282" y="1357298"/>
            <a:ext cx="528641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Я выяснила, что история является неотъемлемой частью литературы и жизни народа. История и литература, - науки взаимосвязанные между собой очень крепкими и неразрывными нитями великой сущности России и ее жителей.                В современном мире историческая литература активно обсуждается в разных слоях общества. И вместе с тем непрерывно  развивается в глазах людей, которых это интересует.</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История оставила несмываемый след в литературе. История важная часть жизни каждого человека. Знать историю своей семьи, историю своего государства </a:t>
            </a:r>
            <a:r>
              <a:rPr kumimoji="0" lang="ru-RU" sz="1600"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значит иметь широкое представление о жизни.</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К сожалению не всех окружающих меня людей интересует историческая литература, но все же большая часть заинтересована в этой очень важной и интересной темой.</a:t>
            </a:r>
          </a:p>
          <a:p>
            <a:pPr marL="0" marR="0" lvl="0" indent="0" algn="l" defTabSz="914400" rtl="0" eaLnBrk="0" fontAlgn="base" latinLnBrk="0" hangingPunct="0">
              <a:lnSpc>
                <a:spcPct val="100000"/>
              </a:lnSpc>
              <a:spcBef>
                <a:spcPct val="0"/>
              </a:spcBef>
              <a:spcAft>
                <a:spcPct val="0"/>
              </a:spcAft>
              <a:buClrTx/>
              <a:buSzTx/>
              <a:buFontTx/>
              <a:buNone/>
              <a:tabLst/>
            </a:pPr>
            <a:r>
              <a:rPr lang="ru-RU" sz="1600" dirty="0" smtClean="0">
                <a:latin typeface="Arial" pitchFamily="34" charset="0"/>
                <a:ea typeface="Calibri" pitchFamily="34" charset="0"/>
                <a:cs typeface="Arial" pitchFamily="34" charset="0"/>
              </a:rPr>
              <a:t>              </a:t>
            </a:r>
            <a:r>
              <a:rPr kumimoji="0" lang="ru-RU"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Я довольна работой, которую проделала. Узнала много нового и интересного для себя лично.</a:t>
            </a:r>
            <a:endParaRPr kumimoji="0" lang="ru-RU" sz="3600" b="0" i="0" u="none" strike="noStrike" cap="none" normalizeH="0" baseline="0" dirty="0" smtClean="0">
              <a:ln>
                <a:noFill/>
              </a:ln>
              <a:solidFill>
                <a:schemeClr val="tx1"/>
              </a:solidFill>
              <a:effectLst/>
              <a:latin typeface="Arial" pitchFamily="34" charset="0"/>
            </a:endParaRPr>
          </a:p>
        </p:txBody>
      </p:sp>
      <p:pic>
        <p:nvPicPr>
          <p:cNvPr id="4" name="Рисунок 1"/>
          <p:cNvPicPr/>
          <p:nvPr/>
        </p:nvPicPr>
        <p:blipFill>
          <a:blip r:embed="rId2" cstate="print"/>
          <a:stretch>
            <a:fillRect/>
          </a:stretch>
        </p:blipFill>
        <p:spPr>
          <a:xfrm>
            <a:off x="5286380" y="1928802"/>
            <a:ext cx="3570788" cy="40005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25">
                                            <p:txEl>
                                              <p:pRg st="0" end="0"/>
                                            </p:txEl>
                                          </p:spTgt>
                                        </p:tgtEl>
                                        <p:attrNameLst>
                                          <p:attrName>style.visibility</p:attrName>
                                        </p:attrNameLst>
                                      </p:cBhvr>
                                      <p:to>
                                        <p:strVal val="visible"/>
                                      </p:to>
                                    </p:set>
                                    <p:anim calcmode="lin" valueType="num">
                                      <p:cBhvr additive="base">
                                        <p:cTn id="12" dur="500" fill="hold"/>
                                        <p:tgtEl>
                                          <p:spTgt spid="102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25">
                                            <p:txEl>
                                              <p:pRg st="1" end="1"/>
                                            </p:txEl>
                                          </p:spTgt>
                                        </p:tgtEl>
                                        <p:attrNameLst>
                                          <p:attrName>style.visibility</p:attrName>
                                        </p:attrNameLst>
                                      </p:cBhvr>
                                      <p:to>
                                        <p:strVal val="visible"/>
                                      </p:to>
                                    </p:set>
                                    <p:anim calcmode="lin" valueType="num">
                                      <p:cBhvr additive="base">
                                        <p:cTn id="18" dur="500" fill="hold"/>
                                        <p:tgtEl>
                                          <p:spTgt spid="102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0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25">
                                            <p:txEl>
                                              <p:pRg st="2" end="2"/>
                                            </p:txEl>
                                          </p:spTgt>
                                        </p:tgtEl>
                                        <p:attrNameLst>
                                          <p:attrName>style.visibility</p:attrName>
                                        </p:attrNameLst>
                                      </p:cBhvr>
                                      <p:to>
                                        <p:strVal val="visible"/>
                                      </p:to>
                                    </p:set>
                                    <p:anim calcmode="lin" valueType="num">
                                      <p:cBhvr additive="base">
                                        <p:cTn id="24" dur="500" fill="hold"/>
                                        <p:tgtEl>
                                          <p:spTgt spid="102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025">
                                            <p:txEl>
                                              <p:pRg st="3" end="3"/>
                                            </p:txEl>
                                          </p:spTgt>
                                        </p:tgtEl>
                                        <p:attrNameLst>
                                          <p:attrName>style.visibility</p:attrName>
                                        </p:attrNameLst>
                                      </p:cBhvr>
                                      <p:to>
                                        <p:strVal val="visible"/>
                                      </p:to>
                                    </p:set>
                                    <p:anim calcmode="lin" valueType="num">
                                      <p:cBhvr additive="base">
                                        <p:cTn id="30" dur="500" fill="hold"/>
                                        <p:tgtEl>
                                          <p:spTgt spid="102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2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sz="3200" dirty="0" smtClean="0">
                <a:solidFill>
                  <a:schemeClr val="accent1"/>
                </a:solidFill>
              </a:rPr>
              <a:t>             </a:t>
            </a:r>
            <a:r>
              <a:rPr lang="ru-RU" sz="4800" dirty="0" smtClean="0">
                <a:solidFill>
                  <a:schemeClr val="accent1"/>
                </a:solidFill>
              </a:rPr>
              <a:t>Список литературы</a:t>
            </a:r>
            <a:endParaRPr lang="ru-RU" sz="4800" dirty="0">
              <a:solidFill>
                <a:schemeClr val="accent1"/>
              </a:solidFill>
            </a:endParaRPr>
          </a:p>
        </p:txBody>
      </p:sp>
      <p:sp>
        <p:nvSpPr>
          <p:cNvPr id="4" name="Подзаголовок 3"/>
          <p:cNvSpPr>
            <a:spLocks noGrp="1"/>
          </p:cNvSpPr>
          <p:nvPr>
            <p:ph type="subTitle"/>
          </p:nvPr>
        </p:nvSpPr>
        <p:spPr>
          <a:xfrm>
            <a:off x="457200" y="1000108"/>
            <a:ext cx="4900618" cy="5130692"/>
          </a:xfrm>
        </p:spPr>
        <p:txBody>
          <a:bodyPr/>
          <a:lstStyle/>
          <a:p>
            <a:r>
              <a:rPr lang="ru-RU" sz="1400" dirty="0" smtClean="0"/>
              <a:t>1</a:t>
            </a:r>
            <a:r>
              <a:rPr lang="ru-RU" sz="1400" dirty="0"/>
              <a:t>. В. Г. Белинский, Сочинения В. Ф. Одоевского.</a:t>
            </a:r>
          </a:p>
          <a:p>
            <a:r>
              <a:rPr lang="ru-RU" sz="1400" dirty="0" smtClean="0"/>
              <a:t>2</a:t>
            </a:r>
            <a:r>
              <a:rPr lang="ru-RU" sz="1400" dirty="0"/>
              <a:t>. М. Н. Загоскин, Юрий Милославский, или Русские в 1612 году. Вступительная статья Б. Неймана</a:t>
            </a:r>
            <a:r>
              <a:rPr lang="ru-RU" sz="1400" dirty="0" smtClean="0"/>
              <a:t>,</a:t>
            </a:r>
          </a:p>
          <a:p>
            <a:r>
              <a:rPr lang="ru-RU" sz="1400" dirty="0" smtClean="0"/>
              <a:t> </a:t>
            </a:r>
            <a:r>
              <a:rPr lang="ru-RU" sz="1400" dirty="0" err="1"/>
              <a:t>Гослитиздат</a:t>
            </a:r>
            <a:r>
              <a:rPr lang="ru-RU" sz="1400" dirty="0"/>
              <a:t>, М., 1986.</a:t>
            </a:r>
          </a:p>
          <a:p>
            <a:r>
              <a:rPr lang="ru-RU" sz="1400" dirty="0" smtClean="0"/>
              <a:t>3</a:t>
            </a:r>
            <a:r>
              <a:rPr lang="ru-RU" sz="1400" dirty="0"/>
              <a:t>. М. Н. Загоскин, Рославлев, или Русские в 1812 году. Вступительная статья</a:t>
            </a:r>
          </a:p>
          <a:p>
            <a:r>
              <a:rPr lang="ru-RU" sz="1400" dirty="0" smtClean="0"/>
              <a:t>4</a:t>
            </a:r>
            <a:r>
              <a:rPr lang="ru-RU" sz="1400" dirty="0"/>
              <a:t>. И.И.Лажечников, Полное собрание сочинений в 12 томах, изд. «Вольф», Спб.,1899-1900.</a:t>
            </a:r>
          </a:p>
          <a:p>
            <a:r>
              <a:rPr lang="ru-RU" sz="1400" dirty="0" smtClean="0"/>
              <a:t>5</a:t>
            </a:r>
            <a:r>
              <a:rPr lang="ru-RU" sz="1400" dirty="0"/>
              <a:t>. И. И. Лажечников, Ледяной дом. Вступительная статья М. В. </a:t>
            </a:r>
            <a:r>
              <a:rPr lang="ru-RU" sz="1400" dirty="0" err="1"/>
              <a:t>Нечкиной</a:t>
            </a:r>
            <a:r>
              <a:rPr lang="ru-RU" sz="1400" dirty="0"/>
              <a:t>, </a:t>
            </a:r>
            <a:r>
              <a:rPr lang="ru-RU" sz="1400" dirty="0" err="1"/>
              <a:t>Гослитиздат</a:t>
            </a:r>
            <a:r>
              <a:rPr lang="ru-RU" sz="1400" dirty="0"/>
              <a:t>, М., 1988.</a:t>
            </a:r>
          </a:p>
          <a:p>
            <a:r>
              <a:rPr lang="ru-RU" sz="1400" dirty="0" smtClean="0"/>
              <a:t>6</a:t>
            </a:r>
            <a:r>
              <a:rPr lang="ru-RU" sz="1400" dirty="0"/>
              <a:t>. В. Г. Белинский, Два романа Лажечникова. М.1995г.</a:t>
            </a:r>
          </a:p>
          <a:p>
            <a:r>
              <a:rPr lang="ru-RU" sz="1400" dirty="0" smtClean="0"/>
              <a:t>7</a:t>
            </a:r>
            <a:r>
              <a:rPr lang="ru-RU" sz="1400" dirty="0"/>
              <a:t>. </a:t>
            </a:r>
            <a:r>
              <a:rPr lang="ru-RU" sz="1400" dirty="0" err="1"/>
              <a:t>Таврина</a:t>
            </a:r>
            <a:r>
              <a:rPr lang="ru-RU" sz="1400" dirty="0"/>
              <a:t> Ксения Владимировна. Историческая тема в русской литературе.</a:t>
            </a:r>
          </a:p>
          <a:p>
            <a:r>
              <a:rPr lang="ru-RU" sz="1400" dirty="0"/>
              <a:t>8</a:t>
            </a:r>
            <a:r>
              <a:rPr lang="ru-RU" sz="1400" dirty="0" smtClean="0"/>
              <a:t>. </a:t>
            </a:r>
            <a:r>
              <a:rPr lang="ru-RU" sz="1400" dirty="0"/>
              <a:t>Особенности исторического жанра художественной литературы</a:t>
            </a:r>
          </a:p>
          <a:p>
            <a:r>
              <a:rPr lang="ru-RU" sz="1400" dirty="0" smtClean="0"/>
              <a:t>9.Ресурсы Интернета.</a:t>
            </a:r>
            <a:endParaRPr lang="ru-RU" sz="1400" dirty="0"/>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additive="base">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additive="base">
                                        <p:cTn id="2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 calcmode="lin" valueType="num">
                                      <p:cBhvr additive="base">
                                        <p:cTn id="36"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calcmode="lin" valueType="num">
                                      <p:cBhvr additive="base">
                                        <p:cTn id="42"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anim calcmode="lin" valueType="num">
                                      <p:cBhvr additive="base">
                                        <p:cTn id="48"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4">
                                            <p:txEl>
                                              <p:pRg st="7" end="7"/>
                                            </p:txEl>
                                          </p:spTgt>
                                        </p:tgtEl>
                                        <p:attrNameLst>
                                          <p:attrName>style.visibility</p:attrName>
                                        </p:attrNameLst>
                                      </p:cBhvr>
                                      <p:to>
                                        <p:strVal val="visible"/>
                                      </p:to>
                                    </p:set>
                                    <p:anim calcmode="lin" valueType="num">
                                      <p:cBhvr additive="base">
                                        <p:cTn id="54"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4">
                                            <p:txEl>
                                              <p:pRg st="8" end="8"/>
                                            </p:txEl>
                                          </p:spTgt>
                                        </p:tgtEl>
                                        <p:attrNameLst>
                                          <p:attrName>style.visibility</p:attrName>
                                        </p:attrNameLst>
                                      </p:cBhvr>
                                      <p:to>
                                        <p:strVal val="visible"/>
                                      </p:to>
                                    </p:set>
                                    <p:anim calcmode="lin" valueType="num">
                                      <p:cBhvr additive="base">
                                        <p:cTn id="6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4">
                                            <p:txEl>
                                              <p:pRg st="9" end="9"/>
                                            </p:txEl>
                                          </p:spTgt>
                                        </p:tgtEl>
                                        <p:attrNameLst>
                                          <p:attrName>style.visibility</p:attrName>
                                        </p:attrNameLst>
                                      </p:cBhvr>
                                      <p:to>
                                        <p:strVal val="visible"/>
                                      </p:to>
                                    </p:set>
                                    <p:anim calcmode="lin" valueType="num">
                                      <p:cBhvr additive="base">
                                        <p:cTn id="66"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CustomShape 1"/>
          <p:cNvSpPr/>
          <p:nvPr/>
        </p:nvSpPr>
        <p:spPr>
          <a:xfrm>
            <a:off x="504000" y="1944000"/>
            <a:ext cx="8711280" cy="5027400"/>
          </a:xfrm>
          <a:prstGeom prst="rect">
            <a:avLst/>
          </a:prstGeom>
        </p:spPr>
        <p:txBody>
          <a:bodyPr lIns="90000" tIns="45000" rIns="90000" bIns="45000"/>
          <a:lstStyle/>
          <a:p>
            <a:r>
              <a:rPr lang="ru-RU" sz="3600" b="1" dirty="0" smtClean="0">
                <a:solidFill>
                  <a:srgbClr val="FF00FF"/>
                </a:solidFill>
                <a:latin typeface="Calibri"/>
              </a:rPr>
              <a:t>1.Выявить, </a:t>
            </a:r>
            <a:r>
              <a:rPr lang="ru-RU" sz="3600" b="1" dirty="0">
                <a:solidFill>
                  <a:srgbClr val="FF00FF"/>
                </a:solidFill>
                <a:latin typeface="Calibri"/>
              </a:rPr>
              <a:t>как влияли исторические события на литературу того времени.</a:t>
            </a:r>
            <a:endParaRPr/>
          </a:p>
          <a:p>
            <a:r>
              <a:rPr lang="ru-RU" sz="3600" b="1" dirty="0">
                <a:solidFill>
                  <a:srgbClr val="FF00FF"/>
                </a:solidFill>
                <a:latin typeface="Calibri"/>
              </a:rPr>
              <a:t>2. </a:t>
            </a:r>
            <a:r>
              <a:rPr lang="ru-RU" sz="3600" b="1" dirty="0" smtClean="0">
                <a:solidFill>
                  <a:srgbClr val="FF00FF"/>
                </a:solidFill>
                <a:latin typeface="Calibri"/>
              </a:rPr>
              <a:t>Узнать, </a:t>
            </a:r>
            <a:r>
              <a:rPr lang="ru-RU" sz="3600" b="1" dirty="0">
                <a:solidFill>
                  <a:srgbClr val="FF00FF"/>
                </a:solidFill>
                <a:latin typeface="Calibri"/>
              </a:rPr>
              <a:t>как отражались эти события в произведениях различных поэтов.</a:t>
            </a:r>
            <a:endParaRPr/>
          </a:p>
          <a:p>
            <a:r>
              <a:rPr lang="ru-RU" sz="3600" b="1" dirty="0">
                <a:solidFill>
                  <a:srgbClr val="FF00FF"/>
                </a:solidFill>
                <a:latin typeface="Calibri"/>
              </a:rPr>
              <a:t>3.Выяснить, каково значение  </a:t>
            </a:r>
            <a:r>
              <a:rPr lang="ru-RU" sz="3600" b="1" dirty="0" smtClean="0">
                <a:solidFill>
                  <a:srgbClr val="FF00FF"/>
                </a:solidFill>
                <a:latin typeface="Calibri"/>
              </a:rPr>
              <a:t>событий, </a:t>
            </a:r>
            <a:r>
              <a:rPr lang="ru-RU" sz="3600" b="1" dirty="0">
                <a:solidFill>
                  <a:srgbClr val="FF00FF"/>
                </a:solidFill>
                <a:latin typeface="Calibri"/>
              </a:rPr>
              <a:t>происходящих в </a:t>
            </a:r>
            <a:r>
              <a:rPr lang="ru-RU" sz="3600" b="1" dirty="0" smtClean="0">
                <a:solidFill>
                  <a:srgbClr val="FF00FF"/>
                </a:solidFill>
                <a:latin typeface="Calibri"/>
              </a:rPr>
              <a:t>истории, </a:t>
            </a:r>
            <a:r>
              <a:rPr lang="ru-RU" sz="3600" b="1" dirty="0">
                <a:solidFill>
                  <a:srgbClr val="FF00FF"/>
                </a:solidFill>
                <a:latin typeface="Calibri"/>
              </a:rPr>
              <a:t>для литературы XVIII-XIX  веков.</a:t>
            </a:r>
            <a:endParaRPr/>
          </a:p>
        </p:txBody>
      </p:sp>
      <p:sp>
        <p:nvSpPr>
          <p:cNvPr id="76" name="TextShape 2"/>
          <p:cNvSpPr txBox="1"/>
          <p:nvPr/>
        </p:nvSpPr>
        <p:spPr>
          <a:xfrm>
            <a:off x="720000" y="432000"/>
            <a:ext cx="7776000" cy="855360"/>
          </a:xfrm>
          <a:prstGeom prst="rect">
            <a:avLst/>
          </a:prstGeom>
        </p:spPr>
        <p:txBody>
          <a:bodyPr wrap="none" lIns="90000" tIns="45000" rIns="90000" bIns="45000"/>
          <a:lstStyle/>
          <a:p>
            <a:pPr algn="ctr"/>
            <a:r>
              <a:rPr lang="ru-RU" sz="5400">
                <a:solidFill>
                  <a:srgbClr val="6B4794"/>
                </a:solidFill>
              </a:rPr>
              <a:t>Цели исследования</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anim calcmode="lin" valueType="num">
                                      <p:cBhvr additive="base">
                                        <p:cTn id="7" dur="500" fill="hold"/>
                                        <p:tgtEl>
                                          <p:spTgt spid="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5">
                                            <p:txEl>
                                              <p:pRg st="1" end="1"/>
                                            </p:txEl>
                                          </p:spTgt>
                                        </p:tgtEl>
                                        <p:attrNameLst>
                                          <p:attrName>style.visibility</p:attrName>
                                        </p:attrNameLst>
                                      </p:cBhvr>
                                      <p:to>
                                        <p:strVal val="visible"/>
                                      </p:to>
                                    </p:set>
                                    <p:anim calcmode="lin" valueType="num">
                                      <p:cBhvr additive="base">
                                        <p:cTn id="11" dur="500" fill="hold"/>
                                        <p:tgtEl>
                                          <p:spTgt spid="7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5">
                                            <p:txEl>
                                              <p:pRg st="2" end="2"/>
                                            </p:txEl>
                                          </p:spTgt>
                                        </p:tgtEl>
                                        <p:attrNameLst>
                                          <p:attrName>style.visibility</p:attrName>
                                        </p:attrNameLst>
                                      </p:cBhvr>
                                      <p:to>
                                        <p:strVal val="visible"/>
                                      </p:to>
                                    </p:set>
                                    <p:anim calcmode="lin" valueType="num">
                                      <p:cBhvr additive="base">
                                        <p:cTn id="15" dur="500" fill="hold"/>
                                        <p:tgtEl>
                                          <p:spTgt spid="7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Рисунок 1"/>
          <p:cNvPicPr/>
          <p:nvPr/>
        </p:nvPicPr>
        <p:blipFill>
          <a:blip r:embed="rId2" cstate="print"/>
          <a:stretch>
            <a:fillRect/>
          </a:stretch>
        </p:blipFill>
        <p:spPr>
          <a:xfrm>
            <a:off x="0" y="0"/>
            <a:ext cx="9500040" cy="7124760"/>
          </a:xfrm>
          <a:prstGeom prst="rect">
            <a:avLst/>
          </a:prstGeom>
        </p:spPr>
      </p:pic>
      <p:sp>
        <p:nvSpPr>
          <p:cNvPr id="122" name="CustomShape 1"/>
          <p:cNvSpPr/>
          <p:nvPr/>
        </p:nvSpPr>
        <p:spPr>
          <a:xfrm rot="21233332">
            <a:off x="-32040" y="4331880"/>
            <a:ext cx="9500040" cy="1188360"/>
          </a:xfrm>
          <a:prstGeom prst="rect">
            <a:avLst/>
          </a:prstGeom>
        </p:spPr>
        <p:txBody>
          <a:bodyPr lIns="90000" tIns="45000" rIns="90000" bIns="45000"/>
          <a:lstStyle/>
          <a:p>
            <a:pPr algn="ctr"/>
            <a:r>
              <a:rPr lang="ru-RU" sz="7200" b="1" dirty="0">
                <a:solidFill>
                  <a:srgbClr val="FEFEFD"/>
                </a:solidFill>
                <a:latin typeface="Calibri"/>
              </a:rPr>
              <a:t>Спасибо за внимание!</a:t>
            </a:r>
            <a:endParaRPr/>
          </a:p>
        </p:txBody>
      </p:sp>
    </p:spTree>
  </p:cSld>
  <p:clrMapOvr>
    <a:masterClrMapping/>
  </p:clrMapOvr>
  <p:transition spd="med">
    <p:pull/>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
                                            <p:txEl>
                                              <p:pRg st="0" end="21"/>
                                            </p:txEl>
                                          </p:spTgt>
                                        </p:tgtEl>
                                        <p:attrNameLst>
                                          <p:attrName>style.visibility</p:attrName>
                                        </p:attrNameLst>
                                      </p:cBhvr>
                                      <p:to>
                                        <p:strVal val="visible"/>
                                      </p:to>
                                    </p:set>
                                    <p:anim calcmode="lin" valueType="num">
                                      <p:cBhvr additive="repl">
                                        <p:cTn id="7" dur="500" fill="hold"/>
                                        <p:tgtEl>
                                          <p:spTgt spid="122">
                                            <p:txEl>
                                              <p:pRg st="0" end="21"/>
                                            </p:txEl>
                                          </p:spTgt>
                                        </p:tgtEl>
                                        <p:attrNameLst>
                                          <p:attrName>ppt_x</p:attrName>
                                        </p:attrNameLst>
                                      </p:cBhvr>
                                      <p:tavLst>
                                        <p:tav tm="0">
                                          <p:val>
                                            <p:strVal val="#ppt_x"/>
                                          </p:val>
                                        </p:tav>
                                        <p:tav tm="100000">
                                          <p:val>
                                            <p:strVal val="#ppt_x"/>
                                          </p:val>
                                        </p:tav>
                                      </p:tavLst>
                                    </p:anim>
                                    <p:anim calcmode="lin" valueType="num">
                                      <p:cBhvr additive="repl">
                                        <p:cTn id="8" dur="500" fill="hold"/>
                                        <p:tgtEl>
                                          <p:spTgt spid="122">
                                            <p:txEl>
                                              <p:pRg st="0" end="2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Рисунок 4"/>
          <p:cNvPicPr/>
          <p:nvPr/>
        </p:nvPicPr>
        <p:blipFill>
          <a:blip r:embed="rId2" cstate="print"/>
          <a:stretch>
            <a:fillRect/>
          </a:stretch>
        </p:blipFill>
        <p:spPr>
          <a:xfrm>
            <a:off x="51480" y="-57600"/>
            <a:ext cx="9179640" cy="6853680"/>
          </a:xfrm>
          <a:prstGeom prst="rect">
            <a:avLst/>
          </a:prstGeom>
        </p:spPr>
      </p:pic>
      <p:sp>
        <p:nvSpPr>
          <p:cNvPr id="78" name="CustomShape 1"/>
          <p:cNvSpPr/>
          <p:nvPr/>
        </p:nvSpPr>
        <p:spPr>
          <a:xfrm>
            <a:off x="576000" y="1296000"/>
            <a:ext cx="8207280" cy="4967280"/>
          </a:xfrm>
          <a:prstGeom prst="rect">
            <a:avLst/>
          </a:prstGeom>
        </p:spPr>
        <p:txBody>
          <a:bodyPr lIns="90000" tIns="45000" rIns="90000" bIns="45000"/>
          <a:lstStyle/>
          <a:p>
            <a:pPr algn="ctr"/>
            <a:r>
              <a:rPr lang="ru-RU" sz="4000" b="1" dirty="0">
                <a:solidFill>
                  <a:srgbClr val="2323DC"/>
                </a:solidFill>
                <a:latin typeface="Calibri"/>
              </a:rPr>
              <a:t>Известно, что литература неотъемлемо зависит от истории. Писатели и поэты в своих произведениях выражают свою точку зрения по поводу событий происходящих в стране. Поэтому важно знать, что происходило в стране.</a:t>
            </a:r>
            <a:endParaRPr/>
          </a:p>
        </p:txBody>
      </p:sp>
      <p:sp>
        <p:nvSpPr>
          <p:cNvPr id="79" name="CustomShape 2"/>
          <p:cNvSpPr/>
          <p:nvPr/>
        </p:nvSpPr>
        <p:spPr>
          <a:xfrm>
            <a:off x="0" y="0"/>
            <a:ext cx="9142920" cy="914040"/>
          </a:xfrm>
          <a:prstGeom prst="rect">
            <a:avLst/>
          </a:prstGeom>
        </p:spPr>
        <p:txBody>
          <a:bodyPr lIns="90000" tIns="45000" rIns="90000" bIns="45000"/>
          <a:lstStyle/>
          <a:p>
            <a:pPr algn="ctr"/>
            <a:r>
              <a:rPr lang="ru-RU" sz="5400" b="1" dirty="0">
                <a:solidFill>
                  <a:srgbClr val="000000"/>
                </a:solidFill>
                <a:latin typeface="Calibri"/>
              </a:rPr>
              <a:t>Связь литературы и истории</a:t>
            </a:r>
            <a:endParaRPr/>
          </a:p>
        </p:txBody>
      </p:sp>
    </p:spTree>
  </p:cSld>
  <p:clrMapOvr>
    <a:masterClrMapping/>
  </p:clrMapOvr>
  <p:transition spd="med">
    <p:dissolv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9">
                                            <p:txEl>
                                              <p:pRg st="0" end="0"/>
                                            </p:txEl>
                                          </p:spTgt>
                                        </p:tgtEl>
                                        <p:attrNameLst>
                                          <p:attrName>style.visibility</p:attrName>
                                        </p:attrNameLst>
                                      </p:cBhvr>
                                      <p:to>
                                        <p:strVal val="visible"/>
                                      </p:to>
                                    </p:set>
                                    <p:animEffect transition="in" filter="fade">
                                      <p:cBhvr>
                                        <p:cTn id="7" dur="2000"/>
                                        <p:tgtEl>
                                          <p:spTgt spid="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8">
                                            <p:txEl>
                                              <p:pRg st="0" end="0"/>
                                            </p:txEl>
                                          </p:spTgt>
                                        </p:tgtEl>
                                        <p:attrNameLst>
                                          <p:attrName>style.visibility</p:attrName>
                                        </p:attrNameLst>
                                      </p:cBhvr>
                                      <p:to>
                                        <p:strVal val="visible"/>
                                      </p:to>
                                    </p:set>
                                    <p:anim calcmode="lin" valueType="num">
                                      <p:cBhvr additive="base">
                                        <p:cTn id="18"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uild="allAtOnce"/>
      <p:bldP spid="79"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CustomShape 1"/>
          <p:cNvSpPr/>
          <p:nvPr/>
        </p:nvSpPr>
        <p:spPr>
          <a:xfrm>
            <a:off x="0" y="0"/>
            <a:ext cx="9142920" cy="1188360"/>
          </a:xfrm>
          <a:prstGeom prst="rect">
            <a:avLst/>
          </a:prstGeom>
        </p:spPr>
        <p:txBody>
          <a:bodyPr lIns="90000" tIns="45000" rIns="90000" bIns="45000"/>
          <a:lstStyle/>
          <a:p>
            <a:pPr algn="ctr"/>
            <a:r>
              <a:rPr lang="ru-RU" sz="7200" b="1" dirty="0">
                <a:solidFill>
                  <a:srgbClr val="9966CC"/>
                </a:solidFill>
                <a:latin typeface="Calibri"/>
              </a:rPr>
              <a:t>Цели и задачи</a:t>
            </a:r>
            <a:endParaRPr/>
          </a:p>
        </p:txBody>
      </p:sp>
      <p:sp>
        <p:nvSpPr>
          <p:cNvPr id="81" name="CustomShape 2"/>
          <p:cNvSpPr/>
          <p:nvPr/>
        </p:nvSpPr>
        <p:spPr>
          <a:xfrm>
            <a:off x="0" y="1377720"/>
            <a:ext cx="9142920" cy="4204800"/>
          </a:xfrm>
          <a:prstGeom prst="rect">
            <a:avLst/>
          </a:prstGeom>
        </p:spPr>
        <p:txBody>
          <a:bodyPr lIns="90000" tIns="45000" rIns="90000" bIns="45000" anchor="ctr"/>
          <a:lstStyle/>
          <a:p>
            <a:pPr>
              <a:lnSpc>
                <a:spcPct val="100000"/>
              </a:lnSpc>
              <a:buFont typeface="Wingdings" charset="2"/>
              <a:buChar char=""/>
            </a:pPr>
            <a:r>
              <a:rPr lang="ru-RU" sz="2800" dirty="0">
                <a:solidFill>
                  <a:srgbClr val="000000"/>
                </a:solidFill>
                <a:latin typeface="Century Gothic"/>
                <a:ea typeface="Calibri"/>
              </a:rPr>
              <a:t>Создать положительный образ истории в </a:t>
            </a:r>
            <a:r>
              <a:rPr lang="ru-RU" sz="2800" dirty="0" smtClean="0">
                <a:solidFill>
                  <a:srgbClr val="000000"/>
                </a:solidFill>
                <a:latin typeface="Century Gothic"/>
                <a:ea typeface="Calibri"/>
              </a:rPr>
              <a:t>литературе и  </a:t>
            </a:r>
            <a:r>
              <a:rPr lang="ru-RU" sz="2800" dirty="0">
                <a:solidFill>
                  <a:srgbClr val="000000"/>
                </a:solidFill>
                <a:latin typeface="Century Gothic"/>
                <a:ea typeface="Calibri"/>
              </a:rPr>
              <a:t>подтвердить ее главное значение в русской литературе XXI века.</a:t>
            </a:r>
            <a:endParaRPr/>
          </a:p>
          <a:p>
            <a:pPr>
              <a:lnSpc>
                <a:spcPct val="100000"/>
              </a:lnSpc>
              <a:buFont typeface="Wingdings" charset="2"/>
              <a:buChar char=""/>
            </a:pPr>
            <a:r>
              <a:rPr lang="ru-RU" sz="2800" dirty="0">
                <a:solidFill>
                  <a:srgbClr val="000000"/>
                </a:solidFill>
                <a:latin typeface="Century Gothic"/>
                <a:ea typeface="Calibri"/>
              </a:rPr>
              <a:t>Выяснить, как отразилась история  в литературе России.</a:t>
            </a:r>
            <a:endParaRPr/>
          </a:p>
          <a:p>
            <a:pPr>
              <a:lnSpc>
                <a:spcPct val="100000"/>
              </a:lnSpc>
              <a:buFont typeface="Wingdings" charset="2"/>
              <a:buChar char=""/>
            </a:pPr>
            <a:r>
              <a:rPr lang="ru-RU" sz="2800" dirty="0">
                <a:solidFill>
                  <a:srgbClr val="000000"/>
                </a:solidFill>
                <a:latin typeface="Century Gothic"/>
                <a:ea typeface="Calibri"/>
              </a:rPr>
              <a:t>Рассмотреть творчество  некоторых русских писателей на историческую тему.</a:t>
            </a:r>
            <a:endParaRPr/>
          </a:p>
          <a:p>
            <a:pPr>
              <a:lnSpc>
                <a:spcPct val="100000"/>
              </a:lnSpc>
              <a:buFont typeface="Wingdings" charset="2"/>
              <a:buChar char=""/>
            </a:pPr>
            <a:r>
              <a:rPr lang="ru-RU" sz="2800" dirty="0">
                <a:solidFill>
                  <a:srgbClr val="000000"/>
                </a:solidFill>
                <a:latin typeface="Century Gothic"/>
                <a:ea typeface="Calibri"/>
              </a:rPr>
              <a:t>Узнать, как относятся к этой теме люди, которые меня окружают.</a:t>
            </a:r>
            <a:endParaRPr/>
          </a:p>
          <a:p>
            <a:pPr>
              <a:lnSpc>
                <a:spcPct val="100000"/>
              </a:lnSpc>
            </a:pPr>
            <a:endParaRPr/>
          </a:p>
        </p:txBody>
      </p:sp>
    </p:spTree>
  </p:cSld>
  <p:clrMapOvr>
    <a:masterClrMapping/>
  </p:clrMapOvr>
  <p:transition spd="med">
    <p:randomBar dir="vert"/>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
                                            <p:txEl>
                                              <p:pRg st="0" end="115"/>
                                            </p:txEl>
                                          </p:spTgt>
                                        </p:tgtEl>
                                        <p:attrNameLst>
                                          <p:attrName>style.visibility</p:attrName>
                                        </p:attrNameLst>
                                      </p:cBhvr>
                                      <p:to>
                                        <p:strVal val="visible"/>
                                      </p:to>
                                    </p:set>
                                    <p:anim calcmode="lin" valueType="num">
                                      <p:cBhvr additive="repl">
                                        <p:cTn id="7" dur="500" fill="hold"/>
                                        <p:tgtEl>
                                          <p:spTgt spid="81">
                                            <p:txEl>
                                              <p:pRg st="0" end="115"/>
                                            </p:txEl>
                                          </p:spTgt>
                                        </p:tgtEl>
                                        <p:attrNameLst>
                                          <p:attrName>ppt_x</p:attrName>
                                        </p:attrNameLst>
                                      </p:cBhvr>
                                      <p:tavLst>
                                        <p:tav tm="0">
                                          <p:val>
                                            <p:strVal val="#ppt_x"/>
                                          </p:val>
                                        </p:tav>
                                        <p:tav tm="100000">
                                          <p:val>
                                            <p:strVal val="#ppt_x"/>
                                          </p:val>
                                        </p:tav>
                                      </p:tavLst>
                                    </p:anim>
                                    <p:anim calcmode="lin" valueType="num">
                                      <p:cBhvr additive="repl">
                                        <p:cTn id="8" dur="500" fill="hold"/>
                                        <p:tgtEl>
                                          <p:spTgt spid="81">
                                            <p:txEl>
                                              <p:pRg st="0" end="11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0">
                                            <p:txEl>
                                              <p:pRg st="0" end="0"/>
                                            </p:txEl>
                                          </p:spTgt>
                                        </p:tgtEl>
                                        <p:attrNameLst>
                                          <p:attrName>style.visibility</p:attrName>
                                        </p:attrNameLst>
                                      </p:cBhvr>
                                      <p:to>
                                        <p:strVal val="visible"/>
                                      </p:to>
                                    </p:set>
                                    <p:anim calcmode="lin" valueType="num">
                                      <p:cBhvr additive="base">
                                        <p:cTn id="13" dur="500" fill="hold"/>
                                        <p:tgtEl>
                                          <p:spTgt spid="8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0" y="980728"/>
          <a:ext cx="9540552" cy="6669360"/>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1043608" y="0"/>
            <a:ext cx="682661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Результаты опроса</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CustomShape 1"/>
          <p:cNvSpPr/>
          <p:nvPr/>
        </p:nvSpPr>
        <p:spPr>
          <a:xfrm>
            <a:off x="0" y="0"/>
            <a:ext cx="9142920" cy="1737000"/>
          </a:xfrm>
          <a:prstGeom prst="rect">
            <a:avLst/>
          </a:prstGeom>
        </p:spPr>
        <p:txBody>
          <a:bodyPr lIns="90000" tIns="45000" rIns="90000" bIns="45000"/>
          <a:lstStyle/>
          <a:p>
            <a:pPr algn="ctr"/>
            <a:r>
              <a:rPr lang="ru-RU" sz="5400" b="1" dirty="0">
                <a:solidFill>
                  <a:srgbClr val="8AA9FF"/>
                </a:solidFill>
                <a:latin typeface="Calibri"/>
              </a:rPr>
              <a:t>Актуальность выбранной темы</a:t>
            </a:r>
            <a:endParaRPr/>
          </a:p>
        </p:txBody>
      </p:sp>
      <p:sp>
        <p:nvSpPr>
          <p:cNvPr id="85" name="CustomShape 2"/>
          <p:cNvSpPr/>
          <p:nvPr/>
        </p:nvSpPr>
        <p:spPr>
          <a:xfrm>
            <a:off x="0" y="0"/>
            <a:ext cx="9142920" cy="456120"/>
          </a:xfrm>
          <a:prstGeom prst="rect">
            <a:avLst/>
          </a:prstGeom>
        </p:spPr>
      </p:sp>
      <p:sp>
        <p:nvSpPr>
          <p:cNvPr id="86" name="CustomShape 3"/>
          <p:cNvSpPr/>
          <p:nvPr/>
        </p:nvSpPr>
        <p:spPr>
          <a:xfrm>
            <a:off x="571472" y="1785926"/>
            <a:ext cx="4570920" cy="4663080"/>
          </a:xfrm>
          <a:prstGeom prst="rect">
            <a:avLst/>
          </a:prstGeom>
          <a:gradFill>
            <a:gsLst>
              <a:gs pos="0">
                <a:srgbClr val="C8B3E9"/>
              </a:gs>
              <a:gs pos="100000">
                <a:srgbClr val="F1EAF8"/>
              </a:gs>
            </a:gsLst>
            <a:lin ang="16200000"/>
          </a:gradFill>
          <a:ln w="9360">
            <a:solidFill>
              <a:srgbClr val="7D5FA0"/>
            </a:solidFill>
            <a:bevel/>
          </a:ln>
        </p:spPr>
        <p:txBody>
          <a:bodyPr lIns="90000" tIns="45000" rIns="90000" bIns="45000" anchor="ctr"/>
          <a:lstStyle/>
          <a:p>
            <a:pPr>
              <a:lnSpc>
                <a:spcPct val="100000"/>
              </a:lnSpc>
            </a:pPr>
            <a:r>
              <a:rPr lang="ru-RU" dirty="0">
                <a:solidFill>
                  <a:srgbClr val="000000"/>
                </a:solidFill>
                <a:latin typeface="Arial"/>
                <a:ea typeface="Times New Roman"/>
              </a:rPr>
              <a:t>Актуальна ли историческая литература?</a:t>
            </a:r>
            <a:endParaRPr/>
          </a:p>
          <a:p>
            <a:pPr>
              <a:lnSpc>
                <a:spcPct val="100000"/>
              </a:lnSpc>
            </a:pPr>
            <a:r>
              <a:rPr lang="ru-RU" dirty="0">
                <a:solidFill>
                  <a:srgbClr val="000000"/>
                </a:solidFill>
                <a:latin typeface="Arial"/>
                <a:ea typeface="Times New Roman"/>
              </a:rPr>
              <a:t>Да, актуальна — и еще как! </a:t>
            </a:r>
            <a:r>
              <a:rPr lang="ru-RU" dirty="0">
                <a:solidFill>
                  <a:srgbClr val="000000"/>
                </a:solidFill>
                <a:latin typeface="Calibri"/>
                <a:ea typeface="Times New Roman"/>
              </a:rPr>
              <a:t>Время «симметрично», а особенно время истории. Забота о прошлом — это забота о будущем. Мы храним прошлое для будущего. Мы способны далеко заглянуть в будущее, если только умеем глядеть в прошлое. Любой современный опыт есть одновременно и опыт истории. Чем яснее мы видим прошлое, тем четче прозреваем будущее.</a:t>
            </a:r>
            <a:endParaRPr/>
          </a:p>
          <a:p>
            <a:pPr>
              <a:lnSpc>
                <a:spcPct val="100000"/>
              </a:lnSpc>
            </a:pPr>
            <a:r>
              <a:rPr lang="ru-RU" dirty="0">
                <a:solidFill>
                  <a:srgbClr val="000000"/>
                </a:solidFill>
                <a:latin typeface="Calibri"/>
                <a:ea typeface="Times New Roman"/>
              </a:rPr>
              <a:t>…чтобы понять тайну русского народа, его величие, нужно хорошо и глубоко узнать его прошлое: нашу историю, коренные узлы ее, трагические и творческие эпохи, в которых завязывался русский характер</a:t>
            </a:r>
            <a:r>
              <a:rPr lang="ru-RU" sz="2400" dirty="0">
                <a:solidFill>
                  <a:srgbClr val="000000"/>
                </a:solidFill>
                <a:latin typeface="Calibri"/>
                <a:ea typeface="Times New Roman"/>
              </a:rPr>
              <a:t>.</a:t>
            </a:r>
            <a:endParaRPr/>
          </a:p>
          <a:p>
            <a:pPr>
              <a:lnSpc>
                <a:spcPct val="100000"/>
              </a:lnSpc>
            </a:pPr>
            <a:endParaRPr/>
          </a:p>
        </p:txBody>
      </p:sp>
      <p:pic>
        <p:nvPicPr>
          <p:cNvPr id="87" name="Рисунок 7"/>
          <p:cNvPicPr/>
          <p:nvPr/>
        </p:nvPicPr>
        <p:blipFill>
          <a:blip r:embed="rId2" cstate="print"/>
          <a:stretch>
            <a:fillRect/>
          </a:stretch>
        </p:blipFill>
        <p:spPr>
          <a:xfrm>
            <a:off x="5572132" y="1500174"/>
            <a:ext cx="3427920" cy="5194440"/>
          </a:xfrm>
          <a:prstGeom prst="rect">
            <a:avLst/>
          </a:prstGeom>
        </p:spPr>
      </p:pic>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4">
                                            <p:txEl>
                                              <p:pRg st="0" end="0"/>
                                            </p:txEl>
                                          </p:spTgt>
                                        </p:tgtEl>
                                        <p:attrNameLst>
                                          <p:attrName>style.visibility</p:attrName>
                                        </p:attrNameLst>
                                      </p:cBhvr>
                                      <p:to>
                                        <p:strVal val="visible"/>
                                      </p:to>
                                    </p:set>
                                    <p:animEffect transition="in" filter="wipe(down)">
                                      <p:cBhvr>
                                        <p:cTn id="7" dur="500"/>
                                        <p:tgtEl>
                                          <p:spTgt spid="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6">
                                            <p:bg/>
                                          </p:spTgt>
                                        </p:tgtEl>
                                        <p:attrNameLst>
                                          <p:attrName>style.visibility</p:attrName>
                                        </p:attrNameLst>
                                      </p:cBhvr>
                                      <p:to>
                                        <p:strVal val="visible"/>
                                      </p:to>
                                    </p:set>
                                    <p:anim calcmode="lin" valueType="num">
                                      <p:cBhvr additive="base">
                                        <p:cTn id="12" dur="500" fill="hold"/>
                                        <p:tgtEl>
                                          <p:spTgt spid="86">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86">
                                            <p:bg/>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6">
                                            <p:txEl>
                                              <p:pRg st="0" end="0"/>
                                            </p:txEl>
                                          </p:spTgt>
                                        </p:tgtEl>
                                        <p:attrNameLst>
                                          <p:attrName>style.visibility</p:attrName>
                                        </p:attrNameLst>
                                      </p:cBhvr>
                                      <p:to>
                                        <p:strVal val="visible"/>
                                      </p:to>
                                    </p:set>
                                    <p:anim calcmode="lin" valueType="num">
                                      <p:cBhvr additive="base">
                                        <p:cTn id="16" dur="500" fill="hold"/>
                                        <p:tgtEl>
                                          <p:spTgt spid="8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6">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6">
                                            <p:txEl>
                                              <p:pRg st="1" end="1"/>
                                            </p:txEl>
                                          </p:spTgt>
                                        </p:tgtEl>
                                        <p:attrNameLst>
                                          <p:attrName>style.visibility</p:attrName>
                                        </p:attrNameLst>
                                      </p:cBhvr>
                                      <p:to>
                                        <p:strVal val="visible"/>
                                      </p:to>
                                    </p:set>
                                    <p:anim calcmode="lin" valueType="num">
                                      <p:cBhvr additive="base">
                                        <p:cTn id="20" dur="500" fill="hold"/>
                                        <p:tgtEl>
                                          <p:spTgt spid="8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6">
                                            <p:txEl>
                                              <p:pRg st="1" end="1"/>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6">
                                            <p:txEl>
                                              <p:pRg st="2" end="2"/>
                                            </p:txEl>
                                          </p:spTgt>
                                        </p:tgtEl>
                                        <p:attrNameLst>
                                          <p:attrName>style.visibility</p:attrName>
                                        </p:attrNameLst>
                                      </p:cBhvr>
                                      <p:to>
                                        <p:strVal val="visible"/>
                                      </p:to>
                                    </p:set>
                                    <p:anim calcmode="lin" valueType="num">
                                      <p:cBhvr additive="base">
                                        <p:cTn id="24" dur="500" fill="hold"/>
                                        <p:tgtEl>
                                          <p:spTgt spid="8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7"/>
                                        </p:tgtEl>
                                        <p:attrNameLst>
                                          <p:attrName>style.visibility</p:attrName>
                                        </p:attrNameLst>
                                      </p:cBhvr>
                                      <p:to>
                                        <p:strVal val="visible"/>
                                      </p:to>
                                    </p:set>
                                    <p:anim calcmode="lin" valueType="num">
                                      <p:cBhvr additive="base">
                                        <p:cTn id="30" dur="500" fill="hold"/>
                                        <p:tgtEl>
                                          <p:spTgt spid="87"/>
                                        </p:tgtEl>
                                        <p:attrNameLst>
                                          <p:attrName>ppt_x</p:attrName>
                                        </p:attrNameLst>
                                      </p:cBhvr>
                                      <p:tavLst>
                                        <p:tav tm="0">
                                          <p:val>
                                            <p:strVal val="#ppt_x"/>
                                          </p:val>
                                        </p:tav>
                                        <p:tav tm="100000">
                                          <p:val>
                                            <p:strVal val="#ppt_x"/>
                                          </p:val>
                                        </p:tav>
                                      </p:tavLst>
                                    </p:anim>
                                    <p:anim calcmode="lin" valueType="num">
                                      <p:cBhvr additive="base">
                                        <p:cTn id="31"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uild="allAtOnce"/>
      <p:bldP spid="86" grpId="0"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CustomShape 1"/>
          <p:cNvSpPr/>
          <p:nvPr/>
        </p:nvSpPr>
        <p:spPr>
          <a:xfrm>
            <a:off x="0" y="0"/>
            <a:ext cx="9142920" cy="822240"/>
          </a:xfrm>
          <a:prstGeom prst="rect">
            <a:avLst/>
          </a:prstGeom>
        </p:spPr>
        <p:txBody>
          <a:bodyPr lIns="90000" tIns="45000" rIns="90000" bIns="45000"/>
          <a:lstStyle/>
          <a:p>
            <a:pPr algn="ctr"/>
            <a:r>
              <a:rPr lang="ru-RU" sz="4800" b="1" dirty="0">
                <a:solidFill>
                  <a:srgbClr val="944794"/>
                </a:solidFill>
                <a:latin typeface="Calibri"/>
              </a:rPr>
              <a:t>Как появилась литература?</a:t>
            </a:r>
            <a:endParaRPr/>
          </a:p>
        </p:txBody>
      </p:sp>
      <p:sp>
        <p:nvSpPr>
          <p:cNvPr id="89" name="CustomShape 2"/>
          <p:cNvSpPr/>
          <p:nvPr/>
        </p:nvSpPr>
        <p:spPr>
          <a:xfrm>
            <a:off x="0" y="0"/>
            <a:ext cx="9142920" cy="456120"/>
          </a:xfrm>
          <a:prstGeom prst="rect">
            <a:avLst/>
          </a:prstGeom>
        </p:spPr>
      </p:sp>
      <p:sp>
        <p:nvSpPr>
          <p:cNvPr id="90" name="CustomShape 3"/>
          <p:cNvSpPr/>
          <p:nvPr/>
        </p:nvSpPr>
        <p:spPr>
          <a:xfrm>
            <a:off x="0" y="1240920"/>
            <a:ext cx="4428000" cy="5577480"/>
          </a:xfrm>
          <a:prstGeom prst="rect">
            <a:avLst/>
          </a:prstGeom>
        </p:spPr>
        <p:txBody>
          <a:bodyPr lIns="90000" tIns="45000" rIns="90000" bIns="45000" anchor="ctr"/>
          <a:lstStyle/>
          <a:p>
            <a:pPr>
              <a:lnSpc>
                <a:spcPct val="100000"/>
              </a:lnSpc>
            </a:pPr>
            <a:r>
              <a:rPr lang="ru-RU" i="1" dirty="0">
                <a:solidFill>
                  <a:srgbClr val="000000"/>
                </a:solidFill>
                <a:latin typeface="Arial"/>
                <a:ea typeface="Times New Roman"/>
              </a:rPr>
              <a:t>Появление литературы в жизни народа решительно меняет его историческое и нравственное самосознание.</a:t>
            </a:r>
            <a:endParaRPr/>
          </a:p>
          <a:p>
            <a:pPr>
              <a:lnSpc>
                <a:spcPct val="100000"/>
              </a:lnSpc>
            </a:pPr>
            <a:r>
              <a:rPr lang="ru-RU" i="1" dirty="0">
                <a:solidFill>
                  <a:srgbClr val="000000"/>
                </a:solidFill>
                <a:latin typeface="Arial"/>
                <a:ea typeface="Times New Roman"/>
              </a:rPr>
              <a:t>Первые исторические произведения позволяют народу осознать себя в историческом процессе, задуматься над своей ролью в мировой истории, понять корни событий современности и свою ответственность перед будущим.</a:t>
            </a:r>
            <a:endParaRPr/>
          </a:p>
          <a:p>
            <a:pPr>
              <a:lnSpc>
                <a:spcPct val="100000"/>
              </a:lnSpc>
            </a:pPr>
            <a:r>
              <a:rPr lang="ru-RU" i="1" dirty="0">
                <a:solidFill>
                  <a:srgbClr val="000000"/>
                </a:solidFill>
                <a:latin typeface="Calibri"/>
                <a:ea typeface="Times New Roman"/>
              </a:rPr>
              <a:t> </a:t>
            </a:r>
            <a:r>
              <a:rPr lang="ru-RU" i="1" dirty="0">
                <a:solidFill>
                  <a:srgbClr val="000000"/>
                </a:solidFill>
                <a:latin typeface="Arial"/>
                <a:ea typeface="Times New Roman"/>
              </a:rPr>
              <a:t>Первые нравственные сочинения, сочинения общественно-политические, уточняют социальные нормы поведения, позволяют шире распространять идеи ответственности каждого за судьбу народа и страны, воспитывают патриотизм и одновременно уважение к другим народам.</a:t>
            </a:r>
            <a:endParaRPr/>
          </a:p>
        </p:txBody>
      </p:sp>
      <p:pic>
        <p:nvPicPr>
          <p:cNvPr id="91" name="Рисунок 5"/>
          <p:cNvPicPr/>
          <p:nvPr/>
        </p:nvPicPr>
        <p:blipFill>
          <a:blip r:embed="rId2" cstate="print"/>
          <a:stretch>
            <a:fillRect/>
          </a:stretch>
        </p:blipFill>
        <p:spPr>
          <a:xfrm>
            <a:off x="4357800" y="822960"/>
            <a:ext cx="4499640" cy="5856840"/>
          </a:xfrm>
          <a:prstGeom prst="rect">
            <a:avLst/>
          </a:prstGeom>
        </p:spPr>
      </p:pic>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anim calcmode="lin" valueType="num">
                                      <p:cBhvr additive="base">
                                        <p:cTn id="7" dur="500" fill="hold"/>
                                        <p:tgtEl>
                                          <p:spTgt spid="8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0">
                                            <p:txEl>
                                              <p:pRg st="0" end="0"/>
                                            </p:txEl>
                                          </p:spTgt>
                                        </p:tgtEl>
                                        <p:attrNameLst>
                                          <p:attrName>style.visibility</p:attrName>
                                        </p:attrNameLst>
                                      </p:cBhvr>
                                      <p:to>
                                        <p:strVal val="visible"/>
                                      </p:to>
                                    </p:set>
                                    <p:animEffect transition="in" filter="fade">
                                      <p:cBhvr>
                                        <p:cTn id="13" dur="2000"/>
                                        <p:tgtEl>
                                          <p:spTgt spid="90">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0">
                                            <p:txEl>
                                              <p:pRg st="1" end="1"/>
                                            </p:txEl>
                                          </p:spTgt>
                                        </p:tgtEl>
                                        <p:attrNameLst>
                                          <p:attrName>style.visibility</p:attrName>
                                        </p:attrNameLst>
                                      </p:cBhvr>
                                      <p:to>
                                        <p:strVal val="visible"/>
                                      </p:to>
                                    </p:set>
                                    <p:animEffect transition="in" filter="fade">
                                      <p:cBhvr>
                                        <p:cTn id="16" dur="2000"/>
                                        <p:tgtEl>
                                          <p:spTgt spid="90">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0">
                                            <p:txEl>
                                              <p:pRg st="2" end="2"/>
                                            </p:txEl>
                                          </p:spTgt>
                                        </p:tgtEl>
                                        <p:attrNameLst>
                                          <p:attrName>style.visibility</p:attrName>
                                        </p:attrNameLst>
                                      </p:cBhvr>
                                      <p:to>
                                        <p:strVal val="visible"/>
                                      </p:to>
                                    </p:set>
                                    <p:animEffect transition="in" filter="fade">
                                      <p:cBhvr>
                                        <p:cTn id="19" dur="2000"/>
                                        <p:tgtEl>
                                          <p:spTgt spid="90">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down)">
                                      <p:cBhvr>
                                        <p:cTn id="2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build="allAtOnce"/>
      <p:bldP spid="90"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 name="Рисунок 2"/>
          <p:cNvPicPr/>
          <p:nvPr/>
        </p:nvPicPr>
        <p:blipFill>
          <a:blip r:embed="rId2" cstate="print"/>
          <a:stretch>
            <a:fillRect/>
          </a:stretch>
        </p:blipFill>
        <p:spPr>
          <a:xfrm>
            <a:off x="5357880" y="1571760"/>
            <a:ext cx="3483360" cy="4497120"/>
          </a:xfrm>
          <a:prstGeom prst="rect">
            <a:avLst/>
          </a:prstGeom>
        </p:spPr>
      </p:pic>
      <p:sp>
        <p:nvSpPr>
          <p:cNvPr id="93" name="CustomShape 1"/>
          <p:cNvSpPr/>
          <p:nvPr/>
        </p:nvSpPr>
        <p:spPr>
          <a:xfrm>
            <a:off x="285840" y="1357200"/>
            <a:ext cx="4356720" cy="4753080"/>
          </a:xfrm>
          <a:prstGeom prst="rect">
            <a:avLst/>
          </a:prstGeom>
          <a:gradFill>
            <a:gsLst>
              <a:gs pos="0">
                <a:srgbClr val="A6E6FF"/>
              </a:gs>
              <a:gs pos="100000">
                <a:srgbClr val="E6F7FF"/>
              </a:gs>
            </a:gsLst>
            <a:lin ang="16200000"/>
          </a:gradFill>
          <a:ln w="9360">
            <a:solidFill>
              <a:srgbClr val="46AAC4"/>
            </a:solidFill>
            <a:bevel/>
          </a:ln>
        </p:spPr>
        <p:txBody>
          <a:bodyPr lIns="90000" tIns="45000" rIns="90000" bIns="45000"/>
          <a:lstStyle/>
          <a:p>
            <a:r>
              <a:rPr lang="ru-RU" b="1" dirty="0">
                <a:solidFill>
                  <a:srgbClr val="5E447C"/>
                </a:solidFill>
                <a:latin typeface="Calibri"/>
              </a:rPr>
              <a:t>Пушкин, разумеется, не сразу стал тем, чем он был. Он учился у своих предшественников и претворил в собственном языковом мастерстве все достижения искусства слова, которые были добыты поэтами и писателями XVII и XVIII вв.</a:t>
            </a:r>
            <a:endParaRPr/>
          </a:p>
          <a:p>
            <a:r>
              <a:rPr lang="ru-RU" b="1" dirty="0">
                <a:solidFill>
                  <a:srgbClr val="5E447C"/>
                </a:solidFill>
                <a:latin typeface="Calibri"/>
              </a:rPr>
              <a:t>В языке пушкинских произведений мы имеем возможность наблюдать традиционные элементы русского литературного языка, полученные им в наследие от прошлых периодов развития. Это прежде всего церковнославянизмы, </a:t>
            </a:r>
            <a:r>
              <a:rPr lang="ru-RU" b="1" dirty="0" err="1" smtClean="0">
                <a:solidFill>
                  <a:srgbClr val="5E447C"/>
                </a:solidFill>
                <a:latin typeface="Calibri"/>
              </a:rPr>
              <a:t>мифологизмы</a:t>
            </a:r>
            <a:r>
              <a:rPr lang="ru-RU" b="1" dirty="0" smtClean="0">
                <a:solidFill>
                  <a:srgbClr val="5E447C"/>
                </a:solidFill>
                <a:latin typeface="Calibri"/>
              </a:rPr>
              <a:t>, риторические </a:t>
            </a:r>
            <a:r>
              <a:rPr lang="ru-RU" b="1" dirty="0">
                <a:solidFill>
                  <a:srgbClr val="5E447C"/>
                </a:solidFill>
                <a:latin typeface="Calibri"/>
              </a:rPr>
              <a:t>приемы высокого слога и пр. </a:t>
            </a:r>
            <a:endParaRPr/>
          </a:p>
          <a:p>
            <a:endParaRPr/>
          </a:p>
        </p:txBody>
      </p:sp>
      <p:sp>
        <p:nvSpPr>
          <p:cNvPr id="94" name="CustomShape 2"/>
          <p:cNvSpPr/>
          <p:nvPr/>
        </p:nvSpPr>
        <p:spPr>
          <a:xfrm>
            <a:off x="0" y="0"/>
            <a:ext cx="9142920" cy="516240"/>
          </a:xfrm>
          <a:prstGeom prst="rect">
            <a:avLst/>
          </a:prstGeom>
        </p:spPr>
        <p:txBody>
          <a:bodyPr lIns="90000" tIns="45000" rIns="90000" bIns="45000"/>
          <a:lstStyle/>
          <a:p>
            <a:pPr algn="ctr"/>
            <a:r>
              <a:rPr lang="ru-RU" sz="2800" b="1" dirty="0">
                <a:solidFill>
                  <a:srgbClr val="5E447C"/>
                </a:solidFill>
                <a:latin typeface="Calibri"/>
              </a:rPr>
              <a:t>“Пушкин — гениальный поэт русской нации” </a:t>
            </a:r>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4">
                                            <p:txEl>
                                              <p:pRg st="0" end="0"/>
                                            </p:txEl>
                                          </p:spTgt>
                                        </p:tgtEl>
                                        <p:attrNameLst>
                                          <p:attrName>style.visibility</p:attrName>
                                        </p:attrNameLst>
                                      </p:cBhvr>
                                      <p:to>
                                        <p:strVal val="visible"/>
                                      </p:to>
                                    </p:set>
                                    <p:animEffect transition="in" filter="wipe(down)">
                                      <p:cBhvr>
                                        <p:cTn id="7" dur="500"/>
                                        <p:tgtEl>
                                          <p:spTgt spid="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3">
                                            <p:bg/>
                                          </p:spTgt>
                                        </p:tgtEl>
                                        <p:attrNameLst>
                                          <p:attrName>style.visibility</p:attrName>
                                        </p:attrNameLst>
                                      </p:cBhvr>
                                      <p:to>
                                        <p:strVal val="visible"/>
                                      </p:to>
                                    </p:set>
                                    <p:anim calcmode="lin" valueType="num">
                                      <p:cBhvr additive="base">
                                        <p:cTn id="12" dur="500" fill="hold"/>
                                        <p:tgtEl>
                                          <p:spTgt spid="93">
                                            <p:bg/>
                                          </p:spTgt>
                                        </p:tgtEl>
                                        <p:attrNameLst>
                                          <p:attrName>ppt_x</p:attrName>
                                        </p:attrNameLst>
                                      </p:cBhvr>
                                      <p:tavLst>
                                        <p:tav tm="0">
                                          <p:val>
                                            <p:strVal val="#ppt_x"/>
                                          </p:val>
                                        </p:tav>
                                        <p:tav tm="100000">
                                          <p:val>
                                            <p:strVal val="#ppt_x"/>
                                          </p:val>
                                        </p:tav>
                                      </p:tavLst>
                                    </p:anim>
                                    <p:anim calcmode="lin" valueType="num">
                                      <p:cBhvr additive="base">
                                        <p:cTn id="13" dur="500" fill="hold"/>
                                        <p:tgtEl>
                                          <p:spTgt spid="93">
                                            <p:bg/>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93">
                                            <p:txEl>
                                              <p:pRg st="0" end="0"/>
                                            </p:txEl>
                                          </p:spTgt>
                                        </p:tgtEl>
                                        <p:attrNameLst>
                                          <p:attrName>style.visibility</p:attrName>
                                        </p:attrNameLst>
                                      </p:cBhvr>
                                      <p:to>
                                        <p:strVal val="visible"/>
                                      </p:to>
                                    </p:set>
                                    <p:anim calcmode="lin" valueType="num">
                                      <p:cBhvr additive="base">
                                        <p:cTn id="16" dur="500" fill="hold"/>
                                        <p:tgtEl>
                                          <p:spTgt spid="9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3">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93">
                                            <p:txEl>
                                              <p:pRg st="1" end="1"/>
                                            </p:txEl>
                                          </p:spTgt>
                                        </p:tgtEl>
                                        <p:attrNameLst>
                                          <p:attrName>style.visibility</p:attrName>
                                        </p:attrNameLst>
                                      </p:cBhvr>
                                      <p:to>
                                        <p:strVal val="visible"/>
                                      </p:to>
                                    </p:set>
                                    <p:anim calcmode="lin" valueType="num">
                                      <p:cBhvr additive="base">
                                        <p:cTn id="20" dur="500" fill="hold"/>
                                        <p:tgtEl>
                                          <p:spTgt spid="9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9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92"/>
                                        </p:tgtEl>
                                        <p:attrNameLst>
                                          <p:attrName>style.visibility</p:attrName>
                                        </p:attrNameLst>
                                      </p:cBhvr>
                                      <p:to>
                                        <p:strVal val="visible"/>
                                      </p:to>
                                    </p:set>
                                    <p:anim calcmode="lin" valueType="num">
                                      <p:cBhvr additive="base">
                                        <p:cTn id="26" dur="500" fill="hold"/>
                                        <p:tgtEl>
                                          <p:spTgt spid="92"/>
                                        </p:tgtEl>
                                        <p:attrNameLst>
                                          <p:attrName>ppt_x</p:attrName>
                                        </p:attrNameLst>
                                      </p:cBhvr>
                                      <p:tavLst>
                                        <p:tav tm="0">
                                          <p:val>
                                            <p:strVal val="#ppt_x"/>
                                          </p:val>
                                        </p:tav>
                                        <p:tav tm="100000">
                                          <p:val>
                                            <p:strVal val="#ppt_x"/>
                                          </p:val>
                                        </p:tav>
                                      </p:tavLst>
                                    </p:anim>
                                    <p:anim calcmode="lin" valueType="num">
                                      <p:cBhvr additive="base">
                                        <p:cTn id="27"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build="allAtOnce" animBg="1"/>
      <p:bldP spid="94"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0" y="0"/>
            <a:ext cx="9142920" cy="2529000"/>
          </a:xfrm>
          <a:prstGeom prst="rect">
            <a:avLst/>
          </a:prstGeom>
          <a:solidFill>
            <a:srgbClr val="000000"/>
          </a:solidFill>
          <a:ln w="25560">
            <a:solidFill>
              <a:srgbClr val="000080"/>
            </a:solidFill>
            <a:bevel/>
          </a:ln>
        </p:spPr>
        <p:txBody>
          <a:bodyPr lIns="90000" tIns="45000" rIns="90000" bIns="45000"/>
          <a:lstStyle/>
          <a:p>
            <a:pPr algn="ctr"/>
            <a:r>
              <a:rPr lang="ru-RU" sz="2000" b="1">
                <a:solidFill>
                  <a:srgbClr val="23B8DC"/>
                </a:solidFill>
                <a:latin typeface="Calibri"/>
              </a:rPr>
              <a:t>Но как всё же выглядела историческая тема в произведениях этого великого писателя? </a:t>
            </a:r>
            <a:endParaRPr/>
          </a:p>
          <a:p>
            <a:pPr algn="ctr"/>
            <a:r>
              <a:rPr lang="ru-RU" sz="2000" b="1">
                <a:solidFill>
                  <a:srgbClr val="23B8DC"/>
                </a:solidFill>
                <a:latin typeface="Calibri"/>
              </a:rPr>
              <a:t>Глубочайший интерес Пушкина вызвал образ древнего русского летописца, выведенного в трагедии. «Характер Пимена не есть мое изобретение,- писал поэт.,- В нем собрал я черты, пленившие меня в наших старых летописях: умилительная кротость, простодушие, нечто младенческое и вместе мудрое...</a:t>
            </a:r>
            <a:endParaRPr/>
          </a:p>
        </p:txBody>
      </p:sp>
      <p:pic>
        <p:nvPicPr>
          <p:cNvPr id="96" name="Рисунок 3"/>
          <p:cNvPicPr/>
          <p:nvPr/>
        </p:nvPicPr>
        <p:blipFill>
          <a:blip r:embed="rId2" cstate="print"/>
          <a:stretch>
            <a:fillRect/>
          </a:stretch>
        </p:blipFill>
        <p:spPr>
          <a:xfrm>
            <a:off x="144000" y="2741040"/>
            <a:ext cx="3499560" cy="4065120"/>
          </a:xfrm>
          <a:prstGeom prst="rect">
            <a:avLst/>
          </a:prstGeom>
        </p:spPr>
      </p:pic>
      <p:pic>
        <p:nvPicPr>
          <p:cNvPr id="97" name="Рисунок 4"/>
          <p:cNvPicPr/>
          <p:nvPr/>
        </p:nvPicPr>
        <p:blipFill>
          <a:blip r:embed="rId3" cstate="print"/>
          <a:stretch>
            <a:fillRect/>
          </a:stretch>
        </p:blipFill>
        <p:spPr>
          <a:xfrm>
            <a:off x="4464000" y="2855880"/>
            <a:ext cx="4499640" cy="3839400"/>
          </a:xfrm>
          <a:prstGeom prst="rect">
            <a:avLst/>
          </a:prstGeom>
        </p:spPr>
      </p:pic>
    </p:spTree>
  </p:cSld>
  <p:clrMapOvr>
    <a:masterClrMapping/>
  </p:clrMapOvr>
  <p:transition spd="med">
    <p:plus/>
  </p:transition>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5">
                                            <p:bg/>
                                          </p:spTgt>
                                        </p:tgtEl>
                                        <p:attrNameLst>
                                          <p:attrName>style.visibility</p:attrName>
                                        </p:attrNameLst>
                                      </p:cBhvr>
                                      <p:to>
                                        <p:strVal val="visible"/>
                                      </p:to>
                                    </p:set>
                                    <p:anim calcmode="lin" valueType="num">
                                      <p:cBhvr additive="base">
                                        <p:cTn id="7" dur="500" fill="hold"/>
                                        <p:tgtEl>
                                          <p:spTgt spid="9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95">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5">
                                            <p:txEl>
                                              <p:pRg st="0" end="0"/>
                                            </p:txEl>
                                          </p:spTgt>
                                        </p:tgtEl>
                                        <p:attrNameLst>
                                          <p:attrName>style.visibility</p:attrName>
                                        </p:attrNameLst>
                                      </p:cBhvr>
                                      <p:to>
                                        <p:strVal val="visible"/>
                                      </p:to>
                                    </p:set>
                                    <p:anim calcmode="lin" valueType="num">
                                      <p:cBhvr additive="base">
                                        <p:cTn id="13" dur="500" fill="hold"/>
                                        <p:tgtEl>
                                          <p:spTgt spid="9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5">
                                            <p:txEl>
                                              <p:pRg st="1" end="1"/>
                                            </p:txEl>
                                          </p:spTgt>
                                        </p:tgtEl>
                                        <p:attrNameLst>
                                          <p:attrName>style.visibility</p:attrName>
                                        </p:attrNameLst>
                                      </p:cBhvr>
                                      <p:to>
                                        <p:strVal val="visible"/>
                                      </p:to>
                                    </p:set>
                                    <p:anim calcmode="lin" valueType="num">
                                      <p:cBhvr additive="base">
                                        <p:cTn id="19" dur="500" fill="hold"/>
                                        <p:tgtEl>
                                          <p:spTgt spid="9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6"/>
                                        </p:tgtEl>
                                        <p:attrNameLst>
                                          <p:attrName>style.visibility</p:attrName>
                                        </p:attrNameLst>
                                      </p:cBhvr>
                                      <p:to>
                                        <p:strVal val="visible"/>
                                      </p:to>
                                    </p:set>
                                    <p:anim calcmode="lin" valueType="num">
                                      <p:cBhvr additive="base">
                                        <p:cTn id="25" dur="500" fill="hold"/>
                                        <p:tgtEl>
                                          <p:spTgt spid="96"/>
                                        </p:tgtEl>
                                        <p:attrNameLst>
                                          <p:attrName>ppt_x</p:attrName>
                                        </p:attrNameLst>
                                      </p:cBhvr>
                                      <p:tavLst>
                                        <p:tav tm="0">
                                          <p:val>
                                            <p:strVal val="#ppt_x"/>
                                          </p:val>
                                        </p:tav>
                                        <p:tav tm="100000">
                                          <p:val>
                                            <p:strVal val="#ppt_x"/>
                                          </p:val>
                                        </p:tav>
                                      </p:tavLst>
                                    </p:anim>
                                    <p:anim calcmode="lin" valueType="num">
                                      <p:cBhvr additive="base">
                                        <p:cTn id="26"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additive="base">
                                        <p:cTn id="31" dur="500" fill="hold"/>
                                        <p:tgtEl>
                                          <p:spTgt spid="97"/>
                                        </p:tgtEl>
                                        <p:attrNameLst>
                                          <p:attrName>ppt_x</p:attrName>
                                        </p:attrNameLst>
                                      </p:cBhvr>
                                      <p:tavLst>
                                        <p:tav tm="0">
                                          <p:val>
                                            <p:strVal val="#ppt_x"/>
                                          </p:val>
                                        </p:tav>
                                        <p:tav tm="100000">
                                          <p:val>
                                            <p:strVal val="#ppt_x"/>
                                          </p:val>
                                        </p:tav>
                                      </p:tavLst>
                                    </p:anim>
                                    <p:anim calcmode="lin" valueType="num">
                                      <p:cBhvr additive="base">
                                        <p:cTn id="32"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1496</Words>
  <Application>Microsoft Office PowerPoint</Application>
  <PresentationFormat>Экран (4:3)</PresentationFormat>
  <Paragraphs>76</Paragraphs>
  <Slides>20</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20</vt:i4>
      </vt:variant>
    </vt:vector>
  </HeadingPairs>
  <TitlesOfParts>
    <vt:vector size="22" baseType="lpstr">
      <vt:lpstr>Office Theme</vt: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      Самооценка </vt:lpstr>
      <vt:lpstr>             Список литературы</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kab25-9</cp:lastModifiedBy>
  <cp:revision>10</cp:revision>
  <dcterms:modified xsi:type="dcterms:W3CDTF">2011-12-23T10:47:07Z</dcterms:modified>
</cp:coreProperties>
</file>