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3" r:id="rId1"/>
  </p:sldMasterIdLst>
  <p:sldIdLst>
    <p:sldId id="258" r:id="rId2"/>
    <p:sldId id="257" r:id="rId3"/>
    <p:sldId id="261"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667" autoAdjust="0"/>
    <p:restoredTop sz="92877" autoAdjust="0"/>
  </p:normalViewPr>
  <p:slideViewPr>
    <p:cSldViewPr>
      <p:cViewPr>
        <p:scale>
          <a:sx n="59" d="100"/>
          <a:sy n="59" d="100"/>
        </p:scale>
        <p:origin x="-702" y="-21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38FEDA12-8A04-4FB4-A942-1FAE704085D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EF9F5E-9EC7-4105-A14E-849D994DD1F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20B44D-B14E-496F-B3B5-965F1B6DAD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Заголовок и объект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075" y="227013"/>
            <a:ext cx="7477125"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263525" y="1598613"/>
            <a:ext cx="7386638"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263525" y="3922713"/>
            <a:ext cx="7386638" cy="21732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301625" y="6242050"/>
            <a:ext cx="1782763" cy="474663"/>
          </a:xfrm>
        </p:spPr>
        <p:txBody>
          <a:bodyPr/>
          <a:lstStyle>
            <a:lvl1pPr>
              <a:defRPr/>
            </a:lvl1pPr>
          </a:lstStyle>
          <a:p>
            <a:endParaRPr lang="ru-RU"/>
          </a:p>
        </p:txBody>
      </p:sp>
      <p:sp>
        <p:nvSpPr>
          <p:cNvPr id="6" name="Нижний колонтитул 5"/>
          <p:cNvSpPr>
            <a:spLocks noGrp="1"/>
          </p:cNvSpPr>
          <p:nvPr>
            <p:ph type="ftr" sz="quarter" idx="11"/>
          </p:nvPr>
        </p:nvSpPr>
        <p:spPr>
          <a:xfrm>
            <a:off x="2257425" y="6248400"/>
            <a:ext cx="3455988" cy="474663"/>
          </a:xfrm>
        </p:spPr>
        <p:txBody>
          <a:bodyPr/>
          <a:lstStyle>
            <a:lvl1pPr>
              <a:defRPr/>
            </a:lvl1pPr>
          </a:lstStyle>
          <a:p>
            <a:endParaRPr lang="ru-RU"/>
          </a:p>
        </p:txBody>
      </p:sp>
      <p:sp>
        <p:nvSpPr>
          <p:cNvPr id="7" name="Номер слайда 6"/>
          <p:cNvSpPr>
            <a:spLocks noGrp="1"/>
          </p:cNvSpPr>
          <p:nvPr>
            <p:ph type="sldNum" sz="quarter" idx="12"/>
          </p:nvPr>
        </p:nvSpPr>
        <p:spPr>
          <a:xfrm>
            <a:off x="5867400" y="6248400"/>
            <a:ext cx="1755775" cy="474663"/>
          </a:xfrm>
        </p:spPr>
        <p:txBody>
          <a:bodyPr/>
          <a:lstStyle>
            <a:lvl1pPr>
              <a:defRPr/>
            </a:lvl1pPr>
          </a:lstStyle>
          <a:p>
            <a:fld id="{377D943F-0C99-43F5-9FCB-4518CADAC51E}"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endParaRPr lang="ru-RU"/>
          </a:p>
        </p:txBody>
      </p:sp>
      <p:sp>
        <p:nvSpPr>
          <p:cNvPr id="9" name="Номер слайда 8"/>
          <p:cNvSpPr>
            <a:spLocks noGrp="1"/>
          </p:cNvSpPr>
          <p:nvPr>
            <p:ph type="sldNum" sz="quarter" idx="15"/>
          </p:nvPr>
        </p:nvSpPr>
        <p:spPr/>
        <p:txBody>
          <a:bodyPr rtlCol="0"/>
          <a:lstStyle/>
          <a:p>
            <a:fld id="{854433CD-0D2F-41DA-95A1-0860C9AFC024}"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44BE776A-CFF6-4F48-82FC-B9DCB4DF82A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A0641F-3EFD-4FFC-92CD-BCA27EA9BA3D}"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0C085FA-D027-4A62-A901-7BFE8FA93FD9}"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endParaRPr lang="ru-RU"/>
          </a:p>
        </p:txBody>
      </p:sp>
      <p:sp>
        <p:nvSpPr>
          <p:cNvPr id="7" name="Номер слайда 6"/>
          <p:cNvSpPr>
            <a:spLocks noGrp="1"/>
          </p:cNvSpPr>
          <p:nvPr>
            <p:ph type="sldNum" sz="quarter" idx="11"/>
          </p:nvPr>
        </p:nvSpPr>
        <p:spPr/>
        <p:txBody>
          <a:bodyPr rtlCol="0"/>
          <a:lstStyle/>
          <a:p>
            <a:fld id="{CC3F5E24-5DF0-4059-B422-6A6166DBE0F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5ABC3F5-12AD-4E3E-9509-2AC7C68D12B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endParaRPr lang="ru-RU"/>
          </a:p>
        </p:txBody>
      </p:sp>
      <p:sp>
        <p:nvSpPr>
          <p:cNvPr id="22" name="Номер слайда 21"/>
          <p:cNvSpPr>
            <a:spLocks noGrp="1"/>
          </p:cNvSpPr>
          <p:nvPr>
            <p:ph type="sldNum" sz="quarter" idx="15"/>
          </p:nvPr>
        </p:nvSpPr>
        <p:spPr/>
        <p:txBody>
          <a:bodyPr rtlCol="0"/>
          <a:lstStyle/>
          <a:p>
            <a:fld id="{FA808D7F-010C-4DAE-8CBE-3A9810D2EC2D}"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endParaRPr lang="ru-RU"/>
          </a:p>
        </p:txBody>
      </p:sp>
      <p:sp>
        <p:nvSpPr>
          <p:cNvPr id="18" name="Номер слайда 17"/>
          <p:cNvSpPr>
            <a:spLocks noGrp="1"/>
          </p:cNvSpPr>
          <p:nvPr>
            <p:ph type="sldNum" sz="quarter" idx="11"/>
          </p:nvPr>
        </p:nvSpPr>
        <p:spPr/>
        <p:txBody>
          <a:bodyPr rtlCol="0"/>
          <a:lstStyle/>
          <a:p>
            <a:fld id="{5941C902-E2EC-4292-83E4-23D9E6B7E195}"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0C0EB9C-4DA2-4C8F-A469-B7C6FD088EC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28600" y="381000"/>
            <a:ext cx="8543925" cy="1600200"/>
          </a:xfrm>
        </p:spPr>
        <p:txBody>
          <a:bodyPr>
            <a:normAutofit fontScale="90000"/>
          </a:bodyPr>
          <a:lstStyle/>
          <a:p>
            <a:r>
              <a:rPr lang="ru-RU" sz="3600" dirty="0"/>
              <a:t>Проектная работа по технологии</a:t>
            </a:r>
            <a:br>
              <a:rPr lang="ru-RU" sz="3600" dirty="0"/>
            </a:br>
            <a:r>
              <a:rPr lang="ru-RU" sz="3600" dirty="0"/>
              <a:t>Тема</a:t>
            </a:r>
            <a:r>
              <a:rPr lang="en-US" sz="3600" dirty="0"/>
              <a:t>:</a:t>
            </a:r>
            <a:r>
              <a:rPr lang="ru-RU" sz="3600" dirty="0"/>
              <a:t> Цветок из гофрированной 			   бумаги</a:t>
            </a:r>
          </a:p>
        </p:txBody>
      </p:sp>
      <p:sp>
        <p:nvSpPr>
          <p:cNvPr id="10243" name="Rectangle 3"/>
          <p:cNvSpPr>
            <a:spLocks noGrp="1" noChangeArrowheads="1"/>
          </p:cNvSpPr>
          <p:nvPr>
            <p:ph sz="quarter" idx="1"/>
          </p:nvPr>
        </p:nvSpPr>
        <p:spPr>
          <a:xfrm>
            <a:off x="1828800" y="2514600"/>
            <a:ext cx="6172200" cy="4038600"/>
          </a:xfrm>
        </p:spPr>
        <p:txBody>
          <a:bodyPr>
            <a:normAutofit lnSpcReduction="10000"/>
          </a:bodyPr>
          <a:lstStyle/>
          <a:p>
            <a:pPr>
              <a:lnSpc>
                <a:spcPct val="80000"/>
              </a:lnSpc>
              <a:buFontTx/>
              <a:buNone/>
            </a:pPr>
            <a:r>
              <a:rPr lang="ru-RU" sz="2800" dirty="0"/>
              <a:t>Работу выполнила</a:t>
            </a:r>
          </a:p>
          <a:p>
            <a:pPr>
              <a:lnSpc>
                <a:spcPct val="80000"/>
              </a:lnSpc>
              <a:buFontTx/>
              <a:buNone/>
            </a:pPr>
            <a:r>
              <a:rPr lang="ru-RU" sz="2800" dirty="0"/>
              <a:t>ученица 3 класса</a:t>
            </a:r>
          </a:p>
          <a:p>
            <a:pPr>
              <a:lnSpc>
                <a:spcPct val="80000"/>
              </a:lnSpc>
              <a:buFontTx/>
              <a:buNone/>
            </a:pPr>
            <a:r>
              <a:rPr lang="ru-RU" sz="2800" dirty="0" smtClean="0"/>
              <a:t>МАОУ </a:t>
            </a:r>
            <a:r>
              <a:rPr lang="ru-RU" sz="2800" dirty="0"/>
              <a:t>лицея «Синтон»</a:t>
            </a:r>
          </a:p>
          <a:p>
            <a:pPr>
              <a:lnSpc>
                <a:spcPct val="80000"/>
              </a:lnSpc>
              <a:buFontTx/>
              <a:buNone/>
            </a:pPr>
            <a:r>
              <a:rPr lang="ru-RU" sz="2800" dirty="0" err="1"/>
              <a:t>Карпачева</a:t>
            </a:r>
            <a:r>
              <a:rPr lang="ru-RU" sz="2800" dirty="0"/>
              <a:t> Валерия</a:t>
            </a:r>
          </a:p>
          <a:p>
            <a:pPr>
              <a:lnSpc>
                <a:spcPct val="80000"/>
              </a:lnSpc>
              <a:buFontTx/>
              <a:buNone/>
            </a:pPr>
            <a:endParaRPr lang="ru-RU" sz="2800" dirty="0"/>
          </a:p>
          <a:p>
            <a:pPr>
              <a:lnSpc>
                <a:spcPct val="80000"/>
              </a:lnSpc>
              <a:buFontTx/>
              <a:buNone/>
            </a:pPr>
            <a:endParaRPr lang="ru-RU" sz="2800" dirty="0"/>
          </a:p>
          <a:p>
            <a:pPr>
              <a:lnSpc>
                <a:spcPct val="80000"/>
              </a:lnSpc>
              <a:buFontTx/>
              <a:buNone/>
            </a:pPr>
            <a:r>
              <a:rPr lang="ru-RU" sz="2800" dirty="0"/>
              <a:t>Научный руководитель </a:t>
            </a:r>
            <a:r>
              <a:rPr lang="ru-RU" sz="2800" dirty="0" err="1"/>
              <a:t>Кусова</a:t>
            </a:r>
            <a:r>
              <a:rPr lang="ru-RU" sz="2800" dirty="0"/>
              <a:t> Е.Н.</a:t>
            </a:r>
          </a:p>
          <a:p>
            <a:pPr>
              <a:lnSpc>
                <a:spcPct val="80000"/>
              </a:lnSpc>
              <a:buFontTx/>
              <a:buNone/>
            </a:pPr>
            <a:endParaRPr lang="ru-RU" sz="2800" dirty="0"/>
          </a:p>
          <a:p>
            <a:pPr>
              <a:lnSpc>
                <a:spcPct val="80000"/>
              </a:lnSpc>
              <a:buFontTx/>
              <a:buNone/>
            </a:pPr>
            <a:r>
              <a:rPr lang="ru-RU" sz="2800" dirty="0"/>
              <a:t>            </a:t>
            </a:r>
            <a:r>
              <a:rPr lang="ru-RU" sz="2000" dirty="0"/>
              <a:t>г.Чайковский, </a:t>
            </a:r>
            <a:r>
              <a:rPr lang="ru-RU" sz="2000" dirty="0" smtClean="0"/>
              <a:t>2012</a:t>
            </a:r>
            <a:endParaRPr lang="ru-RU"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6" name="Rectangle 6"/>
          <p:cNvSpPr>
            <a:spLocks noGrp="1" noChangeArrowheads="1"/>
          </p:cNvSpPr>
          <p:nvPr>
            <p:ph type="body" sz="half" idx="2"/>
          </p:nvPr>
        </p:nvSpPr>
        <p:spPr>
          <a:xfrm>
            <a:off x="152400" y="6019800"/>
            <a:ext cx="7386638" cy="685800"/>
          </a:xfrm>
        </p:spPr>
        <p:txBody>
          <a:bodyPr/>
          <a:lstStyle/>
          <a:p>
            <a:pPr>
              <a:lnSpc>
                <a:spcPct val="90000"/>
              </a:lnSpc>
              <a:buFontTx/>
              <a:buNone/>
            </a:pPr>
            <a:r>
              <a:rPr lang="ru-RU" sz="2000"/>
              <a:t>5. Прикрепляем листья к соломинке от коктейля с помощью скотча  в разных местах.</a:t>
            </a:r>
          </a:p>
        </p:txBody>
      </p:sp>
      <p:pic>
        <p:nvPicPr>
          <p:cNvPr id="5" name="Содержимое 4" descr="Рисунок5.jpg"/>
          <p:cNvPicPr>
            <a:picLocks noGrp="1" noChangeAspect="1"/>
          </p:cNvPicPr>
          <p:nvPr>
            <p:ph sz="half" idx="1"/>
          </p:nvPr>
        </p:nvPicPr>
        <p:blipFill>
          <a:blip r:embed="rId2"/>
          <a:stretch>
            <a:fillRect/>
          </a:stretch>
        </p:blipFill>
        <p:spPr>
          <a:xfrm>
            <a:off x="1066800" y="535164"/>
            <a:ext cx="6965039" cy="5179836"/>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4" name="Rectangle 6"/>
          <p:cNvSpPr>
            <a:spLocks noGrp="1" noChangeArrowheads="1"/>
          </p:cNvSpPr>
          <p:nvPr>
            <p:ph type="body" sz="half" idx="2"/>
          </p:nvPr>
        </p:nvSpPr>
        <p:spPr>
          <a:xfrm>
            <a:off x="152400" y="5715000"/>
            <a:ext cx="7508875" cy="1524000"/>
          </a:xfrm>
        </p:spPr>
        <p:txBody>
          <a:bodyPr/>
          <a:lstStyle/>
          <a:p>
            <a:pPr>
              <a:buFontTx/>
              <a:buNone/>
            </a:pPr>
            <a:r>
              <a:rPr lang="ru-RU" sz="2000"/>
              <a:t>6. Начинаем обматывать соломинку полоской из зеленой гофрированной бумаги, аккуратно обходя приклеенные листья.</a:t>
            </a:r>
          </a:p>
        </p:txBody>
      </p:sp>
      <p:pic>
        <p:nvPicPr>
          <p:cNvPr id="5" name="Содержимое 4" descr="Рисунок4.jpg"/>
          <p:cNvPicPr>
            <a:picLocks noGrp="1" noChangeAspect="1"/>
          </p:cNvPicPr>
          <p:nvPr>
            <p:ph sz="half" idx="1"/>
          </p:nvPr>
        </p:nvPicPr>
        <p:blipFill>
          <a:blip r:embed="rId2"/>
          <a:stretch>
            <a:fillRect/>
          </a:stretch>
        </p:blipFill>
        <p:spPr>
          <a:xfrm>
            <a:off x="990601" y="506566"/>
            <a:ext cx="6678632" cy="4903633"/>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2" name="Rectangle 6"/>
          <p:cNvSpPr>
            <a:spLocks noGrp="1" noChangeArrowheads="1"/>
          </p:cNvSpPr>
          <p:nvPr>
            <p:ph type="body" sz="half" idx="2"/>
          </p:nvPr>
        </p:nvSpPr>
        <p:spPr>
          <a:xfrm>
            <a:off x="228600" y="5943600"/>
            <a:ext cx="7386638" cy="1143000"/>
          </a:xfrm>
        </p:spPr>
        <p:txBody>
          <a:bodyPr/>
          <a:lstStyle/>
          <a:p>
            <a:pPr>
              <a:buFontTx/>
              <a:buNone/>
            </a:pPr>
            <a:r>
              <a:rPr lang="ru-RU" sz="2000"/>
              <a:t>7. Обворачиваем стакан гофрированной бумагой, заправляя концы бумаги внутрь стакана.</a:t>
            </a:r>
          </a:p>
        </p:txBody>
      </p:sp>
      <p:pic>
        <p:nvPicPr>
          <p:cNvPr id="5" name="Содержимое 4" descr="Рисунок3.jpg"/>
          <p:cNvPicPr>
            <a:picLocks noGrp="1" noChangeAspect="1"/>
          </p:cNvPicPr>
          <p:nvPr>
            <p:ph sz="half" idx="1"/>
          </p:nvPr>
        </p:nvPicPr>
        <p:blipFill>
          <a:blip r:embed="rId2"/>
          <a:stretch>
            <a:fillRect/>
          </a:stretch>
        </p:blipFill>
        <p:spPr>
          <a:xfrm>
            <a:off x="1219201" y="594528"/>
            <a:ext cx="6407950" cy="4891872"/>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51" name="Picture 7" descr="Изображение 045"/>
          <p:cNvPicPr>
            <a:picLocks noGrp="1" noChangeAspect="1" noChangeArrowheads="1"/>
          </p:cNvPicPr>
          <p:nvPr>
            <p:ph sz="half" idx="1"/>
          </p:nvPr>
        </p:nvPicPr>
        <p:blipFill>
          <a:blip r:embed="rId2" cstate="print">
            <a:lum bright="-10000"/>
          </a:blip>
          <a:stretch>
            <a:fillRect/>
          </a:stretch>
        </p:blipFill>
        <p:spPr>
          <a:xfrm>
            <a:off x="2551260" y="1598613"/>
            <a:ext cx="2811168" cy="2171700"/>
          </a:xfrm>
          <a:noFill/>
          <a:ln>
            <a:solidFill>
              <a:schemeClr val="tx1"/>
            </a:solidFill>
          </a:ln>
        </p:spPr>
      </p:pic>
      <p:sp>
        <p:nvSpPr>
          <p:cNvPr id="108550" name="Rectangle 6"/>
          <p:cNvSpPr>
            <a:spLocks noGrp="1" noChangeArrowheads="1"/>
          </p:cNvSpPr>
          <p:nvPr>
            <p:ph type="body" sz="half" idx="2"/>
          </p:nvPr>
        </p:nvSpPr>
        <p:spPr>
          <a:xfrm>
            <a:off x="228600" y="6019800"/>
            <a:ext cx="7386638" cy="838200"/>
          </a:xfrm>
        </p:spPr>
        <p:txBody>
          <a:bodyPr/>
          <a:lstStyle/>
          <a:p>
            <a:pPr>
              <a:buFontTx/>
              <a:buNone/>
            </a:pPr>
            <a:r>
              <a:rPr lang="ru-RU" sz="2000"/>
              <a:t>8. Заполняем наш стакан рисом (можно вместо риса использовать гречку).</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8" name="Rectangle 6"/>
          <p:cNvSpPr>
            <a:spLocks noGrp="1" noChangeArrowheads="1"/>
          </p:cNvSpPr>
          <p:nvPr>
            <p:ph type="body" sz="half" idx="2"/>
          </p:nvPr>
        </p:nvSpPr>
        <p:spPr>
          <a:xfrm>
            <a:off x="152400" y="6248400"/>
            <a:ext cx="7386638" cy="725488"/>
          </a:xfrm>
        </p:spPr>
        <p:txBody>
          <a:bodyPr/>
          <a:lstStyle/>
          <a:p>
            <a:pPr>
              <a:buFontTx/>
              <a:buNone/>
            </a:pPr>
            <a:r>
              <a:rPr lang="ru-RU" sz="2000"/>
              <a:t>9. Украшаем наш стакан (вазу) лентой.</a:t>
            </a:r>
          </a:p>
        </p:txBody>
      </p:sp>
      <p:pic>
        <p:nvPicPr>
          <p:cNvPr id="5" name="Содержимое 4" descr="Рисунок2.jpg"/>
          <p:cNvPicPr>
            <a:picLocks noGrp="1" noChangeAspect="1"/>
          </p:cNvPicPr>
          <p:nvPr>
            <p:ph sz="half" idx="1"/>
          </p:nvPr>
        </p:nvPicPr>
        <p:blipFill>
          <a:blip r:embed="rId2"/>
          <a:stretch>
            <a:fillRect/>
          </a:stretch>
        </p:blipFill>
        <p:spPr>
          <a:xfrm>
            <a:off x="1066800" y="347338"/>
            <a:ext cx="6826001" cy="5520062"/>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7" name="Picture 7" descr="Изображение 049"/>
          <p:cNvPicPr>
            <a:picLocks noGrp="1" noChangeAspect="1" noChangeArrowheads="1"/>
          </p:cNvPicPr>
          <p:nvPr>
            <p:ph sz="half" idx="1"/>
          </p:nvPr>
        </p:nvPicPr>
        <p:blipFill>
          <a:blip r:embed="rId2" cstate="print">
            <a:lum bright="-16000"/>
          </a:blip>
          <a:stretch>
            <a:fillRect/>
          </a:stretch>
        </p:blipFill>
        <p:spPr>
          <a:xfrm>
            <a:off x="3183760" y="1599652"/>
            <a:ext cx="1546167" cy="2169622"/>
          </a:xfrm>
          <a:noFill/>
          <a:ln>
            <a:solidFill>
              <a:schemeClr val="tx1"/>
            </a:solidFill>
          </a:ln>
        </p:spPr>
      </p:pic>
      <p:sp>
        <p:nvSpPr>
          <p:cNvPr id="112646" name="Rectangle 6"/>
          <p:cNvSpPr>
            <a:spLocks noGrp="1" noChangeArrowheads="1"/>
          </p:cNvSpPr>
          <p:nvPr>
            <p:ph type="body" sz="half" idx="2"/>
          </p:nvPr>
        </p:nvSpPr>
        <p:spPr>
          <a:xfrm>
            <a:off x="228600" y="6324600"/>
            <a:ext cx="7386638" cy="573088"/>
          </a:xfrm>
        </p:spPr>
        <p:txBody>
          <a:bodyPr/>
          <a:lstStyle/>
          <a:p>
            <a:pPr>
              <a:buFontTx/>
              <a:buNone/>
            </a:pPr>
            <a:r>
              <a:rPr lang="ru-RU" sz="2000"/>
              <a:t>10. Сажаем наш цветок в вазу.</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4"/>
          <p:cNvSpPr>
            <a:spLocks noGrp="1" noChangeArrowheads="1"/>
          </p:cNvSpPr>
          <p:nvPr>
            <p:ph type="title"/>
          </p:nvPr>
        </p:nvSpPr>
        <p:spPr>
          <a:xfrm>
            <a:off x="228600" y="0"/>
            <a:ext cx="7477125" cy="534988"/>
          </a:xfrm>
        </p:spPr>
        <p:txBody>
          <a:bodyPr>
            <a:normAutofit fontScale="90000"/>
          </a:bodyPr>
          <a:lstStyle/>
          <a:p>
            <a:pPr algn="ctr"/>
            <a:r>
              <a:rPr lang="ru-RU" sz="3600"/>
              <a:t>Цветок навсегда</a:t>
            </a:r>
          </a:p>
        </p:txBody>
      </p:sp>
      <p:sp>
        <p:nvSpPr>
          <p:cNvPr id="114694" name="Rectangle 6"/>
          <p:cNvSpPr>
            <a:spLocks noGrp="1" noChangeArrowheads="1"/>
          </p:cNvSpPr>
          <p:nvPr>
            <p:ph type="body" sz="half" idx="2"/>
          </p:nvPr>
        </p:nvSpPr>
        <p:spPr>
          <a:xfrm>
            <a:off x="0" y="6096000"/>
            <a:ext cx="7767638" cy="609600"/>
          </a:xfrm>
        </p:spPr>
        <p:txBody>
          <a:bodyPr>
            <a:normAutofit/>
          </a:bodyPr>
          <a:lstStyle/>
          <a:p>
            <a:pPr>
              <a:lnSpc>
                <a:spcPct val="80000"/>
              </a:lnSpc>
              <a:buFontTx/>
              <a:buNone/>
            </a:pPr>
            <a:r>
              <a:rPr lang="ru-RU" sz="2000"/>
              <a:t>     Цветок получился таким прекрасным, что полюбоваться им слетелись волшебные феи.</a:t>
            </a:r>
          </a:p>
        </p:txBody>
      </p:sp>
      <p:pic>
        <p:nvPicPr>
          <p:cNvPr id="6" name="Содержимое 5" descr="Рисунок1.jpg"/>
          <p:cNvPicPr>
            <a:picLocks noGrp="1" noChangeAspect="1"/>
          </p:cNvPicPr>
          <p:nvPr>
            <p:ph sz="half" idx="1"/>
          </p:nvPr>
        </p:nvPicPr>
        <p:blipFill>
          <a:blip r:embed="rId2"/>
          <a:stretch>
            <a:fillRect/>
          </a:stretch>
        </p:blipFill>
        <p:spPr>
          <a:xfrm>
            <a:off x="685800" y="762000"/>
            <a:ext cx="7192518" cy="5139134"/>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ru-RU"/>
              <a:t>Использованная литература</a:t>
            </a:r>
            <a:r>
              <a:rPr lang="en-US"/>
              <a:t>:</a:t>
            </a:r>
            <a:endParaRPr lang="ru-RU"/>
          </a:p>
        </p:txBody>
      </p:sp>
      <p:sp>
        <p:nvSpPr>
          <p:cNvPr id="116739" name="Rectangle 3"/>
          <p:cNvSpPr>
            <a:spLocks noGrp="1" noChangeArrowheads="1"/>
          </p:cNvSpPr>
          <p:nvPr>
            <p:ph sz="quarter" idx="1"/>
          </p:nvPr>
        </p:nvSpPr>
        <p:spPr/>
        <p:txBody>
          <a:bodyPr/>
          <a:lstStyle/>
          <a:p>
            <a:pPr>
              <a:buFontTx/>
              <a:buNone/>
            </a:pPr>
            <a:r>
              <a:rPr lang="ru-RU"/>
              <a:t>	Журнал «ФЕЯ» № 9 2007 г., издательство «ЭГМОНТ» г.Москва</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228600"/>
            <a:ext cx="7391400" cy="2133600"/>
          </a:xfrm>
        </p:spPr>
        <p:txBody>
          <a:bodyPr>
            <a:normAutofit fontScale="90000"/>
          </a:bodyPr>
          <a:lstStyle/>
          <a:p>
            <a:r>
              <a:rPr lang="ru-RU" sz="3600"/>
              <a:t>ЦЕЛЬ</a:t>
            </a:r>
            <a:r>
              <a:rPr lang="en-US" sz="3600"/>
              <a:t>:</a:t>
            </a:r>
            <a:r>
              <a:rPr lang="ru-RU" sz="3600"/>
              <a:t> научиться выполнять цветы из гофрированной бумаги с использованием подручных средств и материалов</a:t>
            </a:r>
          </a:p>
        </p:txBody>
      </p:sp>
      <p:sp>
        <p:nvSpPr>
          <p:cNvPr id="9219" name="Rectangle 3"/>
          <p:cNvSpPr>
            <a:spLocks noGrp="1" noChangeArrowheads="1"/>
          </p:cNvSpPr>
          <p:nvPr>
            <p:ph sz="quarter" idx="1"/>
          </p:nvPr>
        </p:nvSpPr>
        <p:spPr>
          <a:xfrm>
            <a:off x="533400" y="3124200"/>
            <a:ext cx="7386638" cy="3352800"/>
          </a:xfrm>
        </p:spPr>
        <p:txBody>
          <a:bodyPr>
            <a:normAutofit lnSpcReduction="10000"/>
          </a:bodyPr>
          <a:lstStyle/>
          <a:p>
            <a:pPr marL="609600" indent="-609600">
              <a:lnSpc>
                <a:spcPct val="90000"/>
              </a:lnSpc>
              <a:buFontTx/>
              <a:buNone/>
            </a:pPr>
            <a:r>
              <a:rPr lang="ru-RU" sz="2800"/>
              <a:t>ПОРЯДОК РАБОТЫ</a:t>
            </a:r>
            <a:r>
              <a:rPr lang="en-US" sz="2800"/>
              <a:t>:</a:t>
            </a:r>
            <a:endParaRPr lang="ru-RU" sz="2800"/>
          </a:p>
          <a:p>
            <a:pPr marL="609600" indent="-609600">
              <a:lnSpc>
                <a:spcPct val="90000"/>
              </a:lnSpc>
              <a:buFontTx/>
              <a:buAutoNum type="arabicPeriod"/>
            </a:pPr>
            <a:r>
              <a:rPr lang="ru-RU" sz="2800"/>
              <a:t>Чтение и обработка необходимой литературы.</a:t>
            </a:r>
          </a:p>
          <a:p>
            <a:pPr marL="609600" indent="-609600">
              <a:lnSpc>
                <a:spcPct val="90000"/>
              </a:lnSpc>
              <a:buFontTx/>
              <a:buAutoNum type="arabicPeriod"/>
            </a:pPr>
            <a:r>
              <a:rPr lang="ru-RU" sz="2800"/>
              <a:t>Подбор дизайна.</a:t>
            </a:r>
          </a:p>
          <a:p>
            <a:pPr marL="609600" indent="-609600">
              <a:lnSpc>
                <a:spcPct val="90000"/>
              </a:lnSpc>
              <a:buFontTx/>
              <a:buAutoNum type="arabicPeriod"/>
            </a:pPr>
            <a:r>
              <a:rPr lang="ru-RU" sz="2800"/>
              <a:t>Планирование, организация и выполнение проекта с учетом дизайна.</a:t>
            </a:r>
          </a:p>
          <a:p>
            <a:pPr marL="609600" indent="-609600">
              <a:lnSpc>
                <a:spcPct val="90000"/>
              </a:lnSpc>
              <a:buFontTx/>
              <a:buAutoNum type="arabicPeriod"/>
            </a:pPr>
            <a:r>
              <a:rPr lang="ru-RU" sz="2800"/>
              <a:t>Защита проекта.</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8" name="Picture 4" descr="Изображение 028"/>
          <p:cNvPicPr>
            <a:picLocks noChangeAspect="1" noChangeArrowheads="1"/>
          </p:cNvPicPr>
          <p:nvPr/>
        </p:nvPicPr>
        <p:blipFill>
          <a:blip r:embed="rId2" cstate="print">
            <a:lum bright="-10000"/>
          </a:blip>
          <a:srcRect/>
          <a:stretch>
            <a:fillRect/>
          </a:stretch>
        </p:blipFill>
        <p:spPr bwMode="auto">
          <a:xfrm>
            <a:off x="304800" y="609600"/>
            <a:ext cx="7620000" cy="5867400"/>
          </a:xfrm>
          <a:prstGeom prst="rect">
            <a:avLst/>
          </a:prstGeom>
          <a:noFill/>
          <a:ln w="9525">
            <a:solidFill>
              <a:schemeClr val="tx1"/>
            </a:solidFill>
            <a:miter lim="800000"/>
            <a:headEnd/>
            <a:tailEnd/>
          </a:ln>
        </p:spPr>
      </p:pic>
      <p:sp>
        <p:nvSpPr>
          <p:cNvPr id="93189" name="Rectangle 5"/>
          <p:cNvSpPr>
            <a:spLocks noChangeArrowheads="1"/>
          </p:cNvSpPr>
          <p:nvPr/>
        </p:nvSpPr>
        <p:spPr bwMode="auto">
          <a:xfrm>
            <a:off x="0" y="0"/>
            <a:ext cx="7391400" cy="762000"/>
          </a:xfrm>
          <a:prstGeom prst="rect">
            <a:avLst/>
          </a:prstGeom>
          <a:noFill/>
          <a:ln w="9525">
            <a:noFill/>
            <a:miter lim="800000"/>
            <a:headEnd/>
            <a:tailEnd/>
          </a:ln>
          <a:effectLst/>
        </p:spPr>
        <p:txBody>
          <a:bodyPr anchor="ctr"/>
          <a:lstStyle/>
          <a:p>
            <a:r>
              <a:rPr lang="ru-RU" sz="3600" dirty="0">
                <a:solidFill>
                  <a:schemeClr val="tx2"/>
                </a:solidFill>
              </a:rPr>
              <a:t>НЕОБХОДИМЫЕ МАТЕРИАЛЫ</a:t>
            </a:r>
            <a:r>
              <a:rPr lang="en-US" sz="3600" dirty="0">
                <a:solidFill>
                  <a:schemeClr val="tx2"/>
                </a:solidFill>
              </a:rPr>
              <a:t>:</a:t>
            </a:r>
            <a:endParaRPr lang="ru-RU" sz="3600" dirty="0">
              <a:solidFill>
                <a:schemeClr val="tx2"/>
              </a:solidFill>
            </a:endParaRPr>
          </a:p>
        </p:txBody>
      </p:sp>
      <p:sp>
        <p:nvSpPr>
          <p:cNvPr id="93190" name="Rectangle 6"/>
          <p:cNvSpPr>
            <a:spLocks noChangeArrowheads="1"/>
          </p:cNvSpPr>
          <p:nvPr/>
        </p:nvSpPr>
        <p:spPr bwMode="auto">
          <a:xfrm>
            <a:off x="228600" y="838200"/>
            <a:ext cx="6311900" cy="366713"/>
          </a:xfrm>
          <a:prstGeom prst="rect">
            <a:avLst/>
          </a:prstGeom>
          <a:noFill/>
          <a:ln w="9525">
            <a:noFill/>
            <a:miter lim="800000"/>
            <a:headEnd/>
            <a:tailEnd/>
          </a:ln>
          <a:effectLst/>
        </p:spPr>
        <p:txBody>
          <a:bodyPr>
            <a:spAutoFit/>
          </a:bodyPr>
          <a:lstStyle/>
          <a:p>
            <a:r>
              <a:rPr lang="ru-RU"/>
              <a:t>Гофрированная бумага</a:t>
            </a:r>
          </a:p>
        </p:txBody>
      </p:sp>
      <p:sp>
        <p:nvSpPr>
          <p:cNvPr id="93191" name="Rectangle 7"/>
          <p:cNvSpPr>
            <a:spLocks noChangeArrowheads="1"/>
          </p:cNvSpPr>
          <p:nvPr/>
        </p:nvSpPr>
        <p:spPr bwMode="auto">
          <a:xfrm>
            <a:off x="1752600" y="6324600"/>
            <a:ext cx="2927350" cy="366713"/>
          </a:xfrm>
          <a:prstGeom prst="rect">
            <a:avLst/>
          </a:prstGeom>
          <a:noFill/>
          <a:ln w="9525">
            <a:noFill/>
            <a:miter lim="800000"/>
            <a:headEnd/>
            <a:tailEnd/>
          </a:ln>
          <a:effectLst/>
        </p:spPr>
        <p:txBody>
          <a:bodyPr wrap="none">
            <a:spAutoFit/>
          </a:bodyPr>
          <a:lstStyle/>
          <a:p>
            <a:r>
              <a:rPr lang="ru-RU"/>
              <a:t>Пластмассовый стакан	</a:t>
            </a:r>
          </a:p>
        </p:txBody>
      </p:sp>
      <p:sp>
        <p:nvSpPr>
          <p:cNvPr id="93192" name="Rectangle 8"/>
          <p:cNvSpPr>
            <a:spLocks noChangeArrowheads="1"/>
          </p:cNvSpPr>
          <p:nvPr/>
        </p:nvSpPr>
        <p:spPr bwMode="auto">
          <a:xfrm>
            <a:off x="5562600" y="990600"/>
            <a:ext cx="2133600" cy="641350"/>
          </a:xfrm>
          <a:prstGeom prst="rect">
            <a:avLst/>
          </a:prstGeom>
          <a:noFill/>
          <a:ln w="9525">
            <a:noFill/>
            <a:miter lim="800000"/>
            <a:headEnd/>
            <a:tailEnd/>
          </a:ln>
          <a:effectLst/>
        </p:spPr>
        <p:txBody>
          <a:bodyPr>
            <a:spAutoFit/>
          </a:bodyPr>
          <a:lstStyle/>
          <a:p>
            <a:pPr algn="ctr"/>
            <a:r>
              <a:rPr lang="ru-RU"/>
              <a:t>Соломинка</a:t>
            </a:r>
          </a:p>
          <a:p>
            <a:pPr algn="ctr"/>
            <a:r>
              <a:rPr lang="ru-RU"/>
              <a:t> для коктейля</a:t>
            </a:r>
          </a:p>
        </p:txBody>
      </p:sp>
      <p:sp>
        <p:nvSpPr>
          <p:cNvPr id="93193" name="Rectangle 9"/>
          <p:cNvSpPr>
            <a:spLocks noChangeArrowheads="1"/>
          </p:cNvSpPr>
          <p:nvPr/>
        </p:nvSpPr>
        <p:spPr bwMode="auto">
          <a:xfrm>
            <a:off x="2743200" y="2971800"/>
            <a:ext cx="2012950" cy="366713"/>
          </a:xfrm>
          <a:prstGeom prst="rect">
            <a:avLst/>
          </a:prstGeom>
          <a:noFill/>
          <a:ln w="9525">
            <a:noFill/>
            <a:miter lim="800000"/>
            <a:headEnd/>
            <a:tailEnd/>
          </a:ln>
          <a:effectLst/>
        </p:spPr>
        <p:txBody>
          <a:bodyPr wrap="none">
            <a:spAutoFit/>
          </a:bodyPr>
          <a:lstStyle/>
          <a:p>
            <a:r>
              <a:rPr lang="ru-RU"/>
              <a:t>Чашка риса	</a:t>
            </a:r>
          </a:p>
        </p:txBody>
      </p:sp>
      <p:sp>
        <p:nvSpPr>
          <p:cNvPr id="93194" name="Rectangle 10"/>
          <p:cNvSpPr>
            <a:spLocks noChangeArrowheads="1"/>
          </p:cNvSpPr>
          <p:nvPr/>
        </p:nvSpPr>
        <p:spPr bwMode="auto">
          <a:xfrm>
            <a:off x="6324600" y="3124200"/>
            <a:ext cx="749300" cy="366713"/>
          </a:xfrm>
          <a:prstGeom prst="rect">
            <a:avLst/>
          </a:prstGeom>
          <a:noFill/>
          <a:ln w="9525">
            <a:noFill/>
            <a:miter lim="800000"/>
            <a:headEnd/>
            <a:tailEnd/>
          </a:ln>
          <a:effectLst/>
        </p:spPr>
        <p:txBody>
          <a:bodyPr wrap="none">
            <a:spAutoFit/>
          </a:bodyPr>
          <a:lstStyle/>
          <a:p>
            <a:r>
              <a:rPr lang="ru-RU"/>
              <a:t>скотч</a:t>
            </a:r>
          </a:p>
        </p:txBody>
      </p:sp>
      <p:sp>
        <p:nvSpPr>
          <p:cNvPr id="93195" name="Rectangle 11"/>
          <p:cNvSpPr>
            <a:spLocks noChangeArrowheads="1"/>
          </p:cNvSpPr>
          <p:nvPr/>
        </p:nvSpPr>
        <p:spPr bwMode="auto">
          <a:xfrm>
            <a:off x="4648200" y="5943600"/>
            <a:ext cx="1177925" cy="366713"/>
          </a:xfrm>
          <a:prstGeom prst="rect">
            <a:avLst/>
          </a:prstGeom>
          <a:noFill/>
          <a:ln w="9525">
            <a:noFill/>
            <a:miter lim="800000"/>
            <a:headEnd/>
            <a:tailEnd/>
          </a:ln>
          <a:effectLst/>
        </p:spPr>
        <p:txBody>
          <a:bodyPr wrap="none">
            <a:spAutoFit/>
          </a:bodyPr>
          <a:lstStyle/>
          <a:p>
            <a:r>
              <a:rPr lang="ru-RU"/>
              <a:t>Ножницы</a:t>
            </a:r>
          </a:p>
        </p:txBody>
      </p:sp>
      <p:sp>
        <p:nvSpPr>
          <p:cNvPr id="93196" name="Rectangle 12"/>
          <p:cNvSpPr>
            <a:spLocks noChangeArrowheads="1"/>
          </p:cNvSpPr>
          <p:nvPr/>
        </p:nvSpPr>
        <p:spPr bwMode="auto">
          <a:xfrm>
            <a:off x="5943600" y="5867400"/>
            <a:ext cx="1795463" cy="641350"/>
          </a:xfrm>
          <a:prstGeom prst="rect">
            <a:avLst/>
          </a:prstGeom>
          <a:noFill/>
          <a:ln w="9525">
            <a:noFill/>
            <a:miter lim="800000"/>
            <a:headEnd/>
            <a:tailEnd/>
          </a:ln>
          <a:effectLst/>
        </p:spPr>
        <p:txBody>
          <a:bodyPr wrap="none">
            <a:spAutoFit/>
          </a:bodyPr>
          <a:lstStyle/>
          <a:p>
            <a:pPr algn="ctr"/>
            <a:r>
              <a:rPr lang="ru-RU"/>
              <a:t>Лента </a:t>
            </a:r>
          </a:p>
          <a:p>
            <a:pPr algn="ctr"/>
            <a:r>
              <a:rPr lang="ru-RU"/>
              <a:t>для украшения</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1" name="Rectangle 5"/>
          <p:cNvSpPr>
            <a:spLocks noGrp="1" noChangeArrowheads="1"/>
          </p:cNvSpPr>
          <p:nvPr>
            <p:ph type="title"/>
          </p:nvPr>
        </p:nvSpPr>
        <p:spPr>
          <a:noFill/>
          <a:ln/>
        </p:spPr>
        <p:txBody>
          <a:bodyPr>
            <a:normAutofit fontScale="90000"/>
          </a:bodyPr>
          <a:lstStyle/>
          <a:p>
            <a:r>
              <a:rPr lang="ru-RU" sz="3600"/>
              <a:t>НЕОБХОДИМЫЕ МАТЕРИАЛЫ</a:t>
            </a:r>
            <a:r>
              <a:rPr lang="en-US" sz="3600"/>
              <a:t>:</a:t>
            </a:r>
            <a:endParaRPr lang="ru-RU" sz="3600"/>
          </a:p>
        </p:txBody>
      </p:sp>
      <p:sp>
        <p:nvSpPr>
          <p:cNvPr id="91139" name="Rectangle 3"/>
          <p:cNvSpPr>
            <a:spLocks noGrp="1" noChangeArrowheads="1"/>
          </p:cNvSpPr>
          <p:nvPr>
            <p:ph sz="quarter" idx="1"/>
          </p:nvPr>
        </p:nvSpPr>
        <p:spPr>
          <a:xfrm>
            <a:off x="457200" y="1600200"/>
            <a:ext cx="7386638" cy="4191000"/>
          </a:xfrm>
        </p:spPr>
        <p:txBody>
          <a:bodyPr/>
          <a:lstStyle/>
          <a:p>
            <a:pPr marL="609600" indent="-609600">
              <a:lnSpc>
                <a:spcPct val="90000"/>
              </a:lnSpc>
              <a:buFontTx/>
              <a:buAutoNum type="arabicPeriod"/>
            </a:pPr>
            <a:r>
              <a:rPr lang="ru-RU" sz="2400"/>
              <a:t>Гофрированная бумага разных цветов, включая зеленый			20 руб.</a:t>
            </a:r>
          </a:p>
          <a:p>
            <a:pPr marL="609600" indent="-609600">
              <a:lnSpc>
                <a:spcPct val="90000"/>
              </a:lnSpc>
              <a:buFontTx/>
              <a:buAutoNum type="arabicPeriod"/>
            </a:pPr>
            <a:r>
              <a:rPr lang="ru-RU" sz="2400"/>
              <a:t>Пластмассовый стакан		5 руб.</a:t>
            </a:r>
          </a:p>
          <a:p>
            <a:pPr marL="609600" indent="-609600">
              <a:lnSpc>
                <a:spcPct val="90000"/>
              </a:lnSpc>
              <a:buFontTx/>
              <a:buAutoNum type="arabicPeriod"/>
            </a:pPr>
            <a:r>
              <a:rPr lang="ru-RU" sz="2400"/>
              <a:t>Соломинка для коктейля		3 руб.</a:t>
            </a:r>
          </a:p>
          <a:p>
            <a:pPr marL="609600" indent="-609600">
              <a:lnSpc>
                <a:spcPct val="90000"/>
              </a:lnSpc>
              <a:buFontTx/>
              <a:buAutoNum type="arabicPeriod"/>
            </a:pPr>
            <a:r>
              <a:rPr lang="ru-RU" sz="2400"/>
              <a:t>Чашка риса				0 руб.</a:t>
            </a:r>
          </a:p>
          <a:p>
            <a:pPr marL="609600" indent="-609600">
              <a:lnSpc>
                <a:spcPct val="90000"/>
              </a:lnSpc>
              <a:buFontTx/>
              <a:buAutoNum type="arabicPeriod"/>
            </a:pPr>
            <a:r>
              <a:rPr lang="ru-RU" sz="2400"/>
              <a:t>Клейкая лента – скотч		0 руб.</a:t>
            </a:r>
          </a:p>
          <a:p>
            <a:pPr marL="609600" indent="-609600">
              <a:lnSpc>
                <a:spcPct val="90000"/>
              </a:lnSpc>
              <a:buFontTx/>
              <a:buAutoNum type="arabicPeriod"/>
            </a:pPr>
            <a:r>
              <a:rPr lang="ru-RU" sz="2400"/>
              <a:t>Ножницы			 	0 руб.</a:t>
            </a:r>
          </a:p>
          <a:p>
            <a:pPr marL="609600" indent="-609600">
              <a:lnSpc>
                <a:spcPct val="90000"/>
              </a:lnSpc>
              <a:buFontTx/>
              <a:buAutoNum type="arabicPeriod"/>
            </a:pPr>
            <a:r>
              <a:rPr lang="ru-RU" sz="2400"/>
              <a:t>Лента для украшения 		0 руб.</a:t>
            </a:r>
          </a:p>
          <a:p>
            <a:pPr marL="609600" indent="-609600">
              <a:lnSpc>
                <a:spcPct val="90000"/>
              </a:lnSpc>
              <a:buFontTx/>
              <a:buNone/>
            </a:pPr>
            <a:r>
              <a:rPr lang="ru-RU" sz="2400"/>
              <a:t>				</a:t>
            </a:r>
          </a:p>
          <a:p>
            <a:pPr marL="609600" indent="-609600">
              <a:lnSpc>
                <a:spcPct val="90000"/>
              </a:lnSpc>
              <a:buFontTx/>
              <a:buNone/>
            </a:pPr>
            <a:r>
              <a:rPr lang="ru-RU" sz="2400" b="1"/>
              <a:t>			Итого</a:t>
            </a:r>
            <a:r>
              <a:rPr lang="en-US" sz="2400" b="1"/>
              <a:t>:</a:t>
            </a:r>
            <a:r>
              <a:rPr lang="ru-RU" sz="2400" b="1"/>
              <a:t>			28 руб.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0" y="914400"/>
            <a:ext cx="7477125" cy="2057400"/>
          </a:xfrm>
        </p:spPr>
        <p:txBody>
          <a:bodyPr/>
          <a:lstStyle/>
          <a:p>
            <a:pPr algn="ctr"/>
            <a:r>
              <a:rPr lang="ru-RU"/>
              <a:t>ПОРЯДОК</a:t>
            </a:r>
            <a:br>
              <a:rPr lang="ru-RU"/>
            </a:br>
            <a:r>
              <a:rPr lang="ru-RU"/>
              <a:t> ПРОВЕДЕНИЯ РАБОТЫ</a:t>
            </a:r>
          </a:p>
        </p:txBody>
      </p:sp>
      <p:sp>
        <p:nvSpPr>
          <p:cNvPr id="92163" name="Rectangle 3"/>
          <p:cNvSpPr>
            <a:spLocks noGrp="1" noChangeArrowheads="1"/>
          </p:cNvSpPr>
          <p:nvPr>
            <p:ph sz="quarter" idx="1"/>
          </p:nvPr>
        </p:nvSpPr>
        <p:spPr>
          <a:xfrm>
            <a:off x="0" y="3886200"/>
            <a:ext cx="7386638" cy="1600200"/>
          </a:xfrm>
        </p:spPr>
        <p:txBody>
          <a:bodyPr/>
          <a:lstStyle/>
          <a:p>
            <a:pPr algn="ctr">
              <a:buFontTx/>
              <a:buNone/>
            </a:pPr>
            <a:r>
              <a:rPr lang="ru-RU"/>
              <a:t>Выполнение работы</a:t>
            </a:r>
            <a:r>
              <a:rPr lang="en-US"/>
              <a:t>:</a:t>
            </a:r>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4" name="Picture 6" descr="Изображение 022"/>
          <p:cNvPicPr>
            <a:picLocks noGrp="1" noChangeAspect="1" noChangeArrowheads="1"/>
          </p:cNvPicPr>
          <p:nvPr>
            <p:ph sz="half" idx="1"/>
          </p:nvPr>
        </p:nvPicPr>
        <p:blipFill>
          <a:blip r:embed="rId2" cstate="print">
            <a:lum bright="-10000"/>
          </a:blip>
          <a:srcRect/>
          <a:stretch>
            <a:fillRect/>
          </a:stretch>
        </p:blipFill>
        <p:spPr>
          <a:xfrm>
            <a:off x="76200" y="152400"/>
            <a:ext cx="7696200" cy="5943600"/>
          </a:xfrm>
          <a:noFill/>
          <a:ln>
            <a:solidFill>
              <a:schemeClr val="tx1"/>
            </a:solidFill>
          </a:ln>
        </p:spPr>
      </p:pic>
      <p:sp>
        <p:nvSpPr>
          <p:cNvPr id="94211" name="Rectangle 3"/>
          <p:cNvSpPr>
            <a:spLocks noGrp="1" noChangeArrowheads="1"/>
          </p:cNvSpPr>
          <p:nvPr>
            <p:ph type="body" sz="half" idx="2"/>
          </p:nvPr>
        </p:nvSpPr>
        <p:spPr>
          <a:xfrm>
            <a:off x="228600" y="6172200"/>
            <a:ext cx="7386638" cy="609600"/>
          </a:xfrm>
        </p:spPr>
        <p:txBody>
          <a:bodyPr>
            <a:normAutofit/>
          </a:bodyPr>
          <a:lstStyle/>
          <a:p>
            <a:pPr>
              <a:lnSpc>
                <a:spcPct val="80000"/>
              </a:lnSpc>
              <a:buFontTx/>
              <a:buNone/>
            </a:pPr>
            <a:r>
              <a:rPr lang="ru-RU" sz="2000"/>
              <a:t>1. Берем соломинку для коктейля и отрезаем  верхний конец, который выступает из мишуры</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63" name="Picture 7" descr="Изображение 030"/>
          <p:cNvPicPr>
            <a:picLocks noGrp="1" noChangeAspect="1" noChangeArrowheads="1"/>
          </p:cNvPicPr>
          <p:nvPr>
            <p:ph sz="half" idx="1"/>
          </p:nvPr>
        </p:nvPicPr>
        <p:blipFill>
          <a:blip r:embed="rId2" cstate="print">
            <a:lum bright="-10000"/>
          </a:blip>
          <a:srcRect/>
          <a:stretch>
            <a:fillRect/>
          </a:stretch>
        </p:blipFill>
        <p:spPr>
          <a:xfrm>
            <a:off x="152400" y="152400"/>
            <a:ext cx="7620000" cy="4953000"/>
          </a:xfrm>
          <a:noFill/>
          <a:ln>
            <a:solidFill>
              <a:schemeClr val="tx1"/>
            </a:solidFill>
          </a:ln>
        </p:spPr>
      </p:pic>
      <p:sp>
        <p:nvSpPr>
          <p:cNvPr id="96262" name="Rectangle 6"/>
          <p:cNvSpPr>
            <a:spLocks noGrp="1" noChangeArrowheads="1"/>
          </p:cNvSpPr>
          <p:nvPr>
            <p:ph type="body" sz="half" idx="2"/>
          </p:nvPr>
        </p:nvSpPr>
        <p:spPr>
          <a:xfrm>
            <a:off x="152400" y="5181600"/>
            <a:ext cx="7772400" cy="1676400"/>
          </a:xfrm>
        </p:spPr>
        <p:txBody>
          <a:bodyPr>
            <a:normAutofit/>
          </a:bodyPr>
          <a:lstStyle/>
          <a:p>
            <a:pPr>
              <a:lnSpc>
                <a:spcPct val="80000"/>
              </a:lnSpc>
              <a:buFontTx/>
              <a:buNone/>
            </a:pPr>
            <a:r>
              <a:rPr lang="ru-RU" sz="2000"/>
              <a:t>2.  Вырезаем полоску гофрированной бумаги, складываем ее гармошкой. Рисуем на верхнем прямоугольнике лепесток будущего цветка. Он обязательно должен касаться обеих боковых сторон гармошки. Вырезаем все лепестки, не прорезая по бокам. Затем нужно развернуть полоску. Должна получится гирлянда из лепестков.</a:t>
            </a:r>
          </a:p>
        </p:txBody>
      </p:sp>
      <p:sp>
        <p:nvSpPr>
          <p:cNvPr id="96269" name="Freeform 13"/>
          <p:cNvSpPr>
            <a:spLocks/>
          </p:cNvSpPr>
          <p:nvPr/>
        </p:nvSpPr>
        <p:spPr bwMode="auto">
          <a:xfrm>
            <a:off x="2509838" y="1847850"/>
            <a:ext cx="19050" cy="166688"/>
          </a:xfrm>
          <a:custGeom>
            <a:avLst/>
            <a:gdLst/>
            <a:ahLst/>
            <a:cxnLst>
              <a:cxn ang="0">
                <a:pos x="0" y="0"/>
              </a:cxn>
              <a:cxn ang="0">
                <a:pos x="12" y="105"/>
              </a:cxn>
            </a:cxnLst>
            <a:rect l="0" t="0" r="r" b="b"/>
            <a:pathLst>
              <a:path w="12" h="105">
                <a:moveTo>
                  <a:pt x="0" y="0"/>
                </a:moveTo>
                <a:cubicBezTo>
                  <a:pt x="3" y="36"/>
                  <a:pt x="12" y="69"/>
                  <a:pt x="12" y="105"/>
                </a:cubicBezTo>
              </a:path>
            </a:pathLst>
          </a:custGeom>
          <a:noFill/>
          <a:ln w="9525">
            <a:solidFill>
              <a:schemeClr val="tx1"/>
            </a:solidFill>
            <a:round/>
            <a:headEnd/>
            <a:tailEnd/>
          </a:ln>
          <a:effectLst/>
        </p:spPr>
        <p:txBody>
          <a:bodyPr/>
          <a:lstStyle/>
          <a:p>
            <a:endParaRPr lang="ru-RU"/>
          </a:p>
        </p:txBody>
      </p:sp>
      <p:sp>
        <p:nvSpPr>
          <p:cNvPr id="96275" name="Freeform 19"/>
          <p:cNvSpPr>
            <a:spLocks/>
          </p:cNvSpPr>
          <p:nvPr/>
        </p:nvSpPr>
        <p:spPr bwMode="auto">
          <a:xfrm>
            <a:off x="2557463" y="466725"/>
            <a:ext cx="271462" cy="566738"/>
          </a:xfrm>
          <a:custGeom>
            <a:avLst/>
            <a:gdLst/>
            <a:ahLst/>
            <a:cxnLst>
              <a:cxn ang="0">
                <a:pos x="171" y="0"/>
              </a:cxn>
              <a:cxn ang="0">
                <a:pos x="156" y="27"/>
              </a:cxn>
              <a:cxn ang="0">
                <a:pos x="123" y="111"/>
              </a:cxn>
              <a:cxn ang="0">
                <a:pos x="99" y="156"/>
              </a:cxn>
              <a:cxn ang="0">
                <a:pos x="69" y="213"/>
              </a:cxn>
              <a:cxn ang="0">
                <a:pos x="39" y="264"/>
              </a:cxn>
              <a:cxn ang="0">
                <a:pos x="24" y="279"/>
              </a:cxn>
              <a:cxn ang="0">
                <a:pos x="0" y="357"/>
              </a:cxn>
            </a:cxnLst>
            <a:rect l="0" t="0" r="r" b="b"/>
            <a:pathLst>
              <a:path w="171" h="357">
                <a:moveTo>
                  <a:pt x="171" y="0"/>
                </a:moveTo>
                <a:cubicBezTo>
                  <a:pt x="166" y="16"/>
                  <a:pt x="170" y="6"/>
                  <a:pt x="156" y="27"/>
                </a:cubicBezTo>
                <a:cubicBezTo>
                  <a:pt x="139" y="52"/>
                  <a:pt x="149" y="94"/>
                  <a:pt x="123" y="111"/>
                </a:cubicBezTo>
                <a:cubicBezTo>
                  <a:pt x="117" y="129"/>
                  <a:pt x="110" y="140"/>
                  <a:pt x="99" y="156"/>
                </a:cubicBezTo>
                <a:cubicBezTo>
                  <a:pt x="87" y="175"/>
                  <a:pt x="93" y="205"/>
                  <a:pt x="69" y="213"/>
                </a:cubicBezTo>
                <a:cubicBezTo>
                  <a:pt x="57" y="232"/>
                  <a:pt x="59" y="251"/>
                  <a:pt x="39" y="264"/>
                </a:cubicBezTo>
                <a:cubicBezTo>
                  <a:pt x="35" y="270"/>
                  <a:pt x="28" y="273"/>
                  <a:pt x="24" y="279"/>
                </a:cubicBezTo>
                <a:cubicBezTo>
                  <a:pt x="17" y="291"/>
                  <a:pt x="0" y="342"/>
                  <a:pt x="0" y="357"/>
                </a:cubicBezTo>
              </a:path>
            </a:pathLst>
          </a:custGeom>
          <a:noFill/>
          <a:ln w="9525">
            <a:solidFill>
              <a:schemeClr val="tx1"/>
            </a:solidFill>
            <a:round/>
            <a:headEnd/>
            <a:tailEnd/>
          </a:ln>
          <a:effectLst/>
        </p:spPr>
        <p:txBody>
          <a:bodyPr/>
          <a:lstStyle/>
          <a:p>
            <a:endParaRPr lang="ru-RU"/>
          </a:p>
        </p:txBody>
      </p:sp>
      <p:sp>
        <p:nvSpPr>
          <p:cNvPr id="96276" name="Freeform 20"/>
          <p:cNvSpPr>
            <a:spLocks/>
          </p:cNvSpPr>
          <p:nvPr/>
        </p:nvSpPr>
        <p:spPr bwMode="auto">
          <a:xfrm>
            <a:off x="3095625" y="496888"/>
            <a:ext cx="233363" cy="679450"/>
          </a:xfrm>
          <a:custGeom>
            <a:avLst/>
            <a:gdLst/>
            <a:ahLst/>
            <a:cxnLst>
              <a:cxn ang="0">
                <a:pos x="0" y="2"/>
              </a:cxn>
              <a:cxn ang="0">
                <a:pos x="12" y="68"/>
              </a:cxn>
              <a:cxn ang="0">
                <a:pos x="21" y="86"/>
              </a:cxn>
              <a:cxn ang="0">
                <a:pos x="57" y="179"/>
              </a:cxn>
              <a:cxn ang="0">
                <a:pos x="78" y="242"/>
              </a:cxn>
              <a:cxn ang="0">
                <a:pos x="108" y="305"/>
              </a:cxn>
              <a:cxn ang="0">
                <a:pos x="120" y="341"/>
              </a:cxn>
              <a:cxn ang="0">
                <a:pos x="147" y="428"/>
              </a:cxn>
            </a:cxnLst>
            <a:rect l="0" t="0" r="r" b="b"/>
            <a:pathLst>
              <a:path w="147" h="428">
                <a:moveTo>
                  <a:pt x="0" y="2"/>
                </a:moveTo>
                <a:cubicBezTo>
                  <a:pt x="30" y="12"/>
                  <a:pt x="4" y="0"/>
                  <a:pt x="12" y="68"/>
                </a:cubicBezTo>
                <a:cubicBezTo>
                  <a:pt x="13" y="75"/>
                  <a:pt x="20" y="79"/>
                  <a:pt x="21" y="86"/>
                </a:cubicBezTo>
                <a:cubicBezTo>
                  <a:pt x="27" y="112"/>
                  <a:pt x="33" y="163"/>
                  <a:pt x="57" y="179"/>
                </a:cubicBezTo>
                <a:cubicBezTo>
                  <a:pt x="69" y="197"/>
                  <a:pt x="66" y="224"/>
                  <a:pt x="78" y="242"/>
                </a:cubicBezTo>
                <a:cubicBezTo>
                  <a:pt x="89" y="259"/>
                  <a:pt x="99" y="286"/>
                  <a:pt x="108" y="305"/>
                </a:cubicBezTo>
                <a:cubicBezTo>
                  <a:pt x="112" y="314"/>
                  <a:pt x="114" y="332"/>
                  <a:pt x="120" y="341"/>
                </a:cubicBezTo>
                <a:cubicBezTo>
                  <a:pt x="139" y="369"/>
                  <a:pt x="147" y="394"/>
                  <a:pt x="147" y="428"/>
                </a:cubicBezTo>
              </a:path>
            </a:pathLst>
          </a:custGeom>
          <a:noFill/>
          <a:ln w="9525">
            <a:solidFill>
              <a:schemeClr val="tx1"/>
            </a:solidFill>
            <a:round/>
            <a:headEnd/>
            <a:tailEnd/>
          </a:ln>
          <a:effectLst/>
        </p:spPr>
        <p:txBody>
          <a:bodyPr/>
          <a:lstStyle/>
          <a:p>
            <a:endParaRPr lang="ru-RU"/>
          </a:p>
        </p:txBody>
      </p:sp>
      <p:sp>
        <p:nvSpPr>
          <p:cNvPr id="96277" name="Freeform 21"/>
          <p:cNvSpPr>
            <a:spLocks/>
          </p:cNvSpPr>
          <p:nvPr/>
        </p:nvSpPr>
        <p:spPr bwMode="auto">
          <a:xfrm>
            <a:off x="2862263" y="1866900"/>
            <a:ext cx="447675" cy="976313"/>
          </a:xfrm>
          <a:custGeom>
            <a:avLst/>
            <a:gdLst/>
            <a:ahLst/>
            <a:cxnLst>
              <a:cxn ang="0">
                <a:pos x="282" y="0"/>
              </a:cxn>
              <a:cxn ang="0">
                <a:pos x="264" y="39"/>
              </a:cxn>
              <a:cxn ang="0">
                <a:pos x="252" y="75"/>
              </a:cxn>
              <a:cxn ang="0">
                <a:pos x="246" y="93"/>
              </a:cxn>
              <a:cxn ang="0">
                <a:pos x="219" y="171"/>
              </a:cxn>
              <a:cxn ang="0">
                <a:pos x="210" y="189"/>
              </a:cxn>
              <a:cxn ang="0">
                <a:pos x="186" y="255"/>
              </a:cxn>
              <a:cxn ang="0">
                <a:pos x="165" y="309"/>
              </a:cxn>
              <a:cxn ang="0">
                <a:pos x="138" y="357"/>
              </a:cxn>
              <a:cxn ang="0">
                <a:pos x="117" y="381"/>
              </a:cxn>
              <a:cxn ang="0">
                <a:pos x="93" y="432"/>
              </a:cxn>
              <a:cxn ang="0">
                <a:pos x="78" y="477"/>
              </a:cxn>
              <a:cxn ang="0">
                <a:pos x="60" y="489"/>
              </a:cxn>
              <a:cxn ang="0">
                <a:pos x="42" y="516"/>
              </a:cxn>
              <a:cxn ang="0">
                <a:pos x="3" y="603"/>
              </a:cxn>
              <a:cxn ang="0">
                <a:pos x="0" y="615"/>
              </a:cxn>
            </a:cxnLst>
            <a:rect l="0" t="0" r="r" b="b"/>
            <a:pathLst>
              <a:path w="282" h="615">
                <a:moveTo>
                  <a:pt x="282" y="0"/>
                </a:moveTo>
                <a:cubicBezTo>
                  <a:pt x="279" y="21"/>
                  <a:pt x="278" y="25"/>
                  <a:pt x="264" y="39"/>
                </a:cubicBezTo>
                <a:cubicBezTo>
                  <a:pt x="260" y="51"/>
                  <a:pt x="256" y="63"/>
                  <a:pt x="252" y="75"/>
                </a:cubicBezTo>
                <a:cubicBezTo>
                  <a:pt x="250" y="81"/>
                  <a:pt x="246" y="93"/>
                  <a:pt x="246" y="93"/>
                </a:cubicBezTo>
                <a:cubicBezTo>
                  <a:pt x="243" y="116"/>
                  <a:pt x="240" y="157"/>
                  <a:pt x="219" y="171"/>
                </a:cubicBezTo>
                <a:cubicBezTo>
                  <a:pt x="217" y="177"/>
                  <a:pt x="211" y="182"/>
                  <a:pt x="210" y="189"/>
                </a:cubicBezTo>
                <a:cubicBezTo>
                  <a:pt x="204" y="220"/>
                  <a:pt x="212" y="238"/>
                  <a:pt x="186" y="255"/>
                </a:cubicBezTo>
                <a:cubicBezTo>
                  <a:pt x="180" y="277"/>
                  <a:pt x="185" y="295"/>
                  <a:pt x="165" y="309"/>
                </a:cubicBezTo>
                <a:cubicBezTo>
                  <a:pt x="155" y="325"/>
                  <a:pt x="156" y="351"/>
                  <a:pt x="138" y="357"/>
                </a:cubicBezTo>
                <a:cubicBezTo>
                  <a:pt x="124" y="378"/>
                  <a:pt x="132" y="371"/>
                  <a:pt x="117" y="381"/>
                </a:cubicBezTo>
                <a:cubicBezTo>
                  <a:pt x="111" y="399"/>
                  <a:pt x="109" y="421"/>
                  <a:pt x="93" y="432"/>
                </a:cubicBezTo>
                <a:cubicBezTo>
                  <a:pt x="88" y="447"/>
                  <a:pt x="83" y="462"/>
                  <a:pt x="78" y="477"/>
                </a:cubicBezTo>
                <a:cubicBezTo>
                  <a:pt x="76" y="484"/>
                  <a:pt x="60" y="489"/>
                  <a:pt x="60" y="489"/>
                </a:cubicBezTo>
                <a:cubicBezTo>
                  <a:pt x="54" y="498"/>
                  <a:pt x="48" y="507"/>
                  <a:pt x="42" y="516"/>
                </a:cubicBezTo>
                <a:cubicBezTo>
                  <a:pt x="25" y="542"/>
                  <a:pt x="31" y="584"/>
                  <a:pt x="3" y="603"/>
                </a:cubicBezTo>
                <a:cubicBezTo>
                  <a:pt x="0" y="613"/>
                  <a:pt x="0" y="609"/>
                  <a:pt x="0" y="615"/>
                </a:cubicBezTo>
              </a:path>
            </a:pathLst>
          </a:custGeom>
          <a:noFill/>
          <a:ln w="9525">
            <a:solidFill>
              <a:schemeClr val="tx1"/>
            </a:solidFill>
            <a:round/>
            <a:headEnd/>
            <a:tailEnd/>
          </a:ln>
          <a:effectLst/>
        </p:spPr>
        <p:txBody>
          <a:bodyPr/>
          <a:lstStyle/>
          <a:p>
            <a:endParaRPr lang="ru-RU"/>
          </a:p>
        </p:txBody>
      </p:sp>
      <p:sp>
        <p:nvSpPr>
          <p:cNvPr id="96278" name="Freeform 22"/>
          <p:cNvSpPr>
            <a:spLocks/>
          </p:cNvSpPr>
          <p:nvPr/>
        </p:nvSpPr>
        <p:spPr bwMode="auto">
          <a:xfrm>
            <a:off x="2671763" y="2343150"/>
            <a:ext cx="185737" cy="490538"/>
          </a:xfrm>
          <a:custGeom>
            <a:avLst/>
            <a:gdLst/>
            <a:ahLst/>
            <a:cxnLst>
              <a:cxn ang="0">
                <a:pos x="0" y="0"/>
              </a:cxn>
              <a:cxn ang="0">
                <a:pos x="15" y="48"/>
              </a:cxn>
              <a:cxn ang="0">
                <a:pos x="36" y="114"/>
              </a:cxn>
              <a:cxn ang="0">
                <a:pos x="60" y="201"/>
              </a:cxn>
              <a:cxn ang="0">
                <a:pos x="84" y="222"/>
              </a:cxn>
              <a:cxn ang="0">
                <a:pos x="93" y="228"/>
              </a:cxn>
              <a:cxn ang="0">
                <a:pos x="114" y="285"/>
              </a:cxn>
              <a:cxn ang="0">
                <a:pos x="117" y="309"/>
              </a:cxn>
            </a:cxnLst>
            <a:rect l="0" t="0" r="r" b="b"/>
            <a:pathLst>
              <a:path w="117" h="309">
                <a:moveTo>
                  <a:pt x="0" y="0"/>
                </a:moveTo>
                <a:cubicBezTo>
                  <a:pt x="5" y="57"/>
                  <a:pt x="7" y="15"/>
                  <a:pt x="15" y="48"/>
                </a:cubicBezTo>
                <a:cubicBezTo>
                  <a:pt x="21" y="71"/>
                  <a:pt x="14" y="100"/>
                  <a:pt x="36" y="114"/>
                </a:cubicBezTo>
                <a:cubicBezTo>
                  <a:pt x="40" y="144"/>
                  <a:pt x="51" y="173"/>
                  <a:pt x="60" y="201"/>
                </a:cubicBezTo>
                <a:cubicBezTo>
                  <a:pt x="64" y="212"/>
                  <a:pt x="76" y="217"/>
                  <a:pt x="84" y="222"/>
                </a:cubicBezTo>
                <a:cubicBezTo>
                  <a:pt x="87" y="224"/>
                  <a:pt x="93" y="228"/>
                  <a:pt x="93" y="228"/>
                </a:cubicBezTo>
                <a:cubicBezTo>
                  <a:pt x="106" y="248"/>
                  <a:pt x="93" y="271"/>
                  <a:pt x="114" y="285"/>
                </a:cubicBezTo>
                <a:cubicBezTo>
                  <a:pt x="115" y="293"/>
                  <a:pt x="117" y="309"/>
                  <a:pt x="117" y="309"/>
                </a:cubicBezTo>
              </a:path>
            </a:pathLst>
          </a:custGeom>
          <a:noFill/>
          <a:ln w="9525">
            <a:solidFill>
              <a:schemeClr val="tx1"/>
            </a:solidFill>
            <a:round/>
            <a:headEnd/>
            <a:tailEnd/>
          </a:ln>
          <a:effectLst/>
        </p:spPr>
        <p:txBody>
          <a:bodyPr/>
          <a:lstStyle/>
          <a:p>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11" name="Picture 7" descr="Изображение 032"/>
          <p:cNvPicPr>
            <a:picLocks noGrp="1" noChangeAspect="1" noChangeArrowheads="1"/>
          </p:cNvPicPr>
          <p:nvPr>
            <p:ph sz="half" idx="1"/>
          </p:nvPr>
        </p:nvPicPr>
        <p:blipFill>
          <a:blip r:embed="rId2" cstate="print">
            <a:lum bright="-10000"/>
          </a:blip>
          <a:stretch>
            <a:fillRect/>
          </a:stretch>
        </p:blipFill>
        <p:spPr>
          <a:xfrm>
            <a:off x="2389316" y="1598613"/>
            <a:ext cx="3135055" cy="2171700"/>
          </a:xfrm>
          <a:noFill/>
          <a:ln>
            <a:solidFill>
              <a:schemeClr val="tx1"/>
            </a:solidFill>
          </a:ln>
        </p:spPr>
      </p:pic>
      <p:sp>
        <p:nvSpPr>
          <p:cNvPr id="98310" name="Rectangle 6"/>
          <p:cNvSpPr>
            <a:spLocks noGrp="1" noChangeArrowheads="1"/>
          </p:cNvSpPr>
          <p:nvPr>
            <p:ph type="body" sz="half" idx="2"/>
          </p:nvPr>
        </p:nvSpPr>
        <p:spPr>
          <a:xfrm>
            <a:off x="228600" y="5410200"/>
            <a:ext cx="7508875" cy="1219200"/>
          </a:xfrm>
        </p:spPr>
        <p:txBody>
          <a:bodyPr>
            <a:normAutofit/>
          </a:bodyPr>
          <a:lstStyle/>
          <a:p>
            <a:pPr>
              <a:lnSpc>
                <a:spcPct val="90000"/>
              </a:lnSpc>
              <a:buFontTx/>
              <a:buNone/>
            </a:pPr>
            <a:r>
              <a:rPr lang="ru-RU" sz="2000"/>
              <a:t>3. Обмотаем гирлянду из лепестков вокруг мишуры соломинки для коктейля.  Конец гирлянды закрепим кусочком скотча. Расправим лепестки, чтобы получился венчик цветка.</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9" name="Picture 7" descr="Изображение 035"/>
          <p:cNvPicPr>
            <a:picLocks noGrp="1" noChangeAspect="1" noChangeArrowheads="1"/>
          </p:cNvPicPr>
          <p:nvPr>
            <p:ph sz="half" idx="1"/>
          </p:nvPr>
        </p:nvPicPr>
        <p:blipFill>
          <a:blip r:embed="rId2" cstate="print">
            <a:lum bright="-10000"/>
          </a:blip>
          <a:stretch>
            <a:fillRect/>
          </a:stretch>
        </p:blipFill>
        <p:spPr>
          <a:xfrm>
            <a:off x="2495202" y="1598613"/>
            <a:ext cx="2923283" cy="2171700"/>
          </a:xfrm>
          <a:noFill/>
          <a:ln>
            <a:solidFill>
              <a:schemeClr val="tx1"/>
            </a:solidFill>
          </a:ln>
        </p:spPr>
      </p:pic>
      <p:sp>
        <p:nvSpPr>
          <p:cNvPr id="100358" name="Rectangle 6"/>
          <p:cNvSpPr>
            <a:spLocks noGrp="1" noChangeArrowheads="1"/>
          </p:cNvSpPr>
          <p:nvPr>
            <p:ph type="body" sz="half" idx="2"/>
          </p:nvPr>
        </p:nvSpPr>
        <p:spPr>
          <a:xfrm>
            <a:off x="152400" y="6019800"/>
            <a:ext cx="7620000" cy="609600"/>
          </a:xfrm>
        </p:spPr>
        <p:txBody>
          <a:bodyPr>
            <a:normAutofit fontScale="92500" lnSpcReduction="20000"/>
          </a:bodyPr>
          <a:lstStyle/>
          <a:p>
            <a:pPr>
              <a:buFontTx/>
              <a:buNone/>
            </a:pPr>
            <a:r>
              <a:rPr lang="ru-RU" sz="2000"/>
              <a:t>4. Из гофрированной бумаги вырезаем четыре одинаковых листочка.</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155</TotalTime>
  <Words>288</Words>
  <Application>Microsoft PowerPoint</Application>
  <PresentationFormat>Экран (4:3)</PresentationFormat>
  <Paragraphs>52</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Эркер</vt:lpstr>
      <vt:lpstr>Проектная работа по технологии Тема: Цветок из гофрированной       бумаги</vt:lpstr>
      <vt:lpstr>ЦЕЛЬ: научиться выполнять цветы из гофрированной бумаги с использованием подручных средств и материалов</vt:lpstr>
      <vt:lpstr>Слайд 3</vt:lpstr>
      <vt:lpstr>НЕОБХОДИМЫЕ МАТЕРИАЛЫ:</vt:lpstr>
      <vt:lpstr>ПОРЯДОК  ПРОВЕДЕНИЯ РАБОТЫ</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Цветок навсегда</vt:lpstr>
      <vt:lpstr>Использованная литература:</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Кабинет</cp:lastModifiedBy>
  <cp:revision>36</cp:revision>
  <cp:lastPrinted>1601-01-01T00:00:00Z</cp:lastPrinted>
  <dcterms:created xsi:type="dcterms:W3CDTF">1601-01-01T00:00:00Z</dcterms:created>
  <dcterms:modified xsi:type="dcterms:W3CDTF">2012-06-18T04:54:44Z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