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23A22F0-68DF-4116-A6E6-850B66A171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B3F898A-2FE1-404E-8B52-42459C96FA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1FDB0CB-9C5C-4477-801B-F3132B4672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81B74E-A2EC-4734-9F02-B7AA9C079F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3DFA9-1E54-49C0-87D9-EE6B4FFAFA7D}" type="datetimeFigureOut">
              <a:rPr lang="ru-RU" smtClean="0"/>
              <a:t>08.05.2012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1EA32-CBD9-458C-A84F-7D9D721EFB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64307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Учитель физики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МБОУ «СОШ № 31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Белореченского района района</a:t>
            </a:r>
          </a:p>
          <a:p>
            <a:pPr>
              <a:lnSpc>
                <a:spcPct val="80000"/>
              </a:lnSpc>
            </a:pPr>
            <a:r>
              <a:rPr lang="ru-RU" b="1" dirty="0" err="1" smtClean="0"/>
              <a:t>Арямова</a:t>
            </a:r>
            <a:r>
              <a:rPr lang="ru-RU" b="1" dirty="0" smtClean="0"/>
              <a:t> </a:t>
            </a:r>
            <a:r>
              <a:rPr lang="ru-RU" b="1" dirty="0" err="1" smtClean="0"/>
              <a:t>Элина</a:t>
            </a:r>
            <a:r>
              <a:rPr lang="ru-RU" b="1" dirty="0" smtClean="0"/>
              <a:t> Владимировна.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071546"/>
            <a:ext cx="75995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Зрение и его дефекты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8913"/>
            <a:ext cx="5410200" cy="593725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b="1">
                <a:solidFill>
                  <a:srgbClr val="FF3300"/>
                </a:solidFill>
              </a:rPr>
              <a:t>Дальтонизм</a:t>
            </a:r>
            <a:r>
              <a:rPr lang="ru-RU" sz="2000"/>
              <a:t> – неспособность различать цвета, если колбочки какого – либо вида оказываются с дефектом. Это расстройство зрения названо по фамилии английского химика и физика Джона Дальтона, впервые исследовавшего это явление. Дальтонизмом страдают 8% мужчин и 0,5% женщин. Одни дальтоники не воспринимают красный цвет, другие – зелёный, третьи – фиолетовый. Встречаются и такие люди, для которых мир «окрашен» только в оттенки серого.</a:t>
            </a:r>
          </a:p>
        </p:txBody>
      </p:sp>
      <p:pic>
        <p:nvPicPr>
          <p:cNvPr id="34827" name="Picture 11" descr="show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551613" y="1628775"/>
            <a:ext cx="1666875" cy="29178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2296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>
                <a:solidFill>
                  <a:srgbClr val="FF3300"/>
                </a:solidFill>
              </a:rPr>
              <a:t>Куриная слепота</a:t>
            </a:r>
            <a:r>
              <a:rPr lang="ru-RU" sz="2400"/>
              <a:t> </a:t>
            </a:r>
            <a:r>
              <a:rPr lang="ru-RU" sz="2400" b="1"/>
              <a:t>– потеря зрения при слабом освещении. Этот дефект вызван нехваткой витамина А, вследствие чего в палочках не образуется белок зрительных пурпур (именно он под действием света разлагается, а в темноте восстанавливается).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i="1">
                <a:solidFill>
                  <a:srgbClr val="0033CC"/>
                </a:solidFill>
              </a:rPr>
              <a:t>Строение глаза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052513"/>
            <a:ext cx="5256212" cy="48577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>
                <a:solidFill>
                  <a:srgbClr val="FF3300"/>
                </a:solidFill>
              </a:rPr>
              <a:t>По форме</a:t>
            </a:r>
            <a:r>
              <a:rPr lang="ru-RU" sz="2000"/>
              <a:t> глаз – шар диаметром 2,5 см и массой около 7-8 г. Глазное яблоко располагается в глазнице, спереди его оберегают веки. Брови предотвращают попадание в глаза пота со лба, а веки с ресницами защищают их от снега, дождя и пыли. Назначение слёз – смачивать поверхность глазного яблока, чтобы она не высохла. Слёзные желёзки за сутки вырабатывают до 1 мл слёз.</a:t>
            </a:r>
          </a:p>
        </p:txBody>
      </p:sp>
      <p:pic>
        <p:nvPicPr>
          <p:cNvPr id="9228" name="Picture 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867400" y="3573463"/>
            <a:ext cx="2592388" cy="25146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20713"/>
            <a:ext cx="7632700" cy="561657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1600"/>
              <a:t>            </a:t>
            </a:r>
            <a:r>
              <a:rPr lang="ru-RU" sz="2000" b="1">
                <a:solidFill>
                  <a:srgbClr val="FF3300"/>
                </a:solidFill>
              </a:rPr>
              <a:t>По строению</a:t>
            </a:r>
            <a:r>
              <a:rPr lang="ru-RU" sz="2000" b="1"/>
              <a:t> глаз похож на фотокамеру.</a:t>
            </a:r>
            <a:endParaRPr lang="en-US" sz="2000" b="1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000" b="1"/>
              <a:t> Стенка его состоит из трёх оболочек:</a:t>
            </a:r>
            <a:endParaRPr lang="en-US" sz="2000" b="1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000" b="1"/>
              <a:t> </a:t>
            </a:r>
            <a:endParaRPr lang="en-US" sz="2000" b="1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sz="2000" b="1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sz="2000" b="1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ru-RU" sz="2000" b="1"/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/>
              <a:t>наружной (белой непрозрачной склеры и прозрачной роговицы);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/>
              <a:t>сосудистой – с радужкой;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/>
              <a:t>сетчатой.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400"/>
          </a:p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22535" name="Picture 7" descr="Схематический разрез глаза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 l="23073" t="690" r="37697"/>
          <a:stretch>
            <a:fillRect/>
          </a:stretch>
        </p:blipFill>
        <p:spPr>
          <a:xfrm>
            <a:off x="5940425" y="1844675"/>
            <a:ext cx="1584325" cy="15986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2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2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2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260350"/>
            <a:ext cx="5111750" cy="5976938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>
                <a:solidFill>
                  <a:srgbClr val="FF3300"/>
                </a:solidFill>
              </a:rPr>
              <a:t>Зрачок </a:t>
            </a:r>
            <a:r>
              <a:rPr lang="ru-RU" sz="2400"/>
              <a:t>- отверстие, которое «впускает» световые лучи внутрь глаза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>
                <a:solidFill>
                  <a:srgbClr val="FF3300"/>
                </a:solidFill>
              </a:rPr>
              <a:t>Хрусталик</a:t>
            </a:r>
            <a:r>
              <a:rPr lang="ru-RU" sz="2400"/>
              <a:t> – маленькая двояковыпуклая линза.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>
                <a:solidFill>
                  <a:srgbClr val="FF3300"/>
                </a:solidFill>
              </a:rPr>
              <a:t>Сетчатка</a:t>
            </a:r>
            <a:r>
              <a:rPr lang="ru-RU" sz="2400"/>
              <a:t> – экран глаза; именно она воспринимает световые волны и преобразует их в электрические импульсы, которые попадают в головной мозг.</a:t>
            </a:r>
          </a:p>
        </p:txBody>
      </p:sp>
      <p:pic>
        <p:nvPicPr>
          <p:cNvPr id="24586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844675"/>
            <a:ext cx="2822575" cy="2951163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245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245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33CC"/>
                </a:solidFill>
              </a:rPr>
              <a:t>Близорукость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12875"/>
            <a:ext cx="5554662" cy="452596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1400"/>
              <a:t>            </a:t>
            </a:r>
            <a:r>
              <a:rPr lang="ru-RU" sz="2400" b="1"/>
              <a:t>Если приходится слишком долго рассматривать предметы на близком расстоянии, хрусталик принимает «меры предосторожности» - удлиняется, - и дальние предметы без очков уже не разглядеть (развивается близорукость).    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2400" b="1"/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1400"/>
          </a:p>
        </p:txBody>
      </p:sp>
      <p:pic>
        <p:nvPicPr>
          <p:cNvPr id="31749" name="Picture 5" descr="i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43636" y="2714620"/>
            <a:ext cx="2305050" cy="1612900"/>
          </a:xfrm>
          <a:solidFill>
            <a:schemeClr val="accent1"/>
          </a:solidFill>
          <a:ln>
            <a:solidFill>
              <a:srgbClr val="66FF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3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33CC"/>
                </a:solidFill>
              </a:rPr>
              <a:t>Дальнозоркость</a:t>
            </a:r>
          </a:p>
        </p:txBody>
      </p:sp>
      <p:pic>
        <p:nvPicPr>
          <p:cNvPr id="19471" name="Picture 15" descr="дальноз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2522538"/>
            <a:ext cx="2211387" cy="1879600"/>
          </a:xfrm>
          <a:solidFill>
            <a:srgbClr val="CCFFFF"/>
          </a:solidFill>
          <a:ln>
            <a:solidFill>
              <a:srgbClr val="00FFFF"/>
            </a:solidFill>
          </a:ln>
        </p:spPr>
      </p:pic>
      <p:sp>
        <p:nvSpPr>
          <p:cNvPr id="19470" name="Rectangle 1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400"/>
              <a:t>       </a:t>
            </a:r>
            <a:r>
              <a:rPr lang="ru-RU" sz="2400" b="1"/>
              <a:t>У пожилых людей хрусталик становится более плоским, тогда трудно рассмотреть близкие предметы (развивается дальнозоркость).</a:t>
            </a:r>
          </a:p>
          <a:p>
            <a:pPr>
              <a:buFont typeface="Wingdings" pitchFamily="2" charset="2"/>
              <a:buChar char="v"/>
            </a:pPr>
            <a:endParaRPr lang="ru-RU" sz="2400" b="1"/>
          </a:p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9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>
                <a:solidFill>
                  <a:srgbClr val="0000FF"/>
                </a:solidFill>
              </a:rPr>
              <a:t>Коррекция близорукости и дальнозоркости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2000"/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400"/>
              <a:t>    </a:t>
            </a:r>
            <a:r>
              <a:rPr lang="ru-RU" sz="2400" b="1"/>
              <a:t>Коррекция близорукости и дальнозоркости осуществляется посредством подбора сферических линз.</a:t>
            </a:r>
          </a:p>
          <a:p>
            <a:pPr>
              <a:lnSpc>
                <a:spcPct val="90000"/>
              </a:lnSpc>
            </a:pPr>
            <a:endParaRPr lang="ru-RU" sz="2400" b="1"/>
          </a:p>
        </p:txBody>
      </p:sp>
      <p:pic>
        <p:nvPicPr>
          <p:cNvPr id="50180" name="Picture 4" descr="близор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80063" y="2420938"/>
            <a:ext cx="2736850" cy="26003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  <p:bldP spid="501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836613"/>
            <a:ext cx="8229600" cy="218598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>
                <a:solidFill>
                  <a:srgbClr val="FF3300"/>
                </a:solidFill>
              </a:rPr>
              <a:t>Астигматизм</a:t>
            </a:r>
            <a:r>
              <a:rPr lang="ru-RU" sz="2400" b="1"/>
              <a:t> – асимметрия резкости изображения по вертикали и горизонтали.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/>
              <a:t>    Коррекция астигматизма осуществляется посредством подбора цилиндрических линз.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lang="ru-RU" sz="2400" b="1"/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lang="ru-RU" sz="2400"/>
          </a:p>
        </p:txBody>
      </p:sp>
      <p:pic>
        <p:nvPicPr>
          <p:cNvPr id="32779" name="Picture 11" descr="астиг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987675" y="3860800"/>
            <a:ext cx="2608263" cy="15732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2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60350"/>
            <a:ext cx="8229600" cy="218598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b="1">
                <a:solidFill>
                  <a:srgbClr val="FF3300"/>
                </a:solidFill>
              </a:rPr>
              <a:t>Косоглазие</a:t>
            </a:r>
            <a:r>
              <a:rPr lang="ru-RU" sz="2400"/>
              <a:t> – </a:t>
            </a:r>
            <a:r>
              <a:rPr lang="ru-RU" sz="2400" b="1"/>
              <a:t>дефект, вызванный несогласованной работой мышц, из-за чего глаза смотрят в разные стороны. Мозг в этом случае принимает во внимание только одно изображение.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ru-RU" sz="2400" b="1"/>
              <a:t>    Чтобы заставить работать глаз с ослабленными мышцами, ребёнку временно закрывают правильно действующий глаз.</a:t>
            </a:r>
          </a:p>
          <a:p>
            <a:pPr>
              <a:lnSpc>
                <a:spcPct val="150000"/>
              </a:lnSpc>
            </a:pPr>
            <a:endParaRPr lang="ru-RU" sz="2400" b="1"/>
          </a:p>
        </p:txBody>
      </p:sp>
      <p:pic>
        <p:nvPicPr>
          <p:cNvPr id="81926" name="Picture 6" descr="косогл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4724400"/>
            <a:ext cx="2233613" cy="1692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408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Строение глаза</vt:lpstr>
      <vt:lpstr>Слайд 3</vt:lpstr>
      <vt:lpstr>Слайд 4</vt:lpstr>
      <vt:lpstr>Близорукость</vt:lpstr>
      <vt:lpstr>Дальнозоркость</vt:lpstr>
      <vt:lpstr>Коррекция близорукости и дальнозоркости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Shy</dc:creator>
  <cp:lastModifiedBy>Shy</cp:lastModifiedBy>
  <cp:revision>2</cp:revision>
  <dcterms:created xsi:type="dcterms:W3CDTF">2012-05-08T15:51:45Z</dcterms:created>
  <dcterms:modified xsi:type="dcterms:W3CDTF">2012-05-08T16:06:22Z</dcterms:modified>
</cp:coreProperties>
</file>