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sldIdLst>
    <p:sldId id="256" r:id="rId2"/>
    <p:sldId id="258" r:id="rId3"/>
    <p:sldId id="260" r:id="rId4"/>
    <p:sldId id="257" r:id="rId5"/>
    <p:sldId id="259"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2" d="100"/>
          <a:sy n="82" d="100"/>
        </p:scale>
        <p:origin x="-720" y="-47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4ADAE427-6B28-49DD-AB7E-6D37BF25ADAF}" type="datetimeFigureOut">
              <a:rPr lang="ru-RU" smtClean="0"/>
              <a:pPr/>
              <a:t>06.03.2012</a:t>
            </a:fld>
            <a:endParaRPr lang="ru-RU" dirty="0"/>
          </a:p>
        </p:txBody>
      </p:sp>
      <p:sp>
        <p:nvSpPr>
          <p:cNvPr id="17" name="Нижний колонтитул 16"/>
          <p:cNvSpPr>
            <a:spLocks noGrp="1"/>
          </p:cNvSpPr>
          <p:nvPr>
            <p:ph type="ftr" sz="quarter" idx="11"/>
          </p:nvPr>
        </p:nvSpPr>
        <p:spPr/>
        <p:txBody>
          <a:bodyPr/>
          <a:lstStyle/>
          <a:p>
            <a:endParaRPr lang="ru-RU" dirty="0"/>
          </a:p>
        </p:txBody>
      </p:sp>
      <p:sp>
        <p:nvSpPr>
          <p:cNvPr id="29" name="Номер слайда 28"/>
          <p:cNvSpPr>
            <a:spLocks noGrp="1"/>
          </p:cNvSpPr>
          <p:nvPr>
            <p:ph type="sldNum" sz="quarter" idx="12"/>
          </p:nvPr>
        </p:nvSpPr>
        <p:spPr/>
        <p:txBody>
          <a:bodyPr/>
          <a:lstStyle/>
          <a:p>
            <a:fld id="{BA5B3244-87E4-4AB6-B843-EF08E0C0F47B}" type="slidenum">
              <a:rPr lang="ru-RU" smtClean="0"/>
              <a:pPr/>
              <a:t>‹#›</a:t>
            </a:fld>
            <a:endParaRPr lang="ru-RU" dirty="0"/>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ADAE427-6B28-49DD-AB7E-6D37BF25ADAF}" type="datetimeFigureOut">
              <a:rPr lang="ru-RU" smtClean="0"/>
              <a:pPr/>
              <a:t>06.03.2012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A5B3244-87E4-4AB6-B843-EF08E0C0F47B}"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ADAE427-6B28-49DD-AB7E-6D37BF25ADAF}" type="datetimeFigureOut">
              <a:rPr lang="ru-RU" smtClean="0"/>
              <a:pPr/>
              <a:t>06.03.2012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A5B3244-87E4-4AB6-B843-EF08E0C0F47B}"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ADAE427-6B28-49DD-AB7E-6D37BF25ADAF}" type="datetimeFigureOut">
              <a:rPr lang="ru-RU" smtClean="0"/>
              <a:pPr/>
              <a:t>06.03.2012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A5B3244-87E4-4AB6-B843-EF08E0C0F47B}"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4ADAE427-6B28-49DD-AB7E-6D37BF25ADAF}" type="datetimeFigureOut">
              <a:rPr lang="ru-RU" smtClean="0"/>
              <a:pPr/>
              <a:t>06.03.2012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a:xfrm>
            <a:off x="7924800" y="6416675"/>
            <a:ext cx="762000" cy="365125"/>
          </a:xfrm>
        </p:spPr>
        <p:txBody>
          <a:bodyPr/>
          <a:lstStyle/>
          <a:p>
            <a:fld id="{BA5B3244-87E4-4AB6-B843-EF08E0C0F47B}"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4ADAE427-6B28-49DD-AB7E-6D37BF25ADAF}" type="datetimeFigureOut">
              <a:rPr lang="ru-RU" smtClean="0"/>
              <a:pPr/>
              <a:t>06.03.2012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A5B3244-87E4-4AB6-B843-EF08E0C0F47B}"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4ADAE427-6B28-49DD-AB7E-6D37BF25ADAF}" type="datetimeFigureOut">
              <a:rPr lang="ru-RU" smtClean="0"/>
              <a:pPr/>
              <a:t>06.03.2012</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BA5B3244-87E4-4AB6-B843-EF08E0C0F47B}"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4ADAE427-6B28-49DD-AB7E-6D37BF25ADAF}" type="datetimeFigureOut">
              <a:rPr lang="ru-RU" smtClean="0"/>
              <a:pPr/>
              <a:t>06.03.2012</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BA5B3244-87E4-4AB6-B843-EF08E0C0F47B}"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ADAE427-6B28-49DD-AB7E-6D37BF25ADAF}" type="datetimeFigureOut">
              <a:rPr lang="ru-RU" smtClean="0"/>
              <a:pPr/>
              <a:t>06.03.2012</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BA5B3244-87E4-4AB6-B843-EF08E0C0F47B}"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4ADAE427-6B28-49DD-AB7E-6D37BF25ADAF}" type="datetimeFigureOut">
              <a:rPr lang="ru-RU" smtClean="0"/>
              <a:pPr/>
              <a:t>06.03.2012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A5B3244-87E4-4AB6-B843-EF08E0C0F47B}"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4ADAE427-6B28-49DD-AB7E-6D37BF25ADAF}" type="datetimeFigureOut">
              <a:rPr lang="ru-RU" smtClean="0"/>
              <a:pPr/>
              <a:t>06.03.2012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A5B3244-87E4-4AB6-B843-EF08E0C0F47B}"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85000"/>
            <a:duotone>
              <a:schemeClr val="bg2">
                <a:shade val="3000"/>
                <a:satMod val="110000"/>
              </a:schemeClr>
              <a:schemeClr val="bg2">
                <a:tint val="60000"/>
                <a:satMod val="425000"/>
              </a:schemeClr>
            </a:duotone>
            <a:lum/>
          </a:blip>
          <a:srcRect/>
          <a:stretch>
            <a:fillRect/>
          </a:stretch>
        </a:blipFill>
        <a:effectLst/>
      </p:bgPr>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4ADAE427-6B28-49DD-AB7E-6D37BF25ADAF}" type="datetimeFigureOut">
              <a:rPr lang="ru-RU" smtClean="0"/>
              <a:pPr/>
              <a:t>06.03.2012</a:t>
            </a:fld>
            <a:endParaRPr lang="ru-RU" dirty="0"/>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dirty="0"/>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A5B3244-87E4-4AB6-B843-EF08E0C0F47B}" type="slidenum">
              <a:rPr lang="ru-RU" smtClean="0"/>
              <a:pPr/>
              <a:t>‹#›</a:t>
            </a:fld>
            <a:endParaRPr lang="ru-RU" dirty="0"/>
          </a:p>
        </p:txBody>
      </p:sp>
    </p:spTree>
  </p:cSld>
  <p:clrMap bg1="dk1" tx1="lt1" bg2="dk2" tx2="lt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9" Type="http://schemas.openxmlformats.org/officeDocument/2006/relationships/image" Target="../media/image9.jpeg"/></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8.jpeg"/><Relationship Id="rId7" Type="http://schemas.openxmlformats.org/officeDocument/2006/relationships/image" Target="../media/image13.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4.jpeg"/><Relationship Id="rId4" Type="http://schemas.openxmlformats.org/officeDocument/2006/relationships/image" Target="../media/image11.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sz="3200" dirty="0" smtClean="0">
                <a:solidFill>
                  <a:schemeClr val="bg1"/>
                </a:solidFill>
              </a:rPr>
              <a:t>Мои любимые</a:t>
            </a:r>
            <a:r>
              <a:rPr lang="ru-RU" dirty="0" smtClean="0"/>
              <a:t> </a:t>
            </a:r>
            <a:r>
              <a:rPr lang="ru-RU" sz="3200" dirty="0" smtClean="0">
                <a:solidFill>
                  <a:schemeClr val="bg1"/>
                </a:solidFill>
              </a:rPr>
              <a:t>уголки</a:t>
            </a:r>
            <a:r>
              <a:rPr lang="ru-RU" dirty="0" smtClean="0"/>
              <a:t/>
            </a:r>
            <a:br>
              <a:rPr lang="ru-RU" dirty="0" smtClean="0"/>
            </a:br>
            <a:r>
              <a:rPr lang="ru-RU" sz="3200" dirty="0" smtClean="0">
                <a:solidFill>
                  <a:schemeClr val="bg1"/>
                </a:solidFill>
              </a:rPr>
              <a:t>Москвы</a:t>
            </a:r>
            <a:endParaRPr lang="ru-RU" sz="3200" dirty="0">
              <a:solidFill>
                <a:schemeClr val="bg1"/>
              </a:solidFill>
            </a:endParaRPr>
          </a:p>
        </p:txBody>
      </p:sp>
      <p:pic>
        <p:nvPicPr>
          <p:cNvPr id="1031" name="Picture 7" descr="C:\Documents and Settings\MAHomutov\Рабочий стол\IMG_2212 - копия.JPG"/>
          <p:cNvPicPr>
            <a:picLocks noChangeAspect="1" noChangeArrowheads="1"/>
          </p:cNvPicPr>
          <p:nvPr/>
        </p:nvPicPr>
        <p:blipFill>
          <a:blip r:embed="rId2" cstate="print"/>
          <a:srcRect/>
          <a:stretch>
            <a:fillRect/>
          </a:stretch>
        </p:blipFill>
        <p:spPr bwMode="auto">
          <a:xfrm>
            <a:off x="534988" y="3714752"/>
            <a:ext cx="2036748" cy="2071702"/>
          </a:xfrm>
          <a:prstGeom prst="rect">
            <a:avLst/>
          </a:prstGeom>
          <a:noFill/>
        </p:spPr>
      </p:pic>
      <p:pic>
        <p:nvPicPr>
          <p:cNvPr id="1032" name="Picture 8" descr="C:\Documents and Settings\MAHomutov\Рабочий стол\IMG_2219.JPG"/>
          <p:cNvPicPr>
            <a:picLocks noChangeAspect="1" noChangeArrowheads="1"/>
          </p:cNvPicPr>
          <p:nvPr/>
        </p:nvPicPr>
        <p:blipFill>
          <a:blip r:embed="rId3" cstate="print"/>
          <a:srcRect/>
          <a:stretch>
            <a:fillRect/>
          </a:stretch>
        </p:blipFill>
        <p:spPr bwMode="auto">
          <a:xfrm>
            <a:off x="2571736" y="4286256"/>
            <a:ext cx="1962150" cy="1466850"/>
          </a:xfrm>
          <a:prstGeom prst="rect">
            <a:avLst/>
          </a:prstGeom>
          <a:noFill/>
        </p:spPr>
      </p:pic>
      <p:pic>
        <p:nvPicPr>
          <p:cNvPr id="1034" name="Picture 10" descr="C:\Documents and Settings\MAHomutov\Рабочий стол\IMG_2216.JPG"/>
          <p:cNvPicPr>
            <a:picLocks noChangeAspect="1" noChangeArrowheads="1"/>
          </p:cNvPicPr>
          <p:nvPr/>
        </p:nvPicPr>
        <p:blipFill>
          <a:blip r:embed="rId4" cstate="print"/>
          <a:srcRect/>
          <a:stretch>
            <a:fillRect/>
          </a:stretch>
        </p:blipFill>
        <p:spPr bwMode="auto">
          <a:xfrm>
            <a:off x="4572000" y="3714752"/>
            <a:ext cx="2214578" cy="1643074"/>
          </a:xfrm>
          <a:prstGeom prst="rect">
            <a:avLst/>
          </a:prstGeom>
          <a:noFill/>
        </p:spPr>
      </p:pic>
      <p:pic>
        <p:nvPicPr>
          <p:cNvPr id="1036" name="Picture 12" descr="C:\Documents and Settings\MAHomutov\Рабочий стол\IMG_2218.JPG"/>
          <p:cNvPicPr>
            <a:picLocks noChangeAspect="1" noChangeArrowheads="1"/>
          </p:cNvPicPr>
          <p:nvPr/>
        </p:nvPicPr>
        <p:blipFill>
          <a:blip r:embed="rId5" cstate="print"/>
          <a:srcRect/>
          <a:stretch>
            <a:fillRect/>
          </a:stretch>
        </p:blipFill>
        <p:spPr bwMode="auto">
          <a:xfrm>
            <a:off x="7358082" y="428604"/>
            <a:ext cx="1466850" cy="1962150"/>
          </a:xfrm>
          <a:prstGeom prst="rect">
            <a:avLst/>
          </a:prstGeom>
        </p:spPr>
        <p:style>
          <a:lnRef idx="1">
            <a:schemeClr val="dk1"/>
          </a:lnRef>
          <a:fillRef idx="3">
            <a:schemeClr val="dk1"/>
          </a:fillRef>
          <a:effectRef idx="2">
            <a:schemeClr val="dk1"/>
          </a:effectRef>
          <a:fontRef idx="minor">
            <a:schemeClr val="lt1"/>
          </a:fontRef>
        </p:style>
      </p:pic>
      <p:pic>
        <p:nvPicPr>
          <p:cNvPr id="1038" name="Picture 14" descr="C:\Documents and Settings\MAHomutov\Рабочий стол\IMG_2217.JPG"/>
          <p:cNvPicPr>
            <a:picLocks noChangeAspect="1" noChangeArrowheads="1"/>
          </p:cNvPicPr>
          <p:nvPr/>
        </p:nvPicPr>
        <p:blipFill>
          <a:blip r:embed="rId6" cstate="print"/>
          <a:srcRect/>
          <a:stretch>
            <a:fillRect/>
          </a:stretch>
        </p:blipFill>
        <p:spPr bwMode="auto">
          <a:xfrm>
            <a:off x="296863" y="315913"/>
            <a:ext cx="1466850" cy="1962150"/>
          </a:xfrm>
          <a:prstGeom prst="rect">
            <a:avLst/>
          </a:prstGeom>
        </p:spPr>
        <p:style>
          <a:lnRef idx="0">
            <a:schemeClr val="dk1"/>
          </a:lnRef>
          <a:fillRef idx="3">
            <a:schemeClr val="dk1"/>
          </a:fillRef>
          <a:effectRef idx="3">
            <a:schemeClr val="dk1"/>
          </a:effectRef>
          <a:fontRef idx="minor">
            <a:schemeClr val="lt1"/>
          </a:fontRef>
        </p:style>
      </p:pic>
      <p:pic>
        <p:nvPicPr>
          <p:cNvPr id="1039" name="Picture 15" descr="C:\Documents and Settings\MAHomutov\Рабочий стол\95079744.jpg"/>
          <p:cNvPicPr>
            <a:picLocks noChangeAspect="1" noChangeArrowheads="1"/>
          </p:cNvPicPr>
          <p:nvPr/>
        </p:nvPicPr>
        <p:blipFill>
          <a:blip r:embed="rId7" cstate="print"/>
          <a:srcRect/>
          <a:stretch>
            <a:fillRect/>
          </a:stretch>
        </p:blipFill>
        <p:spPr bwMode="auto">
          <a:xfrm>
            <a:off x="2857488" y="1000108"/>
            <a:ext cx="1270000" cy="838200"/>
          </a:xfrm>
          <a:prstGeom prst="rect">
            <a:avLst/>
          </a:prstGeom>
        </p:spPr>
        <p:style>
          <a:lnRef idx="1">
            <a:schemeClr val="dk1"/>
          </a:lnRef>
          <a:fillRef idx="3">
            <a:schemeClr val="dk1"/>
          </a:fillRef>
          <a:effectRef idx="2">
            <a:schemeClr val="dk1"/>
          </a:effectRef>
          <a:fontRef idx="minor">
            <a:schemeClr val="lt1"/>
          </a:fontRef>
        </p:style>
      </p:pic>
      <p:pic>
        <p:nvPicPr>
          <p:cNvPr id="1041" name="Picture 17" descr="C:\Documents and Settings\MAHomutov\Рабочий стол\95079806.jpg"/>
          <p:cNvPicPr>
            <a:picLocks noChangeAspect="1" noChangeArrowheads="1"/>
          </p:cNvPicPr>
          <p:nvPr/>
        </p:nvPicPr>
        <p:blipFill>
          <a:blip r:embed="rId8" cstate="print"/>
          <a:srcRect/>
          <a:stretch>
            <a:fillRect/>
          </a:stretch>
        </p:blipFill>
        <p:spPr bwMode="auto">
          <a:xfrm>
            <a:off x="5264150" y="673100"/>
            <a:ext cx="838200" cy="1270000"/>
          </a:xfrm>
          <a:prstGeom prst="rect">
            <a:avLst/>
          </a:prstGeom>
        </p:spPr>
        <p:style>
          <a:lnRef idx="1">
            <a:schemeClr val="dk1"/>
          </a:lnRef>
          <a:fillRef idx="3">
            <a:schemeClr val="dk1"/>
          </a:fillRef>
          <a:effectRef idx="2">
            <a:schemeClr val="dk1"/>
          </a:effectRef>
          <a:fontRef idx="minor">
            <a:schemeClr val="lt1"/>
          </a:fontRef>
        </p:style>
      </p:pic>
      <p:pic>
        <p:nvPicPr>
          <p:cNvPr id="1043" name="Picture 19" descr="C:\Documents and Settings\MAHomutov\Рабочий стол\IMG_2221.JPG"/>
          <p:cNvPicPr>
            <a:picLocks noChangeAspect="1" noChangeArrowheads="1"/>
          </p:cNvPicPr>
          <p:nvPr/>
        </p:nvPicPr>
        <p:blipFill>
          <a:blip r:embed="rId9" cstate="print"/>
          <a:srcRect/>
          <a:stretch>
            <a:fillRect/>
          </a:stretch>
        </p:blipFill>
        <p:spPr bwMode="auto">
          <a:xfrm>
            <a:off x="6786578" y="4071942"/>
            <a:ext cx="1962150" cy="146685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500034" y="152400"/>
            <a:ext cx="8186766" cy="2062154"/>
          </a:xfrm>
        </p:spPr>
        <p:txBody>
          <a:bodyPr>
            <a:normAutofit/>
          </a:bodyPr>
          <a:lstStyle/>
          <a:p>
            <a:r>
              <a:rPr lang="ru-RU" sz="1800" dirty="0" smtClean="0">
                <a:solidFill>
                  <a:schemeClr val="bg1"/>
                </a:solidFill>
              </a:rPr>
              <a:t>Это  - мой  любимый  домик  в  Кривоколенном  переулке,  </a:t>
            </a:r>
            <a:br>
              <a:rPr lang="ru-RU" sz="1800" dirty="0" smtClean="0">
                <a:solidFill>
                  <a:schemeClr val="bg1"/>
                </a:solidFill>
              </a:rPr>
            </a:br>
            <a:r>
              <a:rPr lang="ru-RU" sz="1800" dirty="0" smtClean="0">
                <a:solidFill>
                  <a:schemeClr val="bg1"/>
                </a:solidFill>
              </a:rPr>
              <a:t>в  котором  я  родился.</a:t>
            </a:r>
            <a:br>
              <a:rPr lang="ru-RU" sz="1800" dirty="0" smtClean="0">
                <a:solidFill>
                  <a:schemeClr val="bg1"/>
                </a:solidFill>
              </a:rPr>
            </a:br>
            <a:r>
              <a:rPr lang="ru-RU" sz="1800" dirty="0" smtClean="0">
                <a:solidFill>
                  <a:schemeClr val="bg1"/>
                </a:solidFill>
              </a:rPr>
              <a:t>Когда - то  он  был  знаменитой  усадьбой  князей  Голицыных.</a:t>
            </a:r>
            <a:br>
              <a:rPr lang="ru-RU" sz="1800" dirty="0" smtClean="0">
                <a:solidFill>
                  <a:schemeClr val="bg1"/>
                </a:solidFill>
              </a:rPr>
            </a:br>
            <a:r>
              <a:rPr lang="ru-RU" sz="1800" dirty="0" smtClean="0">
                <a:solidFill>
                  <a:schemeClr val="bg1"/>
                </a:solidFill>
              </a:rPr>
              <a:t>В  конце  19 – го  века  в нём  жил </a:t>
            </a:r>
            <a:br>
              <a:rPr lang="ru-RU" sz="1800" dirty="0" smtClean="0">
                <a:solidFill>
                  <a:schemeClr val="bg1"/>
                </a:solidFill>
              </a:rPr>
            </a:br>
            <a:r>
              <a:rPr lang="ru-RU" sz="1800" dirty="0" smtClean="0">
                <a:solidFill>
                  <a:schemeClr val="bg1"/>
                </a:solidFill>
              </a:rPr>
              <a:t>известный  русский  художник  В.Д.  Поленов.</a:t>
            </a:r>
            <a:br>
              <a:rPr lang="ru-RU" sz="1800" dirty="0" smtClean="0">
                <a:solidFill>
                  <a:schemeClr val="bg1"/>
                </a:solidFill>
              </a:rPr>
            </a:br>
            <a:r>
              <a:rPr lang="ru-RU" sz="1800" dirty="0" smtClean="0">
                <a:solidFill>
                  <a:schemeClr val="bg1"/>
                </a:solidFill>
              </a:rPr>
              <a:t>Часто у него бывали в гостях :  Врубель,  Иванов,  Нестеров.   </a:t>
            </a:r>
            <a:endParaRPr lang="ru-RU" sz="1800" dirty="0">
              <a:solidFill>
                <a:schemeClr val="bg1"/>
              </a:solidFill>
            </a:endParaRPr>
          </a:p>
        </p:txBody>
      </p:sp>
      <p:sp>
        <p:nvSpPr>
          <p:cNvPr id="2" name="Содержимое 1"/>
          <p:cNvSpPr>
            <a:spLocks noGrp="1"/>
          </p:cNvSpPr>
          <p:nvPr>
            <p:ph idx="1"/>
          </p:nvPr>
        </p:nvSpPr>
        <p:spPr/>
        <p:txBody>
          <a:bodyPr/>
          <a:lstStyle/>
          <a:p>
            <a:endParaRPr lang="ru-RU" dirty="0" smtClean="0"/>
          </a:p>
          <a:p>
            <a:endParaRPr lang="ru-RU" dirty="0"/>
          </a:p>
        </p:txBody>
      </p:sp>
      <p:pic>
        <p:nvPicPr>
          <p:cNvPr id="3074" name="Picture 2" descr="C:\Documents and Settings\MAHomutov\Рабочий стол\1.jpg"/>
          <p:cNvPicPr>
            <a:picLocks noChangeAspect="1" noChangeArrowheads="1"/>
          </p:cNvPicPr>
          <p:nvPr/>
        </p:nvPicPr>
        <p:blipFill>
          <a:blip r:embed="rId2" cstate="print"/>
          <a:srcRect/>
          <a:stretch>
            <a:fillRect/>
          </a:stretch>
        </p:blipFill>
        <p:spPr bwMode="auto">
          <a:xfrm>
            <a:off x="714348" y="2428868"/>
            <a:ext cx="3149600" cy="2260600"/>
          </a:xfrm>
          <a:prstGeom prst="rect">
            <a:avLst/>
          </a:prstGeom>
        </p:spPr>
        <p:style>
          <a:lnRef idx="1">
            <a:schemeClr val="dk1"/>
          </a:lnRef>
          <a:fillRef idx="3">
            <a:schemeClr val="dk1"/>
          </a:fillRef>
          <a:effectRef idx="2">
            <a:schemeClr val="dk1"/>
          </a:effectRef>
          <a:fontRef idx="minor">
            <a:schemeClr val="lt1"/>
          </a:fontRef>
        </p:style>
      </p:pic>
      <p:pic>
        <p:nvPicPr>
          <p:cNvPr id="3075" name="Picture 3" descr="C:\Documents and Settings\MAHomutov\Рабочий стол\95079806.jpg"/>
          <p:cNvPicPr>
            <a:picLocks noChangeAspect="1" noChangeArrowheads="1"/>
          </p:cNvPicPr>
          <p:nvPr/>
        </p:nvPicPr>
        <p:blipFill>
          <a:blip r:embed="rId3" cstate="print"/>
          <a:srcRect/>
          <a:stretch>
            <a:fillRect/>
          </a:stretch>
        </p:blipFill>
        <p:spPr bwMode="auto">
          <a:xfrm>
            <a:off x="7286644" y="3143248"/>
            <a:ext cx="838200" cy="1270000"/>
          </a:xfrm>
          <a:prstGeom prst="rect">
            <a:avLst/>
          </a:prstGeom>
        </p:spPr>
        <p:style>
          <a:lnRef idx="1">
            <a:schemeClr val="dk1"/>
          </a:lnRef>
          <a:fillRef idx="3">
            <a:schemeClr val="dk1"/>
          </a:fillRef>
          <a:effectRef idx="2">
            <a:schemeClr val="dk1"/>
          </a:effectRef>
          <a:fontRef idx="minor">
            <a:schemeClr val="lt1"/>
          </a:fontRef>
        </p:style>
      </p:pic>
      <p:pic>
        <p:nvPicPr>
          <p:cNvPr id="3076" name="Picture 4" descr="C:\Documents and Settings\MAHomutov\Рабочий стол\IMG_2214.JPG"/>
          <p:cNvPicPr>
            <a:picLocks noChangeAspect="1" noChangeArrowheads="1"/>
          </p:cNvPicPr>
          <p:nvPr/>
        </p:nvPicPr>
        <p:blipFill>
          <a:blip r:embed="rId4" cstate="print"/>
          <a:srcRect/>
          <a:stretch>
            <a:fillRect/>
          </a:stretch>
        </p:blipFill>
        <p:spPr bwMode="auto">
          <a:xfrm rot="5400000">
            <a:off x="5038730" y="2533642"/>
            <a:ext cx="1962150" cy="1466850"/>
          </a:xfrm>
          <a:prstGeom prst="rect">
            <a:avLst/>
          </a:prstGeom>
        </p:spPr>
        <p:style>
          <a:lnRef idx="1">
            <a:schemeClr val="dk1"/>
          </a:lnRef>
          <a:fillRef idx="3">
            <a:schemeClr val="dk1"/>
          </a:fillRef>
          <a:effectRef idx="2">
            <a:schemeClr val="dk1"/>
          </a:effectRef>
          <a:fontRef idx="minor">
            <a:schemeClr val="lt1"/>
          </a:fontRef>
        </p:style>
      </p:pic>
      <p:pic>
        <p:nvPicPr>
          <p:cNvPr id="3077" name="Picture 5" descr="C:\Documents and Settings\MAHomutov\Рабочий стол\IMG_2216.JPG"/>
          <p:cNvPicPr>
            <a:picLocks noChangeAspect="1" noChangeArrowheads="1"/>
          </p:cNvPicPr>
          <p:nvPr/>
        </p:nvPicPr>
        <p:blipFill>
          <a:blip r:embed="rId5" cstate="print"/>
          <a:srcRect/>
          <a:stretch>
            <a:fillRect/>
          </a:stretch>
        </p:blipFill>
        <p:spPr bwMode="auto">
          <a:xfrm>
            <a:off x="571472" y="4929198"/>
            <a:ext cx="2033578" cy="1466850"/>
          </a:xfrm>
          <a:prstGeom prst="rect">
            <a:avLst/>
          </a:prstGeom>
        </p:spPr>
        <p:style>
          <a:lnRef idx="1">
            <a:schemeClr val="dk1"/>
          </a:lnRef>
          <a:fillRef idx="3">
            <a:schemeClr val="dk1"/>
          </a:fillRef>
          <a:effectRef idx="2">
            <a:schemeClr val="dk1"/>
          </a:effectRef>
          <a:fontRef idx="minor">
            <a:schemeClr val="lt1"/>
          </a:fontRef>
        </p:style>
      </p:pic>
      <p:pic>
        <p:nvPicPr>
          <p:cNvPr id="3078" name="Picture 6" descr="C:\Documents and Settings\MAHomutov\Рабочий стол\95079738.jpg"/>
          <p:cNvPicPr>
            <a:picLocks noChangeAspect="1" noChangeArrowheads="1"/>
          </p:cNvPicPr>
          <p:nvPr/>
        </p:nvPicPr>
        <p:blipFill>
          <a:blip r:embed="rId6" cstate="print"/>
          <a:srcRect/>
          <a:stretch>
            <a:fillRect/>
          </a:stretch>
        </p:blipFill>
        <p:spPr bwMode="auto">
          <a:xfrm>
            <a:off x="4357686" y="4500570"/>
            <a:ext cx="1270000" cy="838200"/>
          </a:xfrm>
          <a:prstGeom prst="rect">
            <a:avLst/>
          </a:prstGeom>
        </p:spPr>
        <p:style>
          <a:lnRef idx="1">
            <a:schemeClr val="dk1"/>
          </a:lnRef>
          <a:fillRef idx="3">
            <a:schemeClr val="dk1"/>
          </a:fillRef>
          <a:effectRef idx="2">
            <a:schemeClr val="dk1"/>
          </a:effectRef>
          <a:fontRef idx="minor">
            <a:schemeClr val="lt1"/>
          </a:fontRef>
        </p:style>
      </p:pic>
      <p:pic>
        <p:nvPicPr>
          <p:cNvPr id="3079" name="Picture 7" descr="C:\Documents and Settings\MAHomutov\Рабочий стол\95079707.jpg"/>
          <p:cNvPicPr>
            <a:picLocks noChangeAspect="1" noChangeArrowheads="1"/>
          </p:cNvPicPr>
          <p:nvPr/>
        </p:nvPicPr>
        <p:blipFill>
          <a:blip r:embed="rId7" cstate="print"/>
          <a:srcRect/>
          <a:stretch>
            <a:fillRect/>
          </a:stretch>
        </p:blipFill>
        <p:spPr bwMode="auto">
          <a:xfrm>
            <a:off x="6072198" y="5000636"/>
            <a:ext cx="2428892" cy="1571636"/>
          </a:xfrm>
          <a:prstGeom prst="rect">
            <a:avLst/>
          </a:prstGeom>
        </p:spPr>
        <p:style>
          <a:lnRef idx="1">
            <a:schemeClr val="dk1"/>
          </a:lnRef>
          <a:fillRef idx="3">
            <a:schemeClr val="dk1"/>
          </a:fillRef>
          <a:effectRef idx="2">
            <a:schemeClr val="dk1"/>
          </a:effectRef>
          <a:fontRef idx="minor">
            <a:schemeClr val="lt1"/>
          </a:fontRef>
        </p:style>
      </p:pic>
      <p:pic>
        <p:nvPicPr>
          <p:cNvPr id="3082" name="Picture 10" descr="C:\Documents and Settings\MAHomutov\Рабочий стол\95079744.jpg"/>
          <p:cNvPicPr>
            <a:picLocks noChangeAspect="1" noChangeArrowheads="1"/>
          </p:cNvPicPr>
          <p:nvPr/>
        </p:nvPicPr>
        <p:blipFill>
          <a:blip r:embed="rId8" cstate="print"/>
          <a:srcRect/>
          <a:stretch>
            <a:fillRect/>
          </a:stretch>
        </p:blipFill>
        <p:spPr bwMode="auto">
          <a:xfrm>
            <a:off x="3000364" y="5572140"/>
            <a:ext cx="1270000" cy="838200"/>
          </a:xfrm>
          <a:prstGeom prst="rect">
            <a:avLst/>
          </a:prstGeom>
        </p:spPr>
        <p:style>
          <a:lnRef idx="1">
            <a:schemeClr val="dk1"/>
          </a:lnRef>
          <a:fillRef idx="3">
            <a:schemeClr val="dk1"/>
          </a:fillRef>
          <a:effectRef idx="2">
            <a:schemeClr val="dk1"/>
          </a:effectRef>
          <a:fontRef idx="minor">
            <a:schemeClr val="lt1"/>
          </a:fontRef>
        </p:style>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500034" y="500042"/>
            <a:ext cx="8229600" cy="2000264"/>
          </a:xfrm>
        </p:spPr>
        <p:txBody>
          <a:bodyPr>
            <a:normAutofit/>
          </a:bodyPr>
          <a:lstStyle/>
          <a:p>
            <a:r>
              <a:rPr lang="ru-RU" sz="1800" dirty="0" smtClean="0">
                <a:solidFill>
                  <a:schemeClr val="bg1"/>
                </a:solidFill>
              </a:rPr>
              <a:t>Недалеко  от  дома  в  котором  я  родился  находится  дом , где      А.С. Пушкин</a:t>
            </a:r>
            <a:br>
              <a:rPr lang="ru-RU" sz="1800" dirty="0" smtClean="0">
                <a:solidFill>
                  <a:schemeClr val="bg1"/>
                </a:solidFill>
              </a:rPr>
            </a:br>
            <a:r>
              <a:rPr lang="ru-RU" sz="1800" dirty="0" smtClean="0">
                <a:solidFill>
                  <a:schemeClr val="bg1"/>
                </a:solidFill>
              </a:rPr>
              <a:t>читал  своим   друзьям   трагедию  « Борис  Годунов ». </a:t>
            </a:r>
            <a:endParaRPr lang="ru-RU" sz="1800" dirty="0">
              <a:solidFill>
                <a:schemeClr val="bg1"/>
              </a:solidFill>
            </a:endParaRPr>
          </a:p>
        </p:txBody>
      </p:sp>
      <p:pic>
        <p:nvPicPr>
          <p:cNvPr id="5122" name="Picture 2" descr="C:\Documents and Settings\MAHomutov\Рабочий стол\IMG_2217.JPG"/>
          <p:cNvPicPr>
            <a:picLocks noChangeAspect="1" noChangeArrowheads="1"/>
          </p:cNvPicPr>
          <p:nvPr/>
        </p:nvPicPr>
        <p:blipFill>
          <a:blip r:embed="rId2" cstate="print"/>
          <a:srcRect/>
          <a:stretch>
            <a:fillRect/>
          </a:stretch>
        </p:blipFill>
        <p:spPr bwMode="auto">
          <a:xfrm>
            <a:off x="1000100" y="2714620"/>
            <a:ext cx="1466850" cy="1962150"/>
          </a:xfrm>
          <a:prstGeom prst="rect">
            <a:avLst/>
          </a:prstGeom>
        </p:spPr>
        <p:style>
          <a:lnRef idx="1">
            <a:schemeClr val="dk1"/>
          </a:lnRef>
          <a:fillRef idx="3">
            <a:schemeClr val="dk1"/>
          </a:fillRef>
          <a:effectRef idx="2">
            <a:schemeClr val="dk1"/>
          </a:effectRef>
          <a:fontRef idx="minor">
            <a:schemeClr val="lt1"/>
          </a:fontRef>
        </p:style>
      </p:pic>
      <p:pic>
        <p:nvPicPr>
          <p:cNvPr id="5124" name="Picture 4" descr="C:\Documents and Settings\MAHomutov\Рабочий стол\IMG_2218.JPG"/>
          <p:cNvPicPr>
            <a:picLocks noChangeAspect="1" noChangeArrowheads="1"/>
          </p:cNvPicPr>
          <p:nvPr/>
        </p:nvPicPr>
        <p:blipFill>
          <a:blip r:embed="rId3" cstate="print"/>
          <a:srcRect/>
          <a:stretch>
            <a:fillRect/>
          </a:stretch>
        </p:blipFill>
        <p:spPr bwMode="auto">
          <a:xfrm>
            <a:off x="6858016" y="3929066"/>
            <a:ext cx="2000271" cy="2705101"/>
          </a:xfrm>
          <a:prstGeom prst="rect">
            <a:avLst/>
          </a:prstGeom>
        </p:spPr>
        <p:style>
          <a:lnRef idx="1">
            <a:schemeClr val="dk1"/>
          </a:lnRef>
          <a:fillRef idx="3">
            <a:schemeClr val="dk1"/>
          </a:fillRef>
          <a:effectRef idx="2">
            <a:schemeClr val="dk1"/>
          </a:effectRef>
          <a:fontRef idx="minor">
            <a:schemeClr val="lt1"/>
          </a:fontRef>
        </p:style>
      </p:pic>
      <p:pic>
        <p:nvPicPr>
          <p:cNvPr id="5125" name="Picture 5" descr="C:\Documents and Settings\MAHomutov\Рабочий стол\IMG_2219.JPG"/>
          <p:cNvPicPr>
            <a:picLocks noChangeAspect="1" noChangeArrowheads="1"/>
          </p:cNvPicPr>
          <p:nvPr/>
        </p:nvPicPr>
        <p:blipFill>
          <a:blip r:embed="rId4" cstate="print"/>
          <a:srcRect/>
          <a:stretch>
            <a:fillRect/>
          </a:stretch>
        </p:blipFill>
        <p:spPr bwMode="auto">
          <a:xfrm>
            <a:off x="2928926" y="3286124"/>
            <a:ext cx="3571900" cy="3000396"/>
          </a:xfrm>
          <a:prstGeom prst="rect">
            <a:avLst/>
          </a:prstGeom>
        </p:spPr>
        <p:style>
          <a:lnRef idx="1">
            <a:schemeClr val="dk1"/>
          </a:lnRef>
          <a:fillRef idx="3">
            <a:schemeClr val="dk1"/>
          </a:fillRef>
          <a:effectRef idx="2">
            <a:schemeClr val="dk1"/>
          </a:effectRef>
          <a:fontRef idx="minor">
            <a:schemeClr val="lt1"/>
          </a:fontRef>
        </p:style>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285720" y="274638"/>
            <a:ext cx="8401080" cy="1939916"/>
          </a:xfrm>
        </p:spPr>
        <p:txBody>
          <a:bodyPr>
            <a:normAutofit/>
          </a:bodyPr>
          <a:lstStyle/>
          <a:p>
            <a:r>
              <a:rPr lang="ru-RU" sz="1800" dirty="0" smtClean="0">
                <a:solidFill>
                  <a:schemeClr val="bg1"/>
                </a:solidFill>
              </a:rPr>
              <a:t>А это  дом  на  Маросейке,  расположен  недалеко от моего  нынешнего  дома.</a:t>
            </a:r>
            <a:br>
              <a:rPr lang="ru-RU" sz="1800" dirty="0" smtClean="0">
                <a:solidFill>
                  <a:schemeClr val="bg1"/>
                </a:solidFill>
              </a:rPr>
            </a:br>
            <a:r>
              <a:rPr lang="ru-RU" sz="1800" dirty="0" smtClean="0">
                <a:solidFill>
                  <a:schemeClr val="bg1"/>
                </a:solidFill>
              </a:rPr>
              <a:t>Очень красивый  дом,  он был построен  по проекту  архитектора    В.И.  Баженова.</a:t>
            </a:r>
            <a:br>
              <a:rPr lang="ru-RU" sz="1800" dirty="0" smtClean="0">
                <a:solidFill>
                  <a:schemeClr val="bg1"/>
                </a:solidFill>
              </a:rPr>
            </a:br>
            <a:r>
              <a:rPr lang="ru-RU" sz="1800" dirty="0" smtClean="0">
                <a:solidFill>
                  <a:schemeClr val="bg1"/>
                </a:solidFill>
              </a:rPr>
              <a:t>Сейчас в нём  находится  посольство  Республики Беларусь.</a:t>
            </a:r>
            <a:endParaRPr lang="ru-RU" sz="1800" dirty="0">
              <a:solidFill>
                <a:schemeClr val="bg1"/>
              </a:solidFill>
            </a:endParaRPr>
          </a:p>
        </p:txBody>
      </p:sp>
      <p:pic>
        <p:nvPicPr>
          <p:cNvPr id="2050" name="Picture 2" descr="C:\Documents and Settings\MAHomutov\Рабочий стол\IMG_2212 - копия.JPG"/>
          <p:cNvPicPr>
            <a:picLocks noChangeAspect="1" noChangeArrowheads="1"/>
          </p:cNvPicPr>
          <p:nvPr/>
        </p:nvPicPr>
        <p:blipFill>
          <a:blip r:embed="rId2" cstate="print"/>
          <a:srcRect/>
          <a:stretch>
            <a:fillRect/>
          </a:stretch>
        </p:blipFill>
        <p:spPr bwMode="auto">
          <a:xfrm>
            <a:off x="2428860" y="2500306"/>
            <a:ext cx="4714908" cy="3679928"/>
          </a:xfrm>
          <a:prstGeom prst="rect">
            <a:avLst/>
          </a:prstGeom>
        </p:spPr>
        <p:style>
          <a:lnRef idx="2">
            <a:schemeClr val="dk1">
              <a:shade val="50000"/>
            </a:schemeClr>
          </a:lnRef>
          <a:fillRef idx="1">
            <a:schemeClr val="dk1"/>
          </a:fillRef>
          <a:effectRef idx="0">
            <a:schemeClr val="dk1"/>
          </a:effectRef>
          <a:fontRef idx="minor">
            <a:schemeClr val="lt1"/>
          </a:fontRef>
        </p:style>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285720" y="357166"/>
            <a:ext cx="8686832" cy="3429024"/>
          </a:xfrm>
        </p:spPr>
        <p:txBody>
          <a:bodyPr>
            <a:normAutofit fontScale="90000"/>
          </a:bodyPr>
          <a:lstStyle/>
          <a:p>
            <a:r>
              <a:rPr lang="ru-RU" sz="2000" dirty="0" smtClean="0">
                <a:solidFill>
                  <a:schemeClr val="bg1"/>
                </a:solidFill>
              </a:rPr>
              <a:t>« Политехнический  музей ».  Музей  был  учреждён  по  указу  императора  Александра </a:t>
            </a:r>
            <a:r>
              <a:rPr lang="el-GR" sz="2000" dirty="0" smtClean="0">
                <a:solidFill>
                  <a:schemeClr val="bg1"/>
                </a:solidFill>
              </a:rPr>
              <a:t>ΙΙ</a:t>
            </a:r>
            <a:r>
              <a:rPr lang="ru-RU" sz="2000" dirty="0" smtClean="0">
                <a:solidFill>
                  <a:schemeClr val="bg1"/>
                </a:solidFill>
              </a:rPr>
              <a:t>.</a:t>
            </a:r>
            <a:br>
              <a:rPr lang="ru-RU" sz="2000" dirty="0" smtClean="0">
                <a:solidFill>
                  <a:schemeClr val="bg1"/>
                </a:solidFill>
              </a:rPr>
            </a:br>
            <a:r>
              <a:rPr lang="ru-RU" sz="2000" dirty="0" smtClean="0">
                <a:solidFill>
                  <a:schemeClr val="bg1"/>
                </a:solidFill>
              </a:rPr>
              <a:t>23  сентября  1872 года.  Планы  музея  были  разработаны   архитектором  Николаем Шохиным,  центральную  лестницу  проектировал   Александр  Каминский,   убранство</a:t>
            </a:r>
            <a:br>
              <a:rPr lang="ru-RU" sz="2000" dirty="0" smtClean="0">
                <a:solidFill>
                  <a:schemeClr val="bg1"/>
                </a:solidFill>
              </a:rPr>
            </a:br>
            <a:r>
              <a:rPr lang="ru-RU" sz="2000" dirty="0" smtClean="0">
                <a:solidFill>
                  <a:schemeClr val="bg1"/>
                </a:solidFill>
              </a:rPr>
              <a:t>фасадов  было выполнено по  проекту  </a:t>
            </a:r>
            <a:r>
              <a:rPr lang="ru-RU" sz="2000" dirty="0" err="1" smtClean="0">
                <a:solidFill>
                  <a:schemeClr val="bg1"/>
                </a:solidFill>
              </a:rPr>
              <a:t>Монигетти</a:t>
            </a:r>
            <a:r>
              <a:rPr lang="ru-RU" sz="2000" dirty="0" smtClean="0">
                <a:solidFill>
                  <a:schemeClr val="bg1"/>
                </a:solidFill>
              </a:rPr>
              <a:t>   в  </a:t>
            </a:r>
            <a:r>
              <a:rPr lang="ru-RU" sz="2000" dirty="0" err="1" smtClean="0">
                <a:solidFill>
                  <a:schemeClr val="bg1"/>
                </a:solidFill>
              </a:rPr>
              <a:t>русско</a:t>
            </a:r>
            <a:r>
              <a:rPr lang="ru-RU" sz="2000" dirty="0" smtClean="0">
                <a:solidFill>
                  <a:schemeClr val="bg1"/>
                </a:solidFill>
              </a:rPr>
              <a:t>  -  византийском  стиле. Первый  корпус  был  построен  в  1877  году,  строительство  музея  продолжалось   30  лет.</a:t>
            </a:r>
            <a:br>
              <a:rPr lang="ru-RU" sz="2000" dirty="0" smtClean="0">
                <a:solidFill>
                  <a:schemeClr val="bg1"/>
                </a:solidFill>
              </a:rPr>
            </a:br>
            <a:r>
              <a:rPr lang="ru-RU" sz="2000" dirty="0" smtClean="0">
                <a:solidFill>
                  <a:schemeClr val="bg1"/>
                </a:solidFill>
              </a:rPr>
              <a:t>Здание  Политехнического  музея  первым  в  России  специально  </a:t>
            </a:r>
            <a:r>
              <a:rPr lang="ru-RU" sz="2000" dirty="0" err="1" smtClean="0">
                <a:solidFill>
                  <a:schemeClr val="bg1"/>
                </a:solidFill>
              </a:rPr>
              <a:t>построели</a:t>
            </a:r>
            <a:r>
              <a:rPr lang="ru-RU" sz="2000" dirty="0" smtClean="0">
                <a:solidFill>
                  <a:schemeClr val="bg1"/>
                </a:solidFill>
              </a:rPr>
              <a:t> под  музей.  Я  очень  люблю  этот  музей  и  бывал  в  нём  очень  много   раз.</a:t>
            </a:r>
            <a:endParaRPr lang="ru-RU" sz="2000" dirty="0">
              <a:solidFill>
                <a:schemeClr val="bg1"/>
              </a:solidFill>
            </a:endParaRPr>
          </a:p>
        </p:txBody>
      </p:sp>
      <p:pic>
        <p:nvPicPr>
          <p:cNvPr id="4098" name="Picture 2" descr="C:\Documents and Settings\MAHomutov\Рабочий стол\IMG_2221.JPG"/>
          <p:cNvPicPr>
            <a:picLocks noChangeAspect="1" noChangeArrowheads="1"/>
          </p:cNvPicPr>
          <p:nvPr/>
        </p:nvPicPr>
        <p:blipFill>
          <a:blip r:embed="rId2" cstate="print"/>
          <a:srcRect/>
          <a:stretch>
            <a:fillRect/>
          </a:stretch>
        </p:blipFill>
        <p:spPr bwMode="auto">
          <a:xfrm>
            <a:off x="5357818" y="4071942"/>
            <a:ext cx="3357586" cy="2500330"/>
          </a:xfrm>
          <a:prstGeom prst="rect">
            <a:avLst/>
          </a:prstGeom>
        </p:spPr>
        <p:style>
          <a:lnRef idx="1">
            <a:schemeClr val="dk1"/>
          </a:lnRef>
          <a:fillRef idx="3">
            <a:schemeClr val="dk1"/>
          </a:fillRef>
          <a:effectRef idx="2">
            <a:schemeClr val="dk1"/>
          </a:effectRef>
          <a:fontRef idx="minor">
            <a:schemeClr val="lt1"/>
          </a:fontRef>
        </p:style>
      </p:pic>
      <p:pic>
        <p:nvPicPr>
          <p:cNvPr id="4099" name="Picture 3" descr="C:\Documents and Settings\MAHomutov\Рабочий стол\440607625.jpg"/>
          <p:cNvPicPr>
            <a:picLocks noChangeAspect="1" noChangeArrowheads="1"/>
          </p:cNvPicPr>
          <p:nvPr/>
        </p:nvPicPr>
        <p:blipFill>
          <a:blip r:embed="rId3" cstate="print"/>
          <a:srcRect/>
          <a:stretch>
            <a:fillRect/>
          </a:stretch>
        </p:blipFill>
        <p:spPr bwMode="auto">
          <a:xfrm>
            <a:off x="428596" y="4071942"/>
            <a:ext cx="4572000" cy="2578100"/>
          </a:xfrm>
          <a:prstGeom prst="rect">
            <a:avLst/>
          </a:prstGeom>
        </p:spPr>
        <p:style>
          <a:lnRef idx="1">
            <a:schemeClr val="dk1"/>
          </a:lnRef>
          <a:fillRef idx="3">
            <a:schemeClr val="dk1"/>
          </a:fillRef>
          <a:effectRef idx="2">
            <a:schemeClr val="dk1"/>
          </a:effectRef>
          <a:fontRef idx="minor">
            <a:schemeClr val="lt1"/>
          </a:fontRef>
        </p:style>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226</TotalTime>
  <Words>52</Words>
  <Application>Microsoft Office PowerPoint</Application>
  <PresentationFormat>Экран (4:3)</PresentationFormat>
  <Paragraphs>5</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Апекс</vt:lpstr>
      <vt:lpstr>Мои любимые уголки Москвы</vt:lpstr>
      <vt:lpstr>Это  - мой  любимый  домик  в  Кривоколенном  переулке,   в  котором  я  родился. Когда - то  он  был  знаменитой  усадьбой  князей  Голицыных. В  конце  19 – го  века  в нём  жил  известный  русский  художник  В.Д.  Поленов. Часто у него бывали в гостях :  Врубель,  Иванов,  Нестеров.   </vt:lpstr>
      <vt:lpstr>Недалеко  от  дома  в  котором  я  родился  находится  дом , где      А.С. Пушкин читал  своим   друзьям   трагедию  « Борис  Годунов ». </vt:lpstr>
      <vt:lpstr>А это  дом  на  Маросейке,  расположен  недалеко от моего  нынешнего  дома. Очень красивый  дом,  он был построен  по проекту  архитектора    В.И.  Баженова. Сейчас в нём  находится  посольство  Республики Беларусь.</vt:lpstr>
      <vt:lpstr>« Политехнический  музей ».  Музей  был  учреждён  по  указу  императора  Александра ΙΙ. 23  сентября  1872 года.  Планы  музея  были  разработаны   архитектором  Николаем Шохиным,  центральную  лестницу  проектировал   Александр  Каминский,   убранство фасадов  было выполнено по  проекту  Монигетти   в  русско  -  византийском  стиле. Первый  корпус  был  построен  в  1877  году,  строительство  музея  продолжалось   30  лет. Здание  Политехнического  музея  первым  в  России  специально  построели под  музей.  Я  очень  люблю  этот  музей  и  бывал  в  нём  очень  много   раз.</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Любимые здания Москвы</dc:title>
  <dc:creator>mahomutov</dc:creator>
  <cp:lastModifiedBy>Internet</cp:lastModifiedBy>
  <cp:revision>44</cp:revision>
  <dcterms:created xsi:type="dcterms:W3CDTF">2012-02-28T10:59:48Z</dcterms:created>
  <dcterms:modified xsi:type="dcterms:W3CDTF">2012-03-06T11:34:53Z</dcterms:modified>
</cp:coreProperties>
</file>