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8" r:id="rId2"/>
  </p:sldMasterIdLst>
  <p:notesMasterIdLst>
    <p:notesMasterId r:id="rId35"/>
  </p:notesMasterIdLst>
  <p:handoutMasterIdLst>
    <p:handoutMasterId r:id="rId36"/>
  </p:handoutMasterIdLst>
  <p:sldIdLst>
    <p:sldId id="257" r:id="rId3"/>
    <p:sldId id="258" r:id="rId4"/>
    <p:sldId id="260" r:id="rId5"/>
    <p:sldId id="272" r:id="rId6"/>
    <p:sldId id="271" r:id="rId7"/>
    <p:sldId id="273" r:id="rId8"/>
    <p:sldId id="278" r:id="rId9"/>
    <p:sldId id="274" r:id="rId10"/>
    <p:sldId id="283" r:id="rId11"/>
    <p:sldId id="275" r:id="rId12"/>
    <p:sldId id="299" r:id="rId13"/>
    <p:sldId id="276" r:id="rId14"/>
    <p:sldId id="286" r:id="rId15"/>
    <p:sldId id="277" r:id="rId16"/>
    <p:sldId id="285" r:id="rId17"/>
    <p:sldId id="279" r:id="rId18"/>
    <p:sldId id="287" r:id="rId19"/>
    <p:sldId id="280" r:id="rId20"/>
    <p:sldId id="288" r:id="rId21"/>
    <p:sldId id="281" r:id="rId22"/>
    <p:sldId id="300" r:id="rId23"/>
    <p:sldId id="282" r:id="rId24"/>
    <p:sldId id="290" r:id="rId25"/>
    <p:sldId id="295" r:id="rId26"/>
    <p:sldId id="296" r:id="rId27"/>
    <p:sldId id="291" r:id="rId28"/>
    <p:sldId id="297" r:id="rId29"/>
    <p:sldId id="292" r:id="rId30"/>
    <p:sldId id="298" r:id="rId31"/>
    <p:sldId id="293" r:id="rId32"/>
    <p:sldId id="301" r:id="rId33"/>
    <p:sldId id="294" r:id="rId34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FF33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344" autoAdjust="0"/>
    <p:restoredTop sz="93969" autoAdjust="0"/>
  </p:normalViewPr>
  <p:slideViewPr>
    <p:cSldViewPr>
      <p:cViewPr varScale="1">
        <p:scale>
          <a:sx n="69" d="100"/>
          <a:sy n="69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54D4857D-62A5-486B-9129-468003D7E02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2EBE4566-6F3A-4CC1-BD6C-9C510D05F1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275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2D2EF2CE-B28C-4ED4-8FD0-48BB3F48846A}" type="datetimeFigureOut">
              <a:pPr/>
              <a:t>6/30/2006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61807874-5299-41B2-A37A-6AA3547857F4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120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1400"/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23.04.2012</a:t>
            </a:fld>
            <a:endParaRPr kumimoji="0" lang="ru-RU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 eaLnBrk="1" latinLnBrk="0" hangingPunct="1">
              <a:lnSpc>
                <a:spcPct val="100000"/>
              </a:lnSpc>
              <a:defRPr kumimoji="0" lang="ru-RU" sz="72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Показать заголовок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23.04.2012</a:t>
            </a:fld>
            <a:endParaRPr kumimoji="0"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23.04.2012</a:t>
            </a:fld>
            <a:endParaRPr kumimoji="0" lang="ru-RU" sz="105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23.04.2012</a:t>
            </a:fld>
            <a:endParaRPr kumimoji="0" lang="ru-RU" sz="105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23.04.2012</a:t>
            </a:fld>
            <a:endParaRPr kumimoji="0" lang="ru-RU" sz="105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23.04.2012</a:t>
            </a:fld>
            <a:endParaRPr kumimoji="0" lang="ru-RU" sz="105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23.04.2012</a:t>
            </a:fld>
            <a:endParaRPr kumimoji="0" lang="ru-RU" sz="105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23.04.2012</a:t>
            </a:fld>
            <a:endParaRPr kumimoji="0" lang="ru-RU" sz="105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ru-RU" sz="120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23.04.2012</a:t>
            </a:fld>
            <a:endParaRPr kumimoji="0" lang="ru-RU" sz="105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 sz="120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23.04.2012</a:t>
            </a:fld>
            <a:endParaRPr kumimoji="0" lang="ru-RU" sz="105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23.04.2012</a:t>
            </a:fld>
            <a:endParaRPr kumimoji="0" lang="ru-RU" sz="105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 sz="12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23.04.2012</a:t>
            </a:fld>
            <a:endParaRPr kumimoji="0" lang="ru-RU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ростой вопрос и 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pPr/>
              <a:t>6/30/2006</a:t>
            </a:fld>
            <a:endParaRPr kumimoji="0" lang="ru-RU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pPr/>
              <a:t>‹#›</a:t>
            </a:fld>
            <a:endParaRPr kumimoji="0" lang="ru-RU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23.04.2012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остой вопрос и 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pPr/>
              <a:t>6/30/2006</a:t>
            </a:fld>
            <a:endParaRPr kumimoji="0" lang="ru-RU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pPr/>
              <a:t>‹#›</a:t>
            </a:fld>
            <a:endParaRPr kumimoji="0" lang="ru-RU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 и ответ с поясн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pPr/>
              <a:t>6/30/2006</a:t>
            </a:fld>
            <a:endParaRPr kumimoji="0" lang="ru-RU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pPr/>
              <a:t>‹#›</a:t>
            </a:fld>
            <a:endParaRPr kumimoji="0" lang="ru-RU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 eaLnBrk="1" latinLnBrk="0" hangingPunct="1">
              <a:buFontTx/>
              <a:buNone/>
              <a:defRPr kumimoji="0" lang="ru-RU" i="1" baseline="0"/>
            </a:lvl1pPr>
            <a:extLst/>
          </a:lstStyle>
          <a:p>
            <a:pPr lvl="0"/>
            <a:r>
              <a:rPr kumimoji="0" lang="ru-RU"/>
              <a:t>Пояснение к ответу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pPr/>
              <a:t>6/30/2006</a:t>
            </a:fld>
            <a:endParaRPr kumimoji="0" lang="ru-RU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pPr/>
              <a:t>‹#›</a:t>
            </a:fld>
            <a:endParaRPr kumimoji="0" lang="ru-RU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kumimoji="0" lang="ru-RU" sz="720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ПРАВИЛЬНО </a:t>
            </a:r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или НЕПРАВИЛЬНО?</a:t>
            </a:r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не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pPr/>
              <a:t>6/30/2006</a:t>
            </a:fld>
            <a:endParaRPr kumimoji="0" lang="ru-RU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pPr/>
              <a:t>‹#›</a:t>
            </a:fld>
            <a:endParaRPr kumimoji="0" lang="ru-RU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ПРАВИЛЬНО или </a:t>
            </a:r>
            <a:r>
              <a:rPr kumimoji="0" lang="ru-RU" sz="720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НЕПРАВИЛЬНО</a:t>
            </a:r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опоставление элеме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1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2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3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4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5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pPr/>
              <a:t>6/30/2006</a:t>
            </a:fld>
            <a:endParaRPr kumimoji="0" lang="ru-RU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5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3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1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2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4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Введите вопрос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pPr/>
              <a:t>‹#›</a:t>
            </a:fld>
            <a:endParaRPr kumimoji="0" lang="ru-RU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F67D422-08A8-451B-9A67-21962FC4B660}" type="datetimeFigureOut">
              <a:rPr kumimoji="0" lang="ru-RU" sz="1100" smtClean="0"/>
              <a:pPr algn="r"/>
              <a:t>23.04.2012</a:t>
            </a:fld>
            <a:endParaRPr kumimoji="0"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10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2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8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100"/>
            </a:lvl1pPr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23.04.2012</a:t>
            </a:fld>
            <a:endParaRPr kumimoji="0" lang="ru-RU" sz="105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 eaLnBrk="1" latinLnBrk="0" hangingPunct="1">
              <a:defRPr kumimoji="0" lang="ru-RU" sz="1200"/>
            </a:lvl1pPr>
            <a:extLst/>
          </a:lstStyle>
          <a:p>
            <a:endParaRPr kumimoji="0" lang="ru-RU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200"/>
            </a:lvl1pPr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 sz="120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ru-RU" sz="36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/>
            <a:fld id="{8F67D422-08A8-451B-9A67-21962FC4B660}" type="datetimeFigureOut">
              <a:rPr kumimoji="0" lang="ru-RU" sz="1100" smtClean="0"/>
              <a:pPr algn="r"/>
              <a:t>23.04.2012</a:t>
            </a:fld>
            <a:endParaRPr kumimoji="0" lang="ru-RU" sz="105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ru-RU" sz="120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69B2101-2E9F-420A-91A3-890890D84497}" type="slidenum">
              <a:rPr kumimoji="0" lang="ru-RU" sz="1200" smtClean="0"/>
              <a:pPr/>
              <a:t>‹#›</a:t>
            </a:fld>
            <a:endParaRPr kumimoji="0" lang="ru-RU" sz="120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5.jp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6.jp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14.png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8.jp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9.jp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0.jp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1.jp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2.jp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3.jp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4.jp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5.jp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7.jp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8.jp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4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0.jp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27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4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2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ru-RU"/>
          </a:p>
        </p:txBody>
      </p:sp>
      <p:sp>
        <p:nvSpPr>
          <p:cNvPr id="18" name="Rectangle 25"/>
          <p:cNvSpPr>
            <a:spLocks noGrp="1"/>
          </p:cNvSpPr>
          <p:nvPr>
            <p:ph type="subTitle" idx="1"/>
          </p:nvPr>
        </p:nvSpPr>
        <p:spPr>
          <a:xfrm>
            <a:off x="2483768" y="3793604"/>
            <a:ext cx="6423248" cy="1959496"/>
          </a:xfrm>
        </p:spPr>
        <p:txBody>
          <a:bodyPr/>
          <a:lstStyle>
            <a:extLst/>
          </a:lstStyle>
          <a:p>
            <a:pPr algn="r"/>
            <a:r>
              <a:rPr lang="ru-RU" sz="2400" dirty="0">
                <a:solidFill>
                  <a:srgbClr val="7030A0"/>
                </a:solidFill>
                <a:latin typeface="Times New Roman"/>
              </a:rPr>
              <a:t>Выполнила: Борисова Светлана Анатольевна,</a:t>
            </a:r>
            <a:endParaRPr lang="ru-RU" sz="2400" dirty="0">
              <a:solidFill>
                <a:srgbClr val="7030A0"/>
              </a:solidFill>
            </a:endParaRPr>
          </a:p>
          <a:p>
            <a:pPr algn="r"/>
            <a:r>
              <a:rPr lang="ru-RU" sz="2400" dirty="0">
                <a:solidFill>
                  <a:srgbClr val="7030A0"/>
                </a:solidFill>
                <a:latin typeface="Times New Roman"/>
              </a:rPr>
              <a:t>учитель русского языка и литературы</a:t>
            </a:r>
            <a:endParaRPr lang="ru-RU" sz="2400" dirty="0">
              <a:solidFill>
                <a:srgbClr val="7030A0"/>
              </a:solidFill>
            </a:endParaRPr>
          </a:p>
          <a:p>
            <a:pPr algn="r"/>
            <a:r>
              <a:rPr lang="ru-RU" sz="2400" dirty="0" smtClean="0">
                <a:solidFill>
                  <a:srgbClr val="7030A0"/>
                </a:solidFill>
                <a:latin typeface="Times New Roman"/>
              </a:rPr>
              <a:t>МОУ- средняя общеобразовательная школа №8</a:t>
            </a:r>
          </a:p>
          <a:p>
            <a:pPr algn="r"/>
            <a:r>
              <a:rPr lang="ru-RU" sz="2400" dirty="0" smtClean="0">
                <a:solidFill>
                  <a:srgbClr val="7030A0"/>
                </a:solidFill>
                <a:latin typeface="Times New Roman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/>
              </a:rPr>
              <a:t>г</a:t>
            </a:r>
            <a:r>
              <a:rPr lang="ru-RU" sz="2400" dirty="0" smtClean="0">
                <a:solidFill>
                  <a:srgbClr val="7030A0"/>
                </a:solidFill>
                <a:latin typeface="Times New Roman"/>
              </a:rPr>
              <a:t>. Жуковского Московской обл.</a:t>
            </a:r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dirty="0">
                <a:solidFill>
                  <a:srgbClr val="7030A0"/>
                </a:solidFill>
              </a:rPr>
              <a:t>2012 г.</a:t>
            </a:r>
            <a:br>
              <a:rPr lang="ru-RU" sz="2400" dirty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ru-RU" dirty="0"/>
              <a:t/>
            </a:r>
            <a:br>
              <a:rPr lang="ru-RU" dirty="0"/>
            </a:br>
            <a:r>
              <a:rPr lang="ru-RU" sz="3600" dirty="0">
                <a:solidFill>
                  <a:srgbClr val="FF3300"/>
                </a:solidFill>
              </a:rPr>
              <a:t>Литературная игра </a:t>
            </a:r>
            <a:br>
              <a:rPr lang="ru-RU" sz="3600" dirty="0">
                <a:solidFill>
                  <a:srgbClr val="FF3300"/>
                </a:solidFill>
              </a:rPr>
            </a:br>
            <a:r>
              <a:rPr lang="ru-RU" dirty="0">
                <a:solidFill>
                  <a:srgbClr val="FF3300"/>
                </a:solidFill>
              </a:rPr>
              <a:t>«Что? Где? Когда?»</a:t>
            </a:r>
            <a:br>
              <a:rPr lang="ru-RU" dirty="0">
                <a:solidFill>
                  <a:srgbClr val="FF3300"/>
                </a:solidFill>
              </a:rPr>
            </a:br>
            <a:r>
              <a:rPr lang="ru-RU" dirty="0">
                <a:solidFill>
                  <a:srgbClr val="FF3300"/>
                </a:solidFill>
              </a:rPr>
              <a:t>( </a:t>
            </a:r>
            <a:r>
              <a:rPr lang="ru-RU" sz="3600" dirty="0">
                <a:solidFill>
                  <a:srgbClr val="FF3300"/>
                </a:solidFill>
              </a:rPr>
              <a:t>по материалу поэмы Гомера «</a:t>
            </a:r>
            <a:r>
              <a:rPr lang="ru-RU" sz="3600" dirty="0" smtClean="0">
                <a:solidFill>
                  <a:srgbClr val="FF3300"/>
                </a:solidFill>
              </a:rPr>
              <a:t>Одиссея»)</a:t>
            </a:r>
            <a:endParaRPr lang="ru-RU" sz="36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9108" y="1052736"/>
            <a:ext cx="3935693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Пятый </a:t>
            </a:r>
          </a:p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РАУНД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821469"/>
            <a:ext cx="2934076" cy="346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7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204504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4000" i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Сектор «Блиц»: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895653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Times New Roman"/>
              </a:rPr>
              <a:t>Кому Одиссей рассказывает о всех приключениях, которые ему пришлось испытать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2411596"/>
            <a:ext cx="2596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0" indent="-274320" algn="ctr">
              <a:spcBef>
                <a:spcPts val="600"/>
              </a:spcBef>
              <a:buClr>
                <a:srgbClr val="F3A447"/>
              </a:buClr>
              <a:buSzPct val="85000"/>
            </a:pPr>
            <a:r>
              <a:rPr lang="ru-RU" sz="4000" b="1" i="1" kern="0" dirty="0" err="1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809EC2">
                        <a:shade val="80000"/>
                      </a:srgbClr>
                    </a:gs>
                    <a:gs pos="45000">
                      <a:srgbClr val="809EC2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latin typeface="Times New Roman"/>
                <a:ea typeface="+mj-ea"/>
                <a:cs typeface="+mj-cs"/>
              </a:rPr>
              <a:t>Алкиною</a:t>
            </a:r>
            <a:endParaRPr lang="ru-RU" sz="4000" b="1" kern="0" dirty="0">
              <a:ln w="0">
                <a:solidFill>
                  <a:srgbClr val="FFFFFF"/>
                </a:solidFill>
                <a:prstDash val="solid"/>
              </a:ln>
              <a:gradFill flip="none">
                <a:gsLst>
                  <a:gs pos="40000">
                    <a:srgbClr val="809EC2">
                      <a:shade val="80000"/>
                    </a:srgbClr>
                  </a:gs>
                  <a:gs pos="45000">
                    <a:srgbClr val="809EC2">
                      <a:shade val="100000"/>
                    </a:srgbClr>
                  </a:gs>
                </a:gsLst>
                <a:lin ang="16200000"/>
              </a:gradFill>
              <a:effectLst>
                <a:outerShdw blurRad="23036" dist="23036" dir="5400000" algn="tl">
                  <a:srgbClr val="656565">
                    <a:alpha val="65000"/>
                  </a:srgbClr>
                </a:outerShdw>
                <a:reflection blurRad="12700" stA="25000" endPos="55000" dist="5000" dir="5400000" sy="-100000" algn="bl" rotWithShape="0"/>
              </a:effectLst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2482" y="2996952"/>
            <a:ext cx="8424936" cy="1224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i="1" dirty="0">
                <a:solidFill>
                  <a:srgbClr val="002060"/>
                </a:solidFill>
                <a:latin typeface="Times New Roman"/>
              </a:rPr>
              <a:t>Какая нимфа держала Одиссея в плену семь лет?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8217" y="3867145"/>
            <a:ext cx="26520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kern="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809EC2">
                        <a:shade val="80000"/>
                      </a:srgbClr>
                    </a:gs>
                    <a:gs pos="45000">
                      <a:srgbClr val="809EC2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latin typeface="Times New Roman"/>
              </a:rPr>
              <a:t>Калипсо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12482" y="4575031"/>
            <a:ext cx="8552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сделала Цирцея с друзьями Одиссея?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31840" y="5452194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kern="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809EC2">
                        <a:shade val="80000"/>
                      </a:srgbClr>
                    </a:gs>
                    <a:gs pos="45000">
                      <a:srgbClr val="809EC2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latin typeface="Times New Roman"/>
              </a:rPr>
              <a:t>Превратила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 </a:t>
            </a:r>
            <a:r>
              <a:rPr lang="ru-RU" sz="3600" b="1" i="1" kern="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809EC2">
                        <a:shade val="80000"/>
                      </a:srgbClr>
                    </a:gs>
                    <a:gs pos="45000">
                      <a:srgbClr val="809EC2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latin typeface="Times New Roman"/>
              </a:rPr>
              <a:t>их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 </a:t>
            </a:r>
            <a:r>
              <a:rPr lang="ru-RU" sz="3600" b="1" i="1" kern="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809EC2">
                        <a:shade val="80000"/>
                      </a:srgbClr>
                    </a:gs>
                    <a:gs pos="45000">
                      <a:srgbClr val="809EC2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latin typeface="Times New Roman"/>
              </a:rPr>
              <a:t>в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 </a:t>
            </a:r>
            <a:r>
              <a:rPr lang="ru-RU" sz="3600" b="1" i="1" kern="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809EC2">
                        <a:shade val="80000"/>
                      </a:srgbClr>
                    </a:gs>
                    <a:gs pos="45000">
                      <a:srgbClr val="809EC2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latin typeface="Times New Roman"/>
              </a:rPr>
              <a:t>свиней</a:t>
            </a:r>
          </a:p>
        </p:txBody>
      </p:sp>
      <p:pic>
        <p:nvPicPr>
          <p:cNvPr id="12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88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609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5" grpId="0"/>
      <p:bldP spid="7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3517" y="1124744"/>
            <a:ext cx="4627549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Шестой </a:t>
            </a:r>
          </a:p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РАУНД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63985"/>
            <a:ext cx="2160240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026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04664"/>
            <a:ext cx="8229600" cy="410445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9900FF"/>
                </a:solidFill>
                <a:latin typeface="Times New Roman"/>
              </a:rPr>
              <a:t>Это муж «великанского роста», нелюдимый, свирепый, «никакого не ведал закона», чудовищного вида и роста, с огромными руками; говорит с «неописанной злостью», «как бешеный зверь»; Одиссей называет его «свирепым глупцом». Кто это?</a:t>
            </a:r>
            <a:r>
              <a:rPr lang="ru-RU" dirty="0">
                <a:solidFill>
                  <a:srgbClr val="9900FF"/>
                </a:solidFill>
              </a:rPr>
              <a:t/>
            </a:r>
            <a:br>
              <a:rPr lang="ru-RU" dirty="0">
                <a:solidFill>
                  <a:srgbClr val="9900FF"/>
                </a:solidFill>
              </a:rPr>
            </a:br>
            <a:endParaRPr lang="ru-RU" dirty="0">
              <a:solidFill>
                <a:srgbClr val="9900FF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755576" y="4221088"/>
            <a:ext cx="7848872" cy="2376264"/>
          </a:xfrm>
        </p:spPr>
        <p:txBody>
          <a:bodyPr>
            <a:normAutofit/>
          </a:bodyPr>
          <a:lstStyle/>
          <a:p>
            <a:pPr algn="l"/>
            <a:r>
              <a:rPr lang="ru-RU" sz="3600" i="1" dirty="0">
                <a:latin typeface="Times New Roman"/>
              </a:rPr>
              <a:t>Циклоп </a:t>
            </a:r>
            <a:r>
              <a:rPr lang="ru-RU" sz="3600" i="1" dirty="0" err="1">
                <a:latin typeface="Times New Roman"/>
              </a:rPr>
              <a:t>Полифем</a:t>
            </a:r>
            <a:endParaRPr lang="ru-RU" sz="36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144" y="3288682"/>
            <a:ext cx="2263336" cy="3297657"/>
          </a:xfrm>
          <a:prstGeom prst="rect">
            <a:avLst/>
          </a:prstGeom>
        </p:spPr>
      </p:pic>
      <p:pic>
        <p:nvPicPr>
          <p:cNvPr id="5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72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998" y="3458190"/>
            <a:ext cx="5076326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Седьмой </a:t>
            </a:r>
          </a:p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РАУНД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04663"/>
            <a:ext cx="4352900" cy="305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87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52760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/>
              </a:rPr>
              <a:t>«</a:t>
            </a:r>
            <a:r>
              <a:rPr lang="ru-RU" sz="3600" b="1" dirty="0">
                <a:solidFill>
                  <a:srgbClr val="7030A0"/>
                </a:solidFill>
                <a:latin typeface="Times New Roman"/>
              </a:rPr>
              <a:t>Черный ящик»</a:t>
            </a:r>
            <a:r>
              <a:rPr lang="ru-RU" sz="3600" dirty="0">
                <a:solidFill>
                  <a:srgbClr val="7030A0"/>
                </a:solidFill>
                <a:latin typeface="Times New Roman"/>
              </a:rPr>
              <a:t>. </a:t>
            </a:r>
            <a:r>
              <a:rPr lang="ru-RU" sz="3600" dirty="0">
                <a:solidFill>
                  <a:srgbClr val="002060"/>
                </a:solidFill>
                <a:latin typeface="Times New Roman"/>
              </a:rPr>
              <a:t>Чтобы справиться с циклопом, Одиссей </a:t>
            </a:r>
            <a:r>
              <a:rPr lang="ru-RU" sz="3600" dirty="0" err="1">
                <a:solidFill>
                  <a:srgbClr val="002060"/>
                </a:solidFill>
                <a:latin typeface="Times New Roman"/>
              </a:rPr>
              <a:t>преДложил</a:t>
            </a:r>
            <a:r>
              <a:rPr lang="ru-RU" sz="3600" dirty="0">
                <a:solidFill>
                  <a:srgbClr val="002060"/>
                </a:solidFill>
                <a:latin typeface="Times New Roman"/>
              </a:rPr>
              <a:t> ему «чашу вина золотого». Этот «драгоценный напиток» был на корабле Одиссея. Циклопу вино понрави­лось, он сказал, что есть и у них, у циклопов, такие плоды, из которых они делают вино, но у Одиссея «напиток - амброзия чистая с нектаром сладким». Какие плоды лежат в «черном ящике»?</a:t>
            </a: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3347864" y="5301208"/>
            <a:ext cx="5133256" cy="1143000"/>
          </a:xfrm>
        </p:spPr>
        <p:txBody>
          <a:bodyPr>
            <a:normAutofit fontScale="77500" lnSpcReduction="20000"/>
          </a:bodyPr>
          <a:lstStyle/>
          <a:p>
            <a:endParaRPr lang="ru-RU" i="1" dirty="0" smtClean="0">
              <a:latin typeface="Times New Roman"/>
            </a:endParaRPr>
          </a:p>
          <a:p>
            <a:r>
              <a:rPr lang="ru-RU" i="1" dirty="0" smtClean="0">
                <a:latin typeface="Times New Roman"/>
              </a:rPr>
              <a:t>Виноград</a:t>
            </a:r>
            <a:endParaRPr lang="ru-RU" dirty="0"/>
          </a:p>
          <a:p>
            <a:endParaRPr lang="ru-RU" dirty="0"/>
          </a:p>
        </p:txBody>
      </p:sp>
      <p:pic>
        <p:nvPicPr>
          <p:cNvPr id="4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27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5169044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Восьмой </a:t>
            </a:r>
          </a:p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РАУНД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838" y="3007430"/>
            <a:ext cx="3783043" cy="297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55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484400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/>
              </a:rPr>
              <a:t>Одиссей, взяв 12 надежных спутников, отправился к жилищу</a:t>
            </a:r>
            <a:r>
              <a:rPr lang="ru-RU" b="1" dirty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циклопа. Там они обнаружили много «сыров в тростниковых корзинах... ведра и чаши были до самых краев налиты простоквашей густою». Каких животных разводил циклоп </a:t>
            </a:r>
            <a:r>
              <a:rPr lang="ru-RU" dirty="0" err="1">
                <a:solidFill>
                  <a:srgbClr val="002060"/>
                </a:solidFill>
                <a:latin typeface="Times New Roman"/>
              </a:rPr>
              <a:t>Полифем</a:t>
            </a:r>
            <a:r>
              <a:rPr lang="ru-RU" dirty="0">
                <a:solidFill>
                  <a:srgbClr val="002060"/>
                </a:solidFill>
                <a:latin typeface="Times New Roman"/>
              </a:rPr>
              <a:t>?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5148064" y="4653136"/>
            <a:ext cx="3672764" cy="1143000"/>
          </a:xfrm>
        </p:spPr>
        <p:txBody>
          <a:bodyPr>
            <a:normAutofit fontScale="77500" lnSpcReduction="20000"/>
          </a:bodyPr>
          <a:lstStyle/>
          <a:p>
            <a:endParaRPr lang="ru-RU" i="1" dirty="0" smtClean="0">
              <a:latin typeface="Times New Roman"/>
            </a:endParaRPr>
          </a:p>
          <a:p>
            <a:r>
              <a:rPr lang="ru-RU" i="1" dirty="0" smtClean="0">
                <a:latin typeface="Times New Roman"/>
              </a:rPr>
              <a:t>Коз </a:t>
            </a:r>
            <a:r>
              <a:rPr lang="ru-RU" i="1" dirty="0">
                <a:latin typeface="Times New Roman"/>
              </a:rPr>
              <a:t>и овец</a:t>
            </a:r>
            <a:endParaRPr lang="ru-RU" dirty="0"/>
          </a:p>
          <a:p>
            <a:endParaRPr lang="ru-RU" dirty="0"/>
          </a:p>
        </p:txBody>
      </p:sp>
      <p:pic>
        <p:nvPicPr>
          <p:cNvPr id="4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58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991" y="3429000"/>
            <a:ext cx="5008294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Девятый </a:t>
            </a:r>
          </a:p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РАУНД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48" y="332656"/>
            <a:ext cx="3606602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49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3204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9900FF"/>
                </a:solidFill>
                <a:latin typeface="Times New Roman"/>
              </a:rPr>
              <a:t>Движение времени в древнегреческом эпосе, в том числе и в «Одиссее», в зримой смене дня и ночи отмечено несколько раз повторенной фразой: «Встала из мрака младая с пер­стами пурпурными Эос». А кто такая Эос? </a:t>
            </a:r>
            <a:r>
              <a:rPr lang="ru-RU" dirty="0">
                <a:solidFill>
                  <a:srgbClr val="9900FF"/>
                </a:solidFill>
              </a:rPr>
              <a:t/>
            </a:r>
            <a:br>
              <a:rPr lang="ru-RU" dirty="0">
                <a:solidFill>
                  <a:srgbClr val="9900FF"/>
                </a:solidFill>
              </a:rPr>
            </a:br>
            <a:endParaRPr lang="ru-RU" dirty="0">
              <a:solidFill>
                <a:srgbClr val="9900FF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4932040" y="4437112"/>
            <a:ext cx="3405064" cy="1143000"/>
          </a:xfrm>
        </p:spPr>
        <p:txBody>
          <a:bodyPr>
            <a:normAutofit fontScale="92500"/>
          </a:bodyPr>
          <a:lstStyle/>
          <a:p>
            <a:r>
              <a:rPr lang="ru-RU" i="1" dirty="0">
                <a:latin typeface="Times New Roman"/>
              </a:rPr>
              <a:t>Богиня </a:t>
            </a:r>
            <a:r>
              <a:rPr lang="ru-RU" i="1" dirty="0" smtClean="0">
                <a:latin typeface="Times New Roman"/>
              </a:rPr>
              <a:t>зари</a:t>
            </a:r>
            <a:endParaRPr lang="ru-RU" dirty="0"/>
          </a:p>
          <a:p>
            <a:endParaRPr lang="ru-RU" dirty="0"/>
          </a:p>
        </p:txBody>
      </p:sp>
      <p:pic>
        <p:nvPicPr>
          <p:cNvPr id="4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1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ru-RU" sz="280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356720"/>
          </a:xfrm>
        </p:spPr>
        <p:txBody>
          <a:bodyPr/>
          <a:lstStyle>
            <a:extLst/>
          </a:lstStyle>
          <a:p>
            <a:r>
              <a:rPr lang="ru-RU" sz="4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14400" y="285293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ПЕРВЫЙ РАУНД</a:t>
            </a:r>
            <a:endParaRPr lang="ru-RU" sz="7000" b="1" cap="all" dirty="0">
              <a:ln/>
              <a:solidFill>
                <a:srgbClr val="CEB966"/>
              </a:solidFill>
              <a:effectLst>
                <a:outerShdw blurRad="19685" dist="12700" dir="5400000" algn="tl" rotWithShape="0">
                  <a:srgbClr val="CEB966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Times New Roman"/>
            </a:endParaRPr>
          </a:p>
        </p:txBody>
      </p:sp>
      <p:pic>
        <p:nvPicPr>
          <p:cNvPr id="6" name="4to_gde_kogda_-_vrashenie_vol4ka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04664"/>
            <a:ext cx="3007221" cy="30072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2780928"/>
            <a:ext cx="5101075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Десятый </a:t>
            </a:r>
          </a:p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РАУНД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682" y="813817"/>
            <a:ext cx="180022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82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59832" y="260648"/>
            <a:ext cx="36928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4000" i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«Блиц»:</a:t>
            </a:r>
            <a:endParaRPr lang="ru-RU" sz="4000" i="1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408" y="1233626"/>
            <a:ext cx="7671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Кто был отцом циклопа </a:t>
            </a:r>
            <a:r>
              <a:rPr lang="ru-RU" sz="3600" dirty="0" err="1">
                <a:solidFill>
                  <a:srgbClr val="003366"/>
                </a:solidFill>
              </a:rPr>
              <a:t>Полифема</a:t>
            </a:r>
            <a:r>
              <a:rPr lang="ru-RU" sz="3600" dirty="0">
                <a:solidFill>
                  <a:srgbClr val="003366"/>
                </a:solidFill>
              </a:rPr>
              <a:t>?</a:t>
            </a:r>
            <a:endParaRPr lang="ru-RU" sz="3600" dirty="0">
              <a:solidFill>
                <a:srgbClr val="0033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23393" y="1887652"/>
            <a:ext cx="2210862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700" b="1" i="1" kern="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latin typeface="Times New Roman"/>
                <a:ea typeface="+mj-ea"/>
                <a:cs typeface="+mj-cs"/>
              </a:rPr>
              <a:t>Посейдон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0089" y="254937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Каким именем назвался Одиссей циклопу?</a:t>
            </a:r>
            <a:endParaRPr lang="ru-RU" sz="3600" dirty="0">
              <a:solidFill>
                <a:srgbClr val="0033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79546" y="3679046"/>
            <a:ext cx="1664238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700" b="1" i="1" kern="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latin typeface="Times New Roman"/>
                <a:ea typeface="+mj-ea"/>
                <a:cs typeface="+mj-cs"/>
              </a:rPr>
              <a:t>Никто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0162" y="4653136"/>
            <a:ext cx="8280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Одно из имен Зевса, упомянутое в «Одиссее»? </a:t>
            </a:r>
            <a:endParaRPr lang="ru-RU" sz="3600" dirty="0">
              <a:solidFill>
                <a:srgbClr val="0033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9907" y="5364036"/>
            <a:ext cx="1096775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700" b="1" i="1" kern="0" dirty="0" err="1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latin typeface="Times New Roman"/>
                <a:ea typeface="+mj-ea"/>
                <a:cs typeface="+mj-cs"/>
              </a:rPr>
              <a:t>Дий</a:t>
            </a:r>
            <a:r>
              <a:rPr lang="ru-RU" i="1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74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609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44824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Одиннадцатый </a:t>
            </a:r>
          </a:p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РАУНД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429" y="3539455"/>
            <a:ext cx="1905000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39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239573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9900FF"/>
                </a:solidFill>
                <a:latin typeface="Times New Roman"/>
              </a:rPr>
              <a:t>Сколько времени провели путешественники на острове циклопов?</a:t>
            </a:r>
            <a:r>
              <a:rPr lang="ru-RU" dirty="0">
                <a:solidFill>
                  <a:srgbClr val="9900FF"/>
                </a:solidFill>
              </a:rPr>
              <a:t/>
            </a:r>
            <a:br>
              <a:rPr lang="ru-RU" dirty="0">
                <a:solidFill>
                  <a:srgbClr val="9900FF"/>
                </a:solidFill>
              </a:rPr>
            </a:br>
            <a:endParaRPr lang="ru-RU" dirty="0">
              <a:solidFill>
                <a:srgbClr val="9900FF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323528" y="2420888"/>
            <a:ext cx="8229600" cy="3528392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/>
              </a:rPr>
              <a:t>Дважды встречается фраза: «Встала из мрака младая с перстами пурпурными Эос», т. е. дважды вставала заря, начинался день. Таким образом, путешественники выбрались с острова на третий </a:t>
            </a:r>
            <a:r>
              <a:rPr lang="ru-RU" dirty="0" smtClean="0">
                <a:latin typeface="Times New Roman"/>
              </a:rPr>
              <a:t>день</a:t>
            </a:r>
            <a:endParaRPr lang="ru-RU" dirty="0"/>
          </a:p>
          <a:p>
            <a:endParaRPr lang="ru-RU" dirty="0"/>
          </a:p>
        </p:txBody>
      </p:sp>
      <p:pic>
        <p:nvPicPr>
          <p:cNvPr id="4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32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9261" y="1844824"/>
            <a:ext cx="7636706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Двенадцатый </a:t>
            </a:r>
          </a:p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РАУНД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625180"/>
            <a:ext cx="1790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37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04056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9900FF"/>
                </a:solidFill>
                <a:latin typeface="Times New Roman"/>
              </a:rPr>
              <a:t>«Ты же теперь мне скажи, где корабль, на котором приплыли вы</a:t>
            </a:r>
            <a:r>
              <a:rPr lang="ru-RU" dirty="0">
                <a:solidFill>
                  <a:srgbClr val="9900FF"/>
                </a:solidFill>
              </a:rPr>
              <a:t/>
            </a:r>
            <a:br>
              <a:rPr lang="ru-RU" dirty="0">
                <a:solidFill>
                  <a:srgbClr val="9900FF"/>
                </a:solidFill>
              </a:rPr>
            </a:br>
            <a:r>
              <a:rPr lang="ru-RU" dirty="0">
                <a:solidFill>
                  <a:srgbClr val="9900FF"/>
                </a:solidFill>
                <a:latin typeface="Times New Roman"/>
              </a:rPr>
              <a:t>К нам? Далеко ли иль близко отсюда стоит он? То ведать Должен я». Так, искушая, он хитро спросил. Остерегшись, Хитрыми сам я словами ответствовал злому циклопу».</a:t>
            </a:r>
            <a:r>
              <a:rPr lang="ru-RU" dirty="0">
                <a:solidFill>
                  <a:srgbClr val="9900FF"/>
                </a:solidFill>
              </a:rPr>
              <a:t/>
            </a:r>
            <a:br>
              <a:rPr lang="ru-RU" dirty="0">
                <a:solidFill>
                  <a:srgbClr val="9900FF"/>
                </a:solidFill>
              </a:rPr>
            </a:br>
            <a:r>
              <a:rPr lang="ru-RU" dirty="0">
                <a:solidFill>
                  <a:srgbClr val="9900FF"/>
                </a:solidFill>
                <a:latin typeface="Times New Roman"/>
              </a:rPr>
              <a:t>Что ответил на этот вопрос Одиссей?</a:t>
            </a:r>
            <a:r>
              <a:rPr lang="ru-RU" dirty="0">
                <a:solidFill>
                  <a:srgbClr val="9900FF"/>
                </a:solidFill>
              </a:rPr>
              <a:t/>
            </a:r>
            <a:br>
              <a:rPr lang="ru-RU" dirty="0">
                <a:solidFill>
                  <a:srgbClr val="9900FF"/>
                </a:solidFill>
              </a:rPr>
            </a:br>
            <a:endParaRPr lang="ru-RU" dirty="0">
              <a:solidFill>
                <a:srgbClr val="9900FF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611560" y="5301208"/>
            <a:ext cx="8229600" cy="1143000"/>
          </a:xfrm>
        </p:spPr>
        <p:txBody>
          <a:bodyPr>
            <a:normAutofit fontScale="70000" lnSpcReduction="20000"/>
          </a:bodyPr>
          <a:lstStyle/>
          <a:p>
            <a:endParaRPr lang="ru-RU" dirty="0" smtClean="0">
              <a:latin typeface="Times New Roman"/>
            </a:endParaRPr>
          </a:p>
          <a:p>
            <a:r>
              <a:rPr lang="ru-RU" dirty="0" smtClean="0">
                <a:latin typeface="Times New Roman"/>
              </a:rPr>
              <a:t>Он </a:t>
            </a:r>
            <a:r>
              <a:rPr lang="ru-RU" dirty="0">
                <a:latin typeface="Times New Roman"/>
              </a:rPr>
              <a:t>ответил, что его корабль разбился</a:t>
            </a:r>
            <a:endParaRPr lang="ru-RU" dirty="0"/>
          </a:p>
          <a:p>
            <a:endParaRPr lang="ru-RU" dirty="0"/>
          </a:p>
        </p:txBody>
      </p:sp>
      <p:pic>
        <p:nvPicPr>
          <p:cNvPr id="4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47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319" y="1268760"/>
            <a:ext cx="7667163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Тринадцатый </a:t>
            </a:r>
          </a:p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РАУНД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670" y="3967608"/>
            <a:ext cx="3459481" cy="259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032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2827784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9900FF"/>
                </a:solidFill>
                <a:latin typeface="Times New Roman"/>
              </a:rPr>
              <a:t>Для чего Одиссей подвязал под баранами своих товарищей? </a:t>
            </a:r>
            <a:r>
              <a:rPr lang="ru-RU" sz="3600" dirty="0">
                <a:solidFill>
                  <a:srgbClr val="9900FF"/>
                </a:solidFill>
              </a:rPr>
              <a:t/>
            </a:r>
            <a:br>
              <a:rPr lang="ru-RU" sz="3600" dirty="0">
                <a:solidFill>
                  <a:srgbClr val="9900FF"/>
                </a:solidFill>
              </a:rPr>
            </a:b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611560" y="2276872"/>
            <a:ext cx="8157592" cy="4383360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/>
              </a:rPr>
              <a:t>Когда Одиссей со своими спутниками ослепили злого циклопа, им нужно было как-то выйти из пещеры. Одиссей придумал пройти мимо циклопа, спрятав­шись под баранами, чтобы </a:t>
            </a:r>
            <a:r>
              <a:rPr lang="ru-RU" dirty="0" err="1">
                <a:latin typeface="Times New Roman"/>
              </a:rPr>
              <a:t>Полифем</a:t>
            </a:r>
            <a:r>
              <a:rPr lang="ru-RU" dirty="0">
                <a:latin typeface="Times New Roman"/>
              </a:rPr>
              <a:t> не смог на ощупь их обнаружить. Он привязал под баранами своих товарищей, а сам спрятался под самым большим бараном с длинной шерстью, и, вцепившись в него, повис на руках под его брюхом.</a:t>
            </a:r>
            <a:endParaRPr lang="ru-RU" dirty="0"/>
          </a:p>
          <a:p>
            <a:endParaRPr lang="ru-RU" dirty="0"/>
          </a:p>
        </p:txBody>
      </p:sp>
      <p:pic>
        <p:nvPicPr>
          <p:cNvPr id="4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63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24744"/>
            <a:ext cx="88924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Четырнадцатый </a:t>
            </a:r>
          </a:p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РАУНД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3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15401"/>
            <a:ext cx="2808312" cy="305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50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57200"/>
            <a:ext cx="8134672" cy="15316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/>
              </a:rPr>
            </a:br>
            <a:r>
              <a:rPr lang="ru-RU" dirty="0" smtClean="0">
                <a:solidFill>
                  <a:srgbClr val="9900FF"/>
                </a:solidFill>
                <a:latin typeface="Times New Roman"/>
              </a:rPr>
              <a:t>Почему </a:t>
            </a:r>
            <a:r>
              <a:rPr lang="ru-RU" dirty="0" err="1">
                <a:solidFill>
                  <a:srgbClr val="9900FF"/>
                </a:solidFill>
                <a:latin typeface="Times New Roman"/>
              </a:rPr>
              <a:t>Полифему</a:t>
            </a:r>
            <a:r>
              <a:rPr lang="ru-RU" dirty="0">
                <a:solidFill>
                  <a:srgbClr val="9900FF"/>
                </a:solidFill>
                <a:latin typeface="Times New Roman"/>
              </a:rPr>
              <a:t> не помогли другие циклопы?</a:t>
            </a:r>
            <a:r>
              <a:rPr lang="ru-RU" dirty="0">
                <a:solidFill>
                  <a:srgbClr val="9900FF"/>
                </a:solidFill>
              </a:rPr>
              <a:t/>
            </a:r>
            <a:br>
              <a:rPr lang="ru-RU" dirty="0">
                <a:solidFill>
                  <a:srgbClr val="9900FF"/>
                </a:solidFill>
              </a:rPr>
            </a:br>
            <a:endParaRPr lang="ru-RU" dirty="0">
              <a:solidFill>
                <a:srgbClr val="9900FF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467544" y="1916832"/>
            <a:ext cx="8229600" cy="4383360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/>
              </a:rPr>
              <a:t>Сработала хитрость Одиссея, который назвался вымышленным именем: на вопрос циклопов, «кто же тебя здесь обманом иль хитростью губит», </a:t>
            </a:r>
            <a:r>
              <a:rPr lang="ru-RU" dirty="0" err="1">
                <a:latin typeface="Times New Roman"/>
              </a:rPr>
              <a:t>Полифем</a:t>
            </a:r>
            <a:r>
              <a:rPr lang="ru-RU" dirty="0">
                <a:latin typeface="Times New Roman"/>
              </a:rPr>
              <a:t> отвечает «Никто», думая, что это имя Одиссея. «В сердцах закричали циклопы: «Если никто, так чего же один так ревешь ты" Так говорили они удаляясь».</a:t>
            </a:r>
            <a:endParaRPr lang="ru-RU" dirty="0"/>
          </a:p>
          <a:p>
            <a:endParaRPr lang="ru-RU" dirty="0"/>
          </a:p>
        </p:txBody>
      </p:sp>
      <p:pic>
        <p:nvPicPr>
          <p:cNvPr id="4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64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>
          <a:xfrm>
            <a:off x="228600" y="332656"/>
            <a:ext cx="8519864" cy="4680520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Эту страну омывают три моря, наиболее ценными сельскохо­зяйственными растениями были олива, пшеница, виноград.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Сейчас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это - один огромный музей древней и средневековой истории. Это колыбель европейской цивилизации, легендарная древняя Эллада. Как сейчас называется эта страна?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>
          <a:xfrm>
            <a:off x="628328" y="4692562"/>
            <a:ext cx="4896544" cy="1584176"/>
          </a:xfrm>
        </p:spPr>
        <p:txBody>
          <a:bodyPr>
            <a:normAutofit lnSpcReduction="10000"/>
          </a:bodyPr>
          <a:lstStyle>
            <a:extLst/>
          </a:lstStyle>
          <a:p>
            <a:endParaRPr lang="ru-RU" i="1" dirty="0" smtClean="0"/>
          </a:p>
          <a:p>
            <a:r>
              <a:rPr lang="ru-RU" i="1" dirty="0" smtClean="0"/>
              <a:t>Греция</a:t>
            </a:r>
            <a:endParaRPr lang="ru-RU" dirty="0"/>
          </a:p>
          <a:p>
            <a:endParaRPr lang="ru-RU" dirty="0"/>
          </a:p>
        </p:txBody>
      </p:sp>
      <p:pic>
        <p:nvPicPr>
          <p:cNvPr id="2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3528" y="6077094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255577"/>
            <a:ext cx="3528392" cy="23225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336257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Times New Roman"/>
              </a:rPr>
              <a:t>Вопросы для болельщиков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4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0159" y="1196752"/>
            <a:ext cx="83903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solidFill>
                  <a:srgbClr val="003366"/>
                </a:solidFill>
              </a:rPr>
              <a:t>Почему греки желали друзьям в дорогу «счастливого пути и свежей воды»?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0159" y="2273970"/>
            <a:ext cx="8506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solidFill>
                  <a:srgbClr val="003366"/>
                </a:solidFill>
              </a:rPr>
              <a:t>Назовите пять веков по греческому летосчислению.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0159" y="3399645"/>
            <a:ext cx="83903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solidFill>
                  <a:srgbClr val="003366"/>
                </a:solidFill>
              </a:rPr>
              <a:t>Каковы значение и происхождение слов «комедия» и «трагедия»?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0159" y="4512421"/>
            <a:ext cx="83903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solidFill>
                  <a:srgbClr val="003366"/>
                </a:solidFill>
              </a:rPr>
              <a:t>Какие</a:t>
            </a:r>
            <a:r>
              <a:rPr lang="ru-RU" dirty="0">
                <a:solidFill>
                  <a:srgbClr val="003366"/>
                </a:solidFill>
              </a:rPr>
              <a:t> </a:t>
            </a:r>
            <a:r>
              <a:rPr lang="ru-RU" sz="3200" dirty="0">
                <a:solidFill>
                  <a:srgbClr val="003366"/>
                </a:solidFill>
              </a:rPr>
              <a:t>из семи чудес света относятся к древнегреческим?</a:t>
            </a:r>
            <a:endParaRPr lang="ru-RU" sz="32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11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60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6441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Times New Roman"/>
              </a:rPr>
              <a:t>Вопросы для болельщиков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8102" y="1188913"/>
            <a:ext cx="7646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solidFill>
                  <a:srgbClr val="003366"/>
                </a:solidFill>
              </a:rPr>
              <a:t>Что обозначает греческое имя Елена?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729" y="2204864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solidFill>
                  <a:srgbClr val="003366"/>
                </a:solidFill>
              </a:rPr>
              <a:t>Какое мужское имя переводится с греческого как «мужественный»? 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729" y="3427543"/>
            <a:ext cx="83557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solidFill>
                  <a:srgbClr val="003366"/>
                </a:solidFill>
              </a:rPr>
              <a:t>Кто из титанов отнял власть у своего отца</a:t>
            </a:r>
            <a:r>
              <a:rPr lang="ru-RU" sz="3200" dirty="0" smtClean="0">
                <a:solidFill>
                  <a:srgbClr val="003366"/>
                </a:solidFill>
              </a:rPr>
              <a:t>?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730" y="4797152"/>
            <a:ext cx="7222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solidFill>
                  <a:srgbClr val="003366"/>
                </a:solidFill>
              </a:rPr>
              <a:t>Почему «Илиада» так называется?</a:t>
            </a:r>
            <a:endParaRPr lang="ru-RU" sz="32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22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916832"/>
            <a:ext cx="6433236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Конец игры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3078" y="3717031"/>
            <a:ext cx="7224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Желаю удачи в изучении литературы!</a:t>
            </a:r>
            <a:endParaRPr lang="ru-RU" sz="3200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613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48900"/>
            <a:ext cx="4968552" cy="2520280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ru-RU" sz="7000" b="1" cap="all" spc="0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  <a:t/>
            </a:r>
            <a:br>
              <a:rPr lang="ru-RU" sz="7000" b="1" cap="all" spc="0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</a:br>
            <a:r>
              <a:rPr lang="ru-RU" sz="7000" b="1" cap="all" spc="0" dirty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  <a:t/>
            </a:r>
            <a:br>
              <a:rPr lang="ru-RU" sz="7000" b="1" cap="all" spc="0" dirty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</a:br>
            <a:r>
              <a:rPr lang="ru-RU" sz="7000" b="1" cap="all" spc="0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  <a:t/>
            </a:r>
            <a:br>
              <a:rPr lang="ru-RU" sz="7000" b="1" cap="all" spc="0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</a:br>
            <a:r>
              <a:rPr lang="ru-RU" sz="7000" b="1" cap="all" spc="0" dirty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  <a:t/>
            </a:r>
            <a:br>
              <a:rPr lang="ru-RU" sz="7000" b="1" cap="all" spc="0" dirty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</a:br>
            <a:r>
              <a:rPr lang="ru-RU" sz="7000" b="1" cap="all" spc="0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  <a:t/>
            </a:r>
            <a:br>
              <a:rPr lang="ru-RU" sz="7000" b="1" cap="all" spc="0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</a:br>
            <a:r>
              <a:rPr lang="ru-RU" sz="7000" b="1" cap="all" spc="0" dirty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  <a:t/>
            </a:r>
            <a:br>
              <a:rPr lang="ru-RU" sz="7000" b="1" cap="all" spc="0" dirty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</a:br>
            <a:r>
              <a:rPr lang="ru-RU" sz="7000" b="1" cap="all" spc="0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  <a:t/>
            </a:r>
            <a:br>
              <a:rPr lang="ru-RU" sz="7000" b="1" cap="all" spc="0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</a:br>
            <a:r>
              <a:rPr lang="ru-RU" sz="7000" b="1" cap="all" spc="0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  <a:t>Второй РАУНД</a:t>
            </a:r>
            <a:r>
              <a:rPr lang="ru-RU" sz="7000" b="1" cap="all" spc="0" dirty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  <a:t/>
            </a:r>
            <a:br>
              <a:rPr lang="ru-RU" sz="7000" b="1" cap="all" spc="0" dirty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783" y="3183516"/>
            <a:ext cx="4461525" cy="336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58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60648"/>
            <a:ext cx="8229600" cy="4536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/>
              </a:rPr>
            </a:br>
            <a:r>
              <a:rPr lang="ru-RU" sz="4000" dirty="0" smtClean="0">
                <a:solidFill>
                  <a:srgbClr val="9900FF"/>
                </a:solidFill>
                <a:latin typeface="Times New Roman"/>
              </a:rPr>
              <a:t>Несколько </a:t>
            </a:r>
            <a:r>
              <a:rPr lang="ru-RU" sz="4000" dirty="0">
                <a:solidFill>
                  <a:srgbClr val="9900FF"/>
                </a:solidFill>
                <a:latin typeface="Times New Roman"/>
              </a:rPr>
              <a:t>тысячелетий назад по городам и селениям Эллады странствовал сказитель. Он слушал и запоминал народные предания, рассказы о сражениях, о состязаниях в стрельбе из лука, мифы о подвигах героев - полубогов, полулюдей</a:t>
            </a:r>
            <a:r>
              <a:rPr lang="ru-RU" sz="4000" dirty="0" smtClean="0">
                <a:solidFill>
                  <a:srgbClr val="9900FF"/>
                </a:solidFill>
                <a:latin typeface="Times New Roman"/>
              </a:rPr>
              <a:t>.</a:t>
            </a:r>
            <a:r>
              <a:rPr lang="ru-RU" sz="4000" dirty="0">
                <a:solidFill>
                  <a:srgbClr val="9900FF"/>
                </a:solidFill>
                <a:latin typeface="Times New Roman"/>
              </a:rPr>
              <a:t> Кто этот сказитель?</a:t>
            </a:r>
            <a:r>
              <a:rPr lang="ru-RU" sz="4000" dirty="0">
                <a:solidFill>
                  <a:srgbClr val="9900FF"/>
                </a:solidFill>
              </a:rPr>
              <a:t/>
            </a:r>
            <a:br>
              <a:rPr lang="ru-RU" sz="4000" dirty="0">
                <a:solidFill>
                  <a:srgbClr val="9900FF"/>
                </a:solidFill>
              </a:rPr>
            </a:br>
            <a:r>
              <a:rPr lang="ru-RU" dirty="0">
                <a:solidFill>
                  <a:srgbClr val="9900FF"/>
                </a:solidFill>
              </a:rPr>
              <a:t/>
            </a:r>
            <a:br>
              <a:rPr lang="ru-RU" dirty="0">
                <a:solidFill>
                  <a:srgbClr val="9900FF"/>
                </a:solidFill>
              </a:rPr>
            </a:br>
            <a:endParaRPr lang="ru-RU" dirty="0">
              <a:solidFill>
                <a:srgbClr val="9900FF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043608" y="4149080"/>
            <a:ext cx="7704855" cy="2571750"/>
          </a:xfrm>
        </p:spPr>
        <p:txBody>
          <a:bodyPr/>
          <a:lstStyle/>
          <a:p>
            <a:r>
              <a:rPr lang="ru-RU" i="1" dirty="0"/>
              <a:t>Гомер.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127585"/>
            <a:ext cx="1905000" cy="2571750"/>
          </a:xfrm>
          <a:prstGeom prst="rect">
            <a:avLst/>
          </a:prstGeom>
        </p:spPr>
      </p:pic>
      <p:pic>
        <p:nvPicPr>
          <p:cNvPr id="5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79512" y="60828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82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9492" y="3555014"/>
            <a:ext cx="51125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ea typeface="+mj-ea"/>
                <a:cs typeface="+mj-cs"/>
              </a:rPr>
              <a:t>Третий РАУНД</a:t>
            </a:r>
            <a:endParaRPr lang="ru-RU" dirty="0"/>
          </a:p>
        </p:txBody>
      </p:sp>
      <p:pic>
        <p:nvPicPr>
          <p:cNvPr id="3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4392488" cy="32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4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32656"/>
            <a:ext cx="8087816" cy="633670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9900FF"/>
                </a:solidFill>
                <a:latin typeface="Times New Roman"/>
              </a:rPr>
              <a:t>Десятилетия </a:t>
            </a:r>
            <a:r>
              <a:rPr lang="ru-RU" sz="4000" dirty="0">
                <a:solidFill>
                  <a:srgbClr val="9900FF"/>
                </a:solidFill>
                <a:latin typeface="Times New Roman"/>
              </a:rPr>
              <a:t>шла кровопролитная война между жителями города Трои - троянцами и </a:t>
            </a:r>
            <a:r>
              <a:rPr lang="ru-RU" sz="4000" dirty="0" err="1">
                <a:solidFill>
                  <a:srgbClr val="9900FF"/>
                </a:solidFill>
                <a:latin typeface="Times New Roman"/>
              </a:rPr>
              <a:t>ахеянами</a:t>
            </a:r>
            <a:r>
              <a:rPr lang="ru-RU" sz="4000" dirty="0">
                <a:solidFill>
                  <a:srgbClr val="9900FF"/>
                </a:solidFill>
                <a:latin typeface="Times New Roman"/>
              </a:rPr>
              <a:t> - греками, </a:t>
            </a:r>
            <a:r>
              <a:rPr lang="ru-RU" sz="4000" dirty="0" smtClean="0">
                <a:solidFill>
                  <a:srgbClr val="9900FF"/>
                </a:solidFill>
                <a:latin typeface="Times New Roman"/>
              </a:rPr>
              <a:t>приплывших покорить троянцев. По </a:t>
            </a:r>
            <a:r>
              <a:rPr lang="ru-RU" sz="4000" dirty="0">
                <a:solidFill>
                  <a:srgbClr val="9900FF"/>
                </a:solidFill>
                <a:latin typeface="Times New Roman"/>
              </a:rPr>
              <a:t>совету хитрого и умного царя острова </a:t>
            </a:r>
            <a:r>
              <a:rPr lang="ru-RU" sz="4000" dirty="0" smtClean="0">
                <a:solidFill>
                  <a:srgbClr val="9900FF"/>
                </a:solidFill>
                <a:latin typeface="Times New Roman"/>
              </a:rPr>
              <a:t>Итака греки </a:t>
            </a:r>
            <a:r>
              <a:rPr lang="ru-RU" sz="4000" dirty="0">
                <a:solidFill>
                  <a:srgbClr val="9900FF"/>
                </a:solidFill>
                <a:latin typeface="Times New Roman"/>
              </a:rPr>
              <a:t>поставили у стен Трои огромного деревянного коня. Троянцы, </a:t>
            </a:r>
            <a:r>
              <a:rPr lang="ru-RU" sz="4000" dirty="0" smtClean="0">
                <a:solidFill>
                  <a:srgbClr val="9900FF"/>
                </a:solidFill>
                <a:latin typeface="Times New Roman"/>
              </a:rPr>
              <a:t>втащили </a:t>
            </a:r>
            <a:r>
              <a:rPr lang="ru-RU" sz="4000" dirty="0">
                <a:solidFill>
                  <a:srgbClr val="9900FF"/>
                </a:solidFill>
                <a:latin typeface="Times New Roman"/>
              </a:rPr>
              <a:t>коня в </a:t>
            </a:r>
            <a:r>
              <a:rPr lang="ru-RU" sz="4000" dirty="0" smtClean="0">
                <a:solidFill>
                  <a:srgbClr val="9900FF"/>
                </a:solidFill>
                <a:latin typeface="Times New Roman"/>
              </a:rPr>
              <a:t>город, а </a:t>
            </a:r>
            <a:r>
              <a:rPr lang="ru-RU" sz="4000" dirty="0">
                <a:solidFill>
                  <a:srgbClr val="9900FF"/>
                </a:solidFill>
                <a:latin typeface="Times New Roman"/>
              </a:rPr>
              <a:t>ночью из коня вышел именно этот герой с воинами и открыл ворота города. </a:t>
            </a:r>
            <a:r>
              <a:rPr lang="ru-RU" sz="4000" dirty="0" smtClean="0">
                <a:solidFill>
                  <a:srgbClr val="9900FF"/>
                </a:solidFill>
                <a:latin typeface="Times New Roman"/>
              </a:rPr>
              <a:t>Как </a:t>
            </a:r>
            <a:r>
              <a:rPr lang="ru-RU" sz="4000" dirty="0">
                <a:solidFill>
                  <a:srgbClr val="9900FF"/>
                </a:solidFill>
                <a:latin typeface="Times New Roman"/>
              </a:rPr>
              <a:t>звали этого героя?</a:t>
            </a:r>
            <a:r>
              <a:rPr lang="ru-RU" dirty="0">
                <a:solidFill>
                  <a:srgbClr val="9900FF"/>
                </a:solidFill>
              </a:rPr>
              <a:t/>
            </a:r>
            <a:br>
              <a:rPr lang="ru-RU" dirty="0">
                <a:solidFill>
                  <a:srgbClr val="9900FF"/>
                </a:solidFill>
              </a:rPr>
            </a:br>
            <a:endParaRPr lang="ru-RU" dirty="0">
              <a:solidFill>
                <a:srgbClr val="9900FF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3635896" y="5949280"/>
            <a:ext cx="4824536" cy="1008112"/>
          </a:xfrm>
        </p:spPr>
        <p:txBody>
          <a:bodyPr>
            <a:normAutofit/>
          </a:bodyPr>
          <a:lstStyle/>
          <a:p>
            <a:r>
              <a:rPr lang="ru-RU" i="1" dirty="0" smtClean="0"/>
              <a:t>Одиссей</a:t>
            </a:r>
            <a:endParaRPr lang="ru-RU" dirty="0"/>
          </a:p>
          <a:p>
            <a:endParaRPr lang="ru-RU" dirty="0"/>
          </a:p>
        </p:txBody>
      </p:sp>
      <p:pic>
        <p:nvPicPr>
          <p:cNvPr id="5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47936" y="6173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69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13247"/>
            <a:ext cx="6205288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Четвертый </a:t>
            </a:r>
          </a:p>
          <a:p>
            <a:pPr lvl="0" algn="ctr"/>
            <a:r>
              <a:rPr lang="ru-RU" sz="7000" b="1" cap="all" dirty="0" smtClean="0">
                <a:ln/>
                <a:solidFill>
                  <a:srgbClr val="CEB966"/>
                </a:solidFill>
                <a:effectLst>
                  <a:outerShdw blurRad="19685" dist="12700" dir="5400000" algn="tl" rotWithShape="0">
                    <a:srgbClr val="CEB96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/>
              </a:rPr>
              <a:t>РАУНД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4" name="4to_gde_kogda_-_vrashenie_vol4k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1520" y="5949280"/>
            <a:ext cx="609600" cy="60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176" y="332656"/>
            <a:ext cx="439392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94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1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462798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«</a:t>
            </a:r>
            <a:r>
              <a:rPr lang="ru-RU" sz="3600" b="1" dirty="0">
                <a:solidFill>
                  <a:srgbClr val="7030A0"/>
                </a:solidFill>
              </a:rPr>
              <a:t>Черный ящик»</a:t>
            </a:r>
            <a:r>
              <a:rPr lang="ru-RU" sz="3600" dirty="0">
                <a:solidFill>
                  <a:srgbClr val="7030A0"/>
                </a:solidFill>
              </a:rPr>
              <a:t>. </a:t>
            </a:r>
            <a:r>
              <a:rPr lang="ru-RU" sz="3600" dirty="0">
                <a:solidFill>
                  <a:srgbClr val="002060"/>
                </a:solidFill>
              </a:rPr>
              <a:t>Здесь лежит то, что послужило причиной ссоры между тремя греческими богинями: Герой, Афиной и Афродитой. Парис, будучи судьей, вручил этот предмет Афродите, назвав ее красивейшей, и она помогла ему похитить самую прекрасную женщину Европы - Елену, жену царя Спарты. </a:t>
            </a:r>
            <a:r>
              <a:rPr lang="ru-RU" sz="3600" dirty="0" smtClean="0">
                <a:solidFill>
                  <a:srgbClr val="002060"/>
                </a:solidFill>
              </a:rPr>
              <a:t>Что </a:t>
            </a:r>
            <a:r>
              <a:rPr lang="ru-RU" sz="3600" dirty="0">
                <a:solidFill>
                  <a:srgbClr val="002060"/>
                </a:solidFill>
              </a:rPr>
              <a:t>лежит в «черном ящике»? </a:t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4427984" y="5445224"/>
            <a:ext cx="4269160" cy="1224136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Яблоко</a:t>
            </a:r>
          </a:p>
          <a:p>
            <a:endParaRPr lang="ru-RU" dirty="0"/>
          </a:p>
        </p:txBody>
      </p:sp>
      <p:pic>
        <p:nvPicPr>
          <p:cNvPr id="4" name="гонг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85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Викторина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653</Words>
  <Application>Microsoft Office PowerPoint</Application>
  <PresentationFormat>Экран (4:3)</PresentationFormat>
  <Paragraphs>90</Paragraphs>
  <Slides>32</Slides>
  <Notes>3</Notes>
  <HiddenSlides>0</HiddenSlides>
  <MMClips>29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Викторина</vt:lpstr>
      <vt:lpstr>Бумажная</vt:lpstr>
      <vt:lpstr> Литературная игра  «Что? Где? Когда?» ( по материалу поэмы Гомера «Одиссея»)</vt:lpstr>
      <vt:lpstr> </vt:lpstr>
      <vt:lpstr>Эту страну омывают три моря, наиболее ценными сельскохо­зяйственными растениями были олива, пшеница, виноград. Сейчас это - один огромный музей древней и средневековой истории. Это колыбель европейской цивилизации, легендарная древняя Эллада. Как сейчас называется эта страна? </vt:lpstr>
      <vt:lpstr>       Второй РАУНД </vt:lpstr>
      <vt:lpstr> Несколько тысячелетий назад по городам и селениям Эллады странствовал сказитель. Он слушал и запоминал народные предания, рассказы о сражениях, о состязаниях в стрельбе из лука, мифы о подвигах героев - полубогов, полулюдей. Кто этот сказитель?  </vt:lpstr>
      <vt:lpstr>Презентация PowerPoint</vt:lpstr>
      <vt:lpstr>Десятилетия шла кровопролитная война между жителями города Трои - троянцами и ахеянами - греками, приплывших покорить троянцев. По совету хитрого и умного царя острова Итака греки поставили у стен Трои огромного деревянного коня. Троянцы, втащили коня в город, а ночью из коня вышел именно этот герой с воинами и открыл ворота города. Как звали этого героя? </vt:lpstr>
      <vt:lpstr>Презентация PowerPoint</vt:lpstr>
      <vt:lpstr>  «Черный ящик». Здесь лежит то, что послужило причиной ссоры между тремя греческими богинями: Герой, Афиной и Афродитой. Парис, будучи судьей, вручил этот предмет Афродите, назвав ее красивейшей, и она помогла ему похитить самую прекрасную женщину Европы - Елену, жену царя Спарты. Что лежит в «черном ящике»?  </vt:lpstr>
      <vt:lpstr>Презентация PowerPoint</vt:lpstr>
      <vt:lpstr>Презентация PowerPoint</vt:lpstr>
      <vt:lpstr>Презентация PowerPoint</vt:lpstr>
      <vt:lpstr>Это муж «великанского роста», нелюдимый, свирепый, «никакого не ведал закона», чудовищного вида и роста, с огромными руками; говорит с «неописанной злостью», «как бешеный зверь»; Одиссей называет его «свирепым глупцом». Кто это? </vt:lpstr>
      <vt:lpstr>Презентация PowerPoint</vt:lpstr>
      <vt:lpstr> «Черный ящик». Чтобы справиться с циклопом, Одиссей преДложил ему «чашу вина золотого». Этот «драгоценный напиток» был на корабле Одиссея. Циклопу вино понрави­лось, он сказал, что есть и у них, у циклопов, такие плоды, из которых они делают вино, но у Одиссея «напиток - амброзия чистая с нектаром сладким». Какие плоды лежат в «черном ящике»? </vt:lpstr>
      <vt:lpstr>Презентация PowerPoint</vt:lpstr>
      <vt:lpstr>Одиссей, взяв 12 надежных спутников, отправился к жилищу циклопа. Там они обнаружили много «сыров в тростниковых корзинах... ведра и чаши были до самых краев налиты простоквашей густою». Каких животных разводил циклоп Полифем?  </vt:lpstr>
      <vt:lpstr>Презентация PowerPoint</vt:lpstr>
      <vt:lpstr>Движение времени в древнегреческом эпосе, в том числе и в «Одиссее», в зримой смене дня и ночи отмечено несколько раз повторенной фразой: «Встала из мрака младая с пер­стами пурпурными Эос». А кто такая Эос?  </vt:lpstr>
      <vt:lpstr>Презентация PowerPoint</vt:lpstr>
      <vt:lpstr>Презентация PowerPoint</vt:lpstr>
      <vt:lpstr>Презентация PowerPoint</vt:lpstr>
      <vt:lpstr>Сколько времени провели путешественники на острове циклопов? </vt:lpstr>
      <vt:lpstr>Презентация PowerPoint</vt:lpstr>
      <vt:lpstr>«Ты же теперь мне скажи, где корабль, на котором приплыли вы К нам? Далеко ли иль близко отсюда стоит он? То ведать Должен я». Так, искушая, он хитро спросил. Остерегшись, Хитрыми сам я словами ответствовал злому циклопу». Что ответил на этот вопрос Одиссей? </vt:lpstr>
      <vt:lpstr>Презентация PowerPoint</vt:lpstr>
      <vt:lpstr>Для чего Одиссей подвязал под баранами своих товарищей?   </vt:lpstr>
      <vt:lpstr>Презентация PowerPoint</vt:lpstr>
      <vt:lpstr> Почему Полифему не помогли другие циклопы?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2012-04-22T04:14:19Z</dcterms:created>
  <dcterms:modified xsi:type="dcterms:W3CDTF">2012-04-23T17:07:02Z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