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package" ContentType="application/vnd.openxmlformats-officedocument.package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86" r:id="rId3"/>
    <p:sldId id="257" r:id="rId4"/>
    <p:sldId id="264" r:id="rId5"/>
    <p:sldId id="267" r:id="rId6"/>
    <p:sldId id="285" r:id="rId7"/>
    <p:sldId id="268" r:id="rId8"/>
    <p:sldId id="269" r:id="rId9"/>
    <p:sldId id="265" r:id="rId10"/>
    <p:sldId id="274" r:id="rId11"/>
    <p:sldId id="273" r:id="rId12"/>
    <p:sldId id="275" r:id="rId13"/>
    <p:sldId id="278" r:id="rId14"/>
    <p:sldId id="283" r:id="rId15"/>
    <p:sldId id="276" r:id="rId16"/>
    <p:sldId id="279" r:id="rId17"/>
    <p:sldId id="284" r:id="rId18"/>
    <p:sldId id="277" r:id="rId19"/>
    <p:sldId id="280" r:id="rId20"/>
    <p:sldId id="282" r:id="rId21"/>
    <p:sldId id="272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EC20E35-A176-4012-BC5E-935CFFF8708E}" styleName="Средний стиль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3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ackage2.package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ackage3.package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ackage4.package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ackage5.package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ackage6.package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ackage7.package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ackage8.package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ackage9.package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i="1" dirty="0"/>
              <a:t>Есенин</a:t>
            </a:r>
          </a:p>
        </c:rich>
      </c:tx>
      <c:layout/>
    </c:title>
    <c:plotArea>
      <c:layout/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Есенин</c:v>
                </c:pt>
              </c:strCache>
            </c:strRef>
          </c:tx>
          <c:marker>
            <c:symbol val="none"/>
          </c:marker>
          <c:cat>
            <c:numRef>
              <c:f>Лист1!$A$2:$A$15</c:f>
              <c:numCache>
                <c:formatCode>General</c:formatCode>
                <c:ptCount val="1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</c:numCache>
            </c:numRef>
          </c:cat>
          <c:val>
            <c:numRef>
              <c:f>Лист1!$B$2:$B$15</c:f>
              <c:numCache>
                <c:formatCode>General</c:formatCode>
                <c:ptCount val="14"/>
                <c:pt idx="0">
                  <c:v>7</c:v>
                </c:pt>
                <c:pt idx="1">
                  <c:v>15</c:v>
                </c:pt>
                <c:pt idx="2">
                  <c:v>14</c:v>
                </c:pt>
                <c:pt idx="3">
                  <c:v>11</c:v>
                </c:pt>
                <c:pt idx="4">
                  <c:v>7</c:v>
                </c:pt>
                <c:pt idx="5">
                  <c:v>16</c:v>
                </c:pt>
                <c:pt idx="6">
                  <c:v>12</c:v>
                </c:pt>
                <c:pt idx="7">
                  <c:v>6</c:v>
                </c:pt>
                <c:pt idx="8">
                  <c:v>4</c:v>
                </c:pt>
                <c:pt idx="9">
                  <c:v>4</c:v>
                </c:pt>
                <c:pt idx="10">
                  <c:v>0</c:v>
                </c:pt>
                <c:pt idx="11">
                  <c:v>0</c:v>
                </c:pt>
                <c:pt idx="12">
                  <c:v>1</c:v>
                </c:pt>
                <c:pt idx="13">
                  <c:v>1</c:v>
                </c:pt>
              </c:numCache>
            </c:numRef>
          </c:val>
        </c:ser>
        <c:marker val="1"/>
        <c:axId val="73243648"/>
        <c:axId val="58299136"/>
      </c:lineChart>
      <c:catAx>
        <c:axId val="73243648"/>
        <c:scaling>
          <c:orientation val="minMax"/>
        </c:scaling>
        <c:axPos val="b"/>
        <c:numFmt formatCode="General" sourceLinked="1"/>
        <c:tickLblPos val="nextTo"/>
        <c:crossAx val="58299136"/>
        <c:crosses val="autoZero"/>
        <c:auto val="1"/>
        <c:lblAlgn val="ctr"/>
        <c:lblOffset val="100"/>
      </c:catAx>
      <c:valAx>
        <c:axId val="58299136"/>
        <c:scaling>
          <c:orientation val="minMax"/>
        </c:scaling>
        <c:axPos val="l"/>
        <c:majorGridlines/>
        <c:numFmt formatCode="General" sourceLinked="1"/>
        <c:tickLblPos val="nextTo"/>
        <c:crossAx val="73243648"/>
        <c:crosses val="autoZero"/>
        <c:crossBetween val="between"/>
      </c:valAx>
      <c:spPr>
        <a:noFill/>
        <a:ln w="25381">
          <a:noFill/>
        </a:ln>
      </c:spPr>
    </c:plotArea>
    <c:plotVisOnly val="1"/>
    <c:dispBlanksAs val="gap"/>
  </c:chart>
  <c:txPr>
    <a:bodyPr/>
    <a:lstStyle/>
    <a:p>
      <a:pPr>
        <a:defRPr sz="1799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5"/>
  <c:chart>
    <c:title>
      <c:tx>
        <c:rich>
          <a:bodyPr/>
          <a:lstStyle/>
          <a:p>
            <a:pPr>
              <a:defRPr/>
            </a:pPr>
            <a:r>
              <a:rPr lang="ru-RU"/>
              <a:t>Цветаева</a:t>
            </a:r>
          </a:p>
        </c:rich>
      </c:tx>
      <c:layout/>
    </c:title>
    <c:plotArea>
      <c:layout/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Цветаева</c:v>
                </c:pt>
              </c:strCache>
            </c:strRef>
          </c:tx>
          <c:marker>
            <c:symbol val="none"/>
          </c:marker>
          <c:cat>
            <c:numRef>
              <c:f>Лист1!$A$2:$A$16</c:f>
              <c:numCache>
                <c:formatCode>General</c:formatCode>
                <c:ptCount val="1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</c:numCache>
            </c:numRef>
          </c:cat>
          <c:val>
            <c:numRef>
              <c:f>Лист1!$B$2:$B$16</c:f>
              <c:numCache>
                <c:formatCode>General</c:formatCode>
                <c:ptCount val="15"/>
                <c:pt idx="0">
                  <c:v>8</c:v>
                </c:pt>
                <c:pt idx="1">
                  <c:v>31</c:v>
                </c:pt>
                <c:pt idx="2">
                  <c:v>34</c:v>
                </c:pt>
                <c:pt idx="3">
                  <c:v>13</c:v>
                </c:pt>
                <c:pt idx="4">
                  <c:v>6</c:v>
                </c:pt>
                <c:pt idx="5">
                  <c:v>20</c:v>
                </c:pt>
                <c:pt idx="6">
                  <c:v>11</c:v>
                </c:pt>
                <c:pt idx="7">
                  <c:v>10</c:v>
                </c:pt>
                <c:pt idx="8">
                  <c:v>4</c:v>
                </c:pt>
                <c:pt idx="9">
                  <c:v>2</c:v>
                </c:pt>
                <c:pt idx="10">
                  <c:v>1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1</c:v>
                </c:pt>
              </c:numCache>
            </c:numRef>
          </c:val>
        </c:ser>
        <c:marker val="1"/>
        <c:axId val="58277888"/>
        <c:axId val="58279424"/>
      </c:lineChart>
      <c:catAx>
        <c:axId val="58277888"/>
        <c:scaling>
          <c:orientation val="minMax"/>
        </c:scaling>
        <c:axPos val="b"/>
        <c:numFmt formatCode="General" sourceLinked="1"/>
        <c:tickLblPos val="nextTo"/>
        <c:crossAx val="58279424"/>
        <c:crosses val="autoZero"/>
        <c:auto val="1"/>
        <c:lblAlgn val="ctr"/>
        <c:lblOffset val="100"/>
      </c:catAx>
      <c:valAx>
        <c:axId val="58279424"/>
        <c:scaling>
          <c:orientation val="minMax"/>
        </c:scaling>
        <c:axPos val="l"/>
        <c:majorGridlines/>
        <c:numFmt formatCode="General" sourceLinked="1"/>
        <c:tickLblPos val="nextTo"/>
        <c:crossAx val="58277888"/>
        <c:crosses val="autoZero"/>
        <c:crossBetween val="between"/>
      </c:valAx>
      <c:spPr>
        <a:noFill/>
        <a:ln w="25388">
          <a:noFill/>
        </a:ln>
      </c:spPr>
    </c:plotArea>
    <c:plotVisOnly val="1"/>
    <c:dispBlanksAs val="gap"/>
  </c:chart>
  <c:txPr>
    <a:bodyPr/>
    <a:lstStyle/>
    <a:p>
      <a:pPr>
        <a:defRPr sz="1799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4"/>
  <c:chart>
    <c:title>
      <c:layout/>
    </c:title>
    <c:plotArea>
      <c:layout/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Маяковский</c:v>
                </c:pt>
              </c:strCache>
            </c:strRef>
          </c:tx>
          <c:marker>
            <c:symbol val="none"/>
          </c:marker>
          <c:cat>
            <c:numRef>
              <c:f>Лист1!$A$2:$A$14</c:f>
              <c:numCache>
                <c:formatCode>General</c:formatCode>
                <c:ptCount val="13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</c:numCache>
            </c:numRef>
          </c:cat>
          <c:val>
            <c:numRef>
              <c:f>Лист1!$B$2:$B$14</c:f>
              <c:numCache>
                <c:formatCode>General</c:formatCode>
                <c:ptCount val="13"/>
                <c:pt idx="0">
                  <c:v>4</c:v>
                </c:pt>
                <c:pt idx="1">
                  <c:v>6</c:v>
                </c:pt>
                <c:pt idx="2">
                  <c:v>9</c:v>
                </c:pt>
                <c:pt idx="3">
                  <c:v>3</c:v>
                </c:pt>
                <c:pt idx="4">
                  <c:v>8</c:v>
                </c:pt>
                <c:pt idx="5">
                  <c:v>5</c:v>
                </c:pt>
                <c:pt idx="6">
                  <c:v>8</c:v>
                </c:pt>
                <c:pt idx="7">
                  <c:v>5</c:v>
                </c:pt>
                <c:pt idx="8">
                  <c:v>1</c:v>
                </c:pt>
                <c:pt idx="9">
                  <c:v>8</c:v>
                </c:pt>
                <c:pt idx="10">
                  <c:v>6</c:v>
                </c:pt>
                <c:pt idx="11">
                  <c:v>0</c:v>
                </c:pt>
                <c:pt idx="12">
                  <c:v>1</c:v>
                </c:pt>
              </c:numCache>
            </c:numRef>
          </c:val>
        </c:ser>
        <c:marker val="1"/>
        <c:axId val="74699520"/>
        <c:axId val="74701056"/>
      </c:lineChart>
      <c:catAx>
        <c:axId val="74699520"/>
        <c:scaling>
          <c:orientation val="minMax"/>
        </c:scaling>
        <c:axPos val="b"/>
        <c:numFmt formatCode="General" sourceLinked="1"/>
        <c:tickLblPos val="nextTo"/>
        <c:crossAx val="74701056"/>
        <c:crosses val="autoZero"/>
        <c:auto val="1"/>
        <c:lblAlgn val="ctr"/>
        <c:lblOffset val="100"/>
      </c:catAx>
      <c:valAx>
        <c:axId val="74701056"/>
        <c:scaling>
          <c:orientation val="minMax"/>
        </c:scaling>
        <c:axPos val="l"/>
        <c:majorGridlines/>
        <c:numFmt formatCode="General" sourceLinked="1"/>
        <c:tickLblPos val="nextTo"/>
        <c:crossAx val="74699520"/>
        <c:crosses val="autoZero"/>
        <c:crossBetween val="between"/>
      </c:valAx>
      <c:spPr>
        <a:noFill/>
        <a:ln w="25388">
          <a:noFill/>
        </a:ln>
      </c:spPr>
    </c:plotArea>
    <c:plotVisOnly val="1"/>
    <c:dispBlanksAs val="gap"/>
  </c:chart>
  <c:txPr>
    <a:bodyPr/>
    <a:lstStyle/>
    <a:p>
      <a:pPr>
        <a:defRPr sz="1799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"/>
  <c:chart>
    <c:title>
      <c:tx>
        <c:rich>
          <a:bodyPr/>
          <a:lstStyle/>
          <a:p>
            <a:pPr>
              <a:defRPr/>
            </a:pPr>
            <a:r>
              <a:rPr lang="ru-RU" i="1" dirty="0"/>
              <a:t>Есенин</a:t>
            </a:r>
          </a:p>
        </c:rich>
      </c:tx>
      <c:layout/>
    </c:title>
    <c:plotArea>
      <c:layout/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Есенин</c:v>
                </c:pt>
              </c:strCache>
            </c:strRef>
          </c:tx>
          <c:marker>
            <c:symbol val="none"/>
          </c:marker>
          <c:cat>
            <c:numRef>
              <c:f>Лист1!$A$2:$A$7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</c:numCache>
            </c:num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42</c:v>
                </c:pt>
                <c:pt idx="1">
                  <c:v>34</c:v>
                </c:pt>
                <c:pt idx="2">
                  <c:v>14</c:v>
                </c:pt>
                <c:pt idx="3">
                  <c:v>4</c:v>
                </c:pt>
                <c:pt idx="4">
                  <c:v>3</c:v>
                </c:pt>
                <c:pt idx="5">
                  <c:v>1</c:v>
                </c:pt>
              </c:numCache>
            </c:numRef>
          </c:val>
        </c:ser>
        <c:marker val="1"/>
        <c:axId val="74442240"/>
        <c:axId val="74443776"/>
      </c:lineChart>
      <c:catAx>
        <c:axId val="74442240"/>
        <c:scaling>
          <c:orientation val="minMax"/>
        </c:scaling>
        <c:axPos val="b"/>
        <c:numFmt formatCode="General" sourceLinked="1"/>
        <c:tickLblPos val="nextTo"/>
        <c:crossAx val="74443776"/>
        <c:crosses val="autoZero"/>
        <c:auto val="1"/>
        <c:lblAlgn val="ctr"/>
        <c:lblOffset val="100"/>
      </c:catAx>
      <c:valAx>
        <c:axId val="74443776"/>
        <c:scaling>
          <c:orientation val="minMax"/>
        </c:scaling>
        <c:axPos val="l"/>
        <c:majorGridlines/>
        <c:numFmt formatCode="General" sourceLinked="1"/>
        <c:tickLblPos val="nextTo"/>
        <c:crossAx val="74442240"/>
        <c:crosses val="autoZero"/>
        <c:crossBetween val="between"/>
      </c:valAx>
      <c:spPr>
        <a:noFill/>
        <a:ln w="25360">
          <a:noFill/>
        </a:ln>
      </c:spPr>
    </c:plotArea>
    <c:plotVisOnly val="1"/>
    <c:dispBlanksAs val="gap"/>
  </c:chart>
  <c:txPr>
    <a:bodyPr/>
    <a:lstStyle/>
    <a:p>
      <a:pPr>
        <a:defRPr sz="1797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5"/>
  <c:chart>
    <c:title>
      <c:tx>
        <c:rich>
          <a:bodyPr/>
          <a:lstStyle/>
          <a:p>
            <a:pPr>
              <a:defRPr/>
            </a:pPr>
            <a:r>
              <a:rPr lang="ru-RU" i="1" dirty="0"/>
              <a:t>Цветаева</a:t>
            </a:r>
          </a:p>
        </c:rich>
      </c:tx>
      <c:layout/>
    </c:title>
    <c:plotArea>
      <c:layout/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Цветаева</c:v>
                </c:pt>
              </c:strCache>
            </c:strRef>
          </c:tx>
          <c:marker>
            <c:symbol val="none"/>
          </c:marker>
          <c:cat>
            <c:numRef>
              <c:f>Лист1!$A$2:$A$7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</c:numCache>
            </c:num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67</c:v>
                </c:pt>
                <c:pt idx="1">
                  <c:v>33</c:v>
                </c:pt>
                <c:pt idx="2">
                  <c:v>23</c:v>
                </c:pt>
                <c:pt idx="3">
                  <c:v>7</c:v>
                </c:pt>
                <c:pt idx="4">
                  <c:v>2</c:v>
                </c:pt>
                <c:pt idx="5">
                  <c:v>1</c:v>
                </c:pt>
              </c:numCache>
            </c:numRef>
          </c:val>
        </c:ser>
        <c:marker val="1"/>
        <c:axId val="74869760"/>
        <c:axId val="74871552"/>
      </c:lineChart>
      <c:catAx>
        <c:axId val="74869760"/>
        <c:scaling>
          <c:orientation val="minMax"/>
        </c:scaling>
        <c:axPos val="b"/>
        <c:numFmt formatCode="General" sourceLinked="1"/>
        <c:tickLblPos val="nextTo"/>
        <c:crossAx val="74871552"/>
        <c:crosses val="autoZero"/>
        <c:auto val="1"/>
        <c:lblAlgn val="ctr"/>
        <c:lblOffset val="100"/>
      </c:catAx>
      <c:valAx>
        <c:axId val="74871552"/>
        <c:scaling>
          <c:orientation val="minMax"/>
        </c:scaling>
        <c:axPos val="l"/>
        <c:majorGridlines/>
        <c:numFmt formatCode="General" sourceLinked="1"/>
        <c:tickLblPos val="nextTo"/>
        <c:crossAx val="74869760"/>
        <c:crosses val="autoZero"/>
        <c:crossBetween val="between"/>
      </c:valAx>
      <c:spPr>
        <a:noFill/>
        <a:ln w="25404">
          <a:noFill/>
        </a:ln>
      </c:spPr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4"/>
  <c:chart>
    <c:title>
      <c:tx>
        <c:rich>
          <a:bodyPr/>
          <a:lstStyle/>
          <a:p>
            <a:pPr>
              <a:defRPr/>
            </a:pPr>
            <a:r>
              <a:rPr lang="ru-RU" i="1" dirty="0"/>
              <a:t>Маяковский</a:t>
            </a:r>
          </a:p>
        </c:rich>
      </c:tx>
      <c:layout/>
    </c:title>
    <c:plotArea>
      <c:layout/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Маяковский</c:v>
                </c:pt>
              </c:strCache>
            </c:strRef>
          </c:tx>
          <c:marker>
            <c:symbol val="none"/>
          </c:marker>
          <c:cat>
            <c:numRef>
              <c:f>Лист1!$A$2:$A$7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</c:numCache>
            </c:num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20</c:v>
                </c:pt>
                <c:pt idx="1">
                  <c:v>16</c:v>
                </c:pt>
                <c:pt idx="2">
                  <c:v>13</c:v>
                </c:pt>
                <c:pt idx="3">
                  <c:v>5</c:v>
                </c:pt>
                <c:pt idx="4">
                  <c:v>9</c:v>
                </c:pt>
                <c:pt idx="5">
                  <c:v>1</c:v>
                </c:pt>
              </c:numCache>
            </c:numRef>
          </c:val>
        </c:ser>
        <c:marker val="1"/>
        <c:axId val="74407936"/>
        <c:axId val="74409472"/>
      </c:lineChart>
      <c:catAx>
        <c:axId val="74407936"/>
        <c:scaling>
          <c:orientation val="minMax"/>
        </c:scaling>
        <c:axPos val="b"/>
        <c:numFmt formatCode="General" sourceLinked="1"/>
        <c:tickLblPos val="nextTo"/>
        <c:crossAx val="74409472"/>
        <c:crosses val="autoZero"/>
        <c:auto val="1"/>
        <c:lblAlgn val="ctr"/>
        <c:lblOffset val="100"/>
      </c:catAx>
      <c:valAx>
        <c:axId val="74409472"/>
        <c:scaling>
          <c:orientation val="minMax"/>
        </c:scaling>
        <c:axPos val="l"/>
        <c:majorGridlines/>
        <c:numFmt formatCode="General" sourceLinked="1"/>
        <c:tickLblPos val="nextTo"/>
        <c:crossAx val="74407936"/>
        <c:crosses val="autoZero"/>
        <c:crossBetween val="between"/>
      </c:valAx>
      <c:spPr>
        <a:noFill/>
        <a:ln w="25390">
          <a:noFill/>
        </a:ln>
      </c:spPr>
    </c:plotArea>
    <c:plotVisOnly val="1"/>
    <c:dispBlanksAs val="gap"/>
  </c:chart>
  <c:txPr>
    <a:bodyPr/>
    <a:lstStyle/>
    <a:p>
      <a:pPr>
        <a:defRPr sz="1799"/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"/>
  <c:chart>
    <c:title>
      <c:tx>
        <c:rich>
          <a:bodyPr/>
          <a:lstStyle/>
          <a:p>
            <a:pPr>
              <a:defRPr/>
            </a:pPr>
            <a:r>
              <a:rPr lang="ru-RU" i="1" dirty="0"/>
              <a:t>Есенин</a:t>
            </a:r>
          </a:p>
        </c:rich>
      </c:tx>
      <c:layout/>
    </c:title>
    <c:plotArea>
      <c:layout/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Есенин</c:v>
                </c:pt>
              </c:strCache>
            </c:strRef>
          </c:tx>
          <c:marker>
            <c:symbol val="none"/>
          </c:marker>
          <c:cat>
            <c:numRef>
              <c:f>Лист1!$A$2:$A$5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190</c:v>
                </c:pt>
                <c:pt idx="1">
                  <c:v>98</c:v>
                </c:pt>
                <c:pt idx="2">
                  <c:v>176</c:v>
                </c:pt>
                <c:pt idx="3">
                  <c:v>23</c:v>
                </c:pt>
              </c:numCache>
            </c:numRef>
          </c:val>
        </c:ser>
        <c:marker val="1"/>
        <c:axId val="75133696"/>
        <c:axId val="75135232"/>
      </c:lineChart>
      <c:catAx>
        <c:axId val="75133696"/>
        <c:scaling>
          <c:orientation val="minMax"/>
        </c:scaling>
        <c:axPos val="b"/>
        <c:numFmt formatCode="General" sourceLinked="1"/>
        <c:tickLblPos val="nextTo"/>
        <c:crossAx val="75135232"/>
        <c:crosses val="autoZero"/>
        <c:auto val="1"/>
        <c:lblAlgn val="ctr"/>
        <c:lblOffset val="100"/>
      </c:catAx>
      <c:valAx>
        <c:axId val="75135232"/>
        <c:scaling>
          <c:orientation val="minMax"/>
        </c:scaling>
        <c:axPos val="l"/>
        <c:majorGridlines/>
        <c:numFmt formatCode="General" sourceLinked="1"/>
        <c:tickLblPos val="nextTo"/>
        <c:crossAx val="75133696"/>
        <c:crosses val="autoZero"/>
        <c:crossBetween val="between"/>
      </c:valAx>
      <c:spPr>
        <a:noFill/>
        <a:ln w="25360">
          <a:noFill/>
        </a:ln>
      </c:spPr>
    </c:plotArea>
    <c:plotVisOnly val="1"/>
    <c:dispBlanksAs val="gap"/>
  </c:chart>
  <c:txPr>
    <a:bodyPr/>
    <a:lstStyle/>
    <a:p>
      <a:pPr>
        <a:defRPr sz="1797"/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5"/>
  <c:chart>
    <c:title>
      <c:tx>
        <c:rich>
          <a:bodyPr/>
          <a:lstStyle/>
          <a:p>
            <a:pPr>
              <a:defRPr/>
            </a:pPr>
            <a:r>
              <a:rPr lang="ru-RU" i="1" dirty="0"/>
              <a:t>Цветаева</a:t>
            </a:r>
          </a:p>
        </c:rich>
      </c:tx>
      <c:layout/>
    </c:title>
    <c:plotArea>
      <c:layout/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Цветаева</c:v>
                </c:pt>
              </c:strCache>
            </c:strRef>
          </c:tx>
          <c:marker>
            <c:symbol val="none"/>
          </c:marker>
          <c:cat>
            <c:numRef>
              <c:f>Лист1!$A$2:$A$5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257</c:v>
                </c:pt>
                <c:pt idx="1">
                  <c:v>157</c:v>
                </c:pt>
                <c:pt idx="2">
                  <c:v>185</c:v>
                </c:pt>
                <c:pt idx="3">
                  <c:v>12</c:v>
                </c:pt>
              </c:numCache>
            </c:numRef>
          </c:val>
        </c:ser>
        <c:marker val="1"/>
        <c:axId val="78382592"/>
        <c:axId val="78384128"/>
      </c:lineChart>
      <c:catAx>
        <c:axId val="78382592"/>
        <c:scaling>
          <c:orientation val="minMax"/>
        </c:scaling>
        <c:axPos val="b"/>
        <c:numFmt formatCode="General" sourceLinked="1"/>
        <c:tickLblPos val="nextTo"/>
        <c:crossAx val="78384128"/>
        <c:crosses val="autoZero"/>
        <c:auto val="1"/>
        <c:lblAlgn val="ctr"/>
        <c:lblOffset val="100"/>
      </c:catAx>
      <c:valAx>
        <c:axId val="78384128"/>
        <c:scaling>
          <c:orientation val="minMax"/>
        </c:scaling>
        <c:axPos val="l"/>
        <c:majorGridlines/>
        <c:numFmt formatCode="General" sourceLinked="1"/>
        <c:tickLblPos val="nextTo"/>
        <c:crossAx val="78382592"/>
        <c:crosses val="autoZero"/>
        <c:crossBetween val="between"/>
      </c:valAx>
      <c:spPr>
        <a:noFill/>
        <a:ln w="25365">
          <a:noFill/>
        </a:ln>
      </c:spPr>
    </c:plotArea>
    <c:plotVisOnly val="1"/>
    <c:dispBlanksAs val="gap"/>
  </c:chart>
  <c:txPr>
    <a:bodyPr/>
    <a:lstStyle/>
    <a:p>
      <a:pPr>
        <a:defRPr sz="1798"/>
      </a:pPr>
      <a:endParaRPr lang="ru-RU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4"/>
  <c:chart>
    <c:title>
      <c:tx>
        <c:rich>
          <a:bodyPr/>
          <a:lstStyle/>
          <a:p>
            <a:pPr>
              <a:defRPr/>
            </a:pPr>
            <a:r>
              <a:rPr lang="ru-RU" i="1" dirty="0"/>
              <a:t>Маяковский</a:t>
            </a:r>
          </a:p>
        </c:rich>
      </c:tx>
      <c:layout/>
    </c:title>
    <c:plotArea>
      <c:layout/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Маяковский</c:v>
                </c:pt>
              </c:strCache>
            </c:strRef>
          </c:tx>
          <c:marker>
            <c:symbol val="none"/>
          </c:marker>
          <c:cat>
            <c:numRef>
              <c:f>Лист1!$A$2:$A$5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161</c:v>
                </c:pt>
                <c:pt idx="1">
                  <c:v>95</c:v>
                </c:pt>
                <c:pt idx="2">
                  <c:v>121</c:v>
                </c:pt>
                <c:pt idx="3">
                  <c:v>10</c:v>
                </c:pt>
              </c:numCache>
            </c:numRef>
          </c:val>
        </c:ser>
        <c:marker val="1"/>
        <c:axId val="78399744"/>
        <c:axId val="75165696"/>
      </c:lineChart>
      <c:catAx>
        <c:axId val="78399744"/>
        <c:scaling>
          <c:orientation val="minMax"/>
        </c:scaling>
        <c:axPos val="b"/>
        <c:numFmt formatCode="General" sourceLinked="1"/>
        <c:tickLblPos val="nextTo"/>
        <c:crossAx val="75165696"/>
        <c:crosses val="autoZero"/>
        <c:auto val="1"/>
        <c:lblAlgn val="ctr"/>
        <c:lblOffset val="100"/>
      </c:catAx>
      <c:valAx>
        <c:axId val="75165696"/>
        <c:scaling>
          <c:orientation val="minMax"/>
        </c:scaling>
        <c:axPos val="l"/>
        <c:majorGridlines/>
        <c:numFmt formatCode="General" sourceLinked="1"/>
        <c:tickLblPos val="nextTo"/>
        <c:crossAx val="78399744"/>
        <c:crosses val="autoZero"/>
        <c:crossBetween val="between"/>
      </c:valAx>
      <c:spPr>
        <a:noFill/>
        <a:ln w="25360">
          <a:noFill/>
        </a:ln>
      </c:spPr>
    </c:plotArea>
    <c:plotVisOnly val="1"/>
    <c:dispBlanksAs val="gap"/>
  </c:chart>
  <c:txPr>
    <a:bodyPr/>
    <a:lstStyle/>
    <a:p>
      <a:pPr>
        <a:defRPr sz="1797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A71308-685F-4430-820E-55C33A6AC8E8}" type="datetimeFigureOut">
              <a:rPr lang="ru-RU"/>
              <a:pPr>
                <a:defRPr/>
              </a:pPr>
              <a:t>29.03.2012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B1FA47-C364-4757-AECE-93813BB200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0B40C6-BDD4-4E8D-8596-1B78116B390A}" type="datetimeFigureOut">
              <a:rPr lang="ru-RU"/>
              <a:pPr>
                <a:defRPr/>
              </a:pPr>
              <a:t>29.03.2012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818B3E-B7FC-4D1C-A1D4-B2F625952B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350697-BED1-4B48-AB9B-357832D6C146}" type="datetimeFigureOut">
              <a:rPr lang="ru-RU"/>
              <a:pPr>
                <a:defRPr/>
              </a:pPr>
              <a:t>29.03.2012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D519DD-965C-478E-AAE3-BDCB71BB5A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BD6C1C-B108-49A9-820C-16CECC78083C}" type="datetimeFigureOut">
              <a:rPr lang="ru-RU"/>
              <a:pPr>
                <a:defRPr/>
              </a:pPr>
              <a:t>29.03.2012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38557A-3A6C-4134-9DD8-D15F68501B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15A8A9-274E-4753-B124-211A5846D445}" type="datetimeFigureOut">
              <a:rPr lang="ru-RU"/>
              <a:pPr>
                <a:defRPr/>
              </a:pPr>
              <a:t>29.03.2012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8D6618-F555-458B-A880-CB8147C643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97597D-68C7-47AA-8FA7-0458C704490F}" type="datetimeFigureOut">
              <a:rPr lang="ru-RU"/>
              <a:pPr>
                <a:defRPr/>
              </a:pPr>
              <a:t>29.03.2012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C1A6D0-E0C7-4027-AF70-14933E7B5A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BBCA35-6456-4E47-8165-35E2DE65CC05}" type="datetimeFigureOut">
              <a:rPr lang="ru-RU"/>
              <a:pPr>
                <a:defRPr/>
              </a:pPr>
              <a:t>29.03.2012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E930F0-FF37-47FF-89FE-885E08CEC7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2D73B-C62F-45C4-A621-556ABAC82B82}" type="datetimeFigureOut">
              <a:rPr lang="ru-RU"/>
              <a:pPr>
                <a:defRPr/>
              </a:pPr>
              <a:t>29.03.2012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0B659B-CD3A-454F-A481-EFE93ECF38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F16AD0-C3D1-443B-915E-DFA46F637E1F}" type="datetimeFigureOut">
              <a:rPr lang="ru-RU"/>
              <a:pPr>
                <a:defRPr/>
              </a:pPr>
              <a:t>29.03.2012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5AFF94-E3AE-410B-A283-897D7B3631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F92B8F-423E-4413-B703-AB9ADDADC35B}" type="datetimeFigureOut">
              <a:rPr lang="ru-RU"/>
              <a:pPr>
                <a:defRPr/>
              </a:pPr>
              <a:t>29.03.2012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DFC810-4A4B-4E5F-8157-4B1690D7FD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7DD309-C60C-4F48-859E-288B1D4B0C1E}" type="datetimeFigureOut">
              <a:rPr lang="ru-RU"/>
              <a:pPr>
                <a:defRPr/>
              </a:pPr>
              <a:t>29.03.2012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C2D2AA-4154-4BDC-85AE-395A0567B9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7DC3315-B4AE-450B-AFE8-32CD385F1C9B}" type="datetimeFigureOut">
              <a:rPr lang="ru-RU"/>
              <a:pPr>
                <a:defRPr/>
              </a:pPr>
              <a:t>29.03.2012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60D3F76-E2F5-4057-B6BD-4924D78624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484784"/>
            <a:ext cx="8445624" cy="1470025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Научный проект по математике </a:t>
            </a:r>
            <a:endParaRPr lang="ru-RU" sz="5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71728" y="5261248"/>
            <a:ext cx="3772272" cy="159675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Работа ученицы 11 класса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МОУ «Лицей №1 пос.Львовский»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Спесивцевой</a:t>
            </a:r>
            <a:r>
              <a:rPr lang="ru-RU" sz="1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Ольги.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Руководитель Олейник Е.А.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11560" y="0"/>
            <a:ext cx="8217024" cy="2517998"/>
          </a:xfrm>
          <a:prstGeom prst="rect">
            <a:avLst/>
          </a:prstGeom>
        </p:spPr>
        <p:txBody>
          <a:bodyPr bIns="91440" anchor="ctr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7300" b="1" dirty="0">
                <a:ln w="19050">
                  <a:solidFill>
                    <a:schemeClr val="accent1"/>
                  </a:solidFill>
                </a:ln>
                <a:solidFill>
                  <a:schemeClr val="bg1"/>
                </a:solidFill>
                <a:latin typeface="Monotype Corsiva" pitchFamily="66" charset="0"/>
                <a:ea typeface="+mj-ea"/>
                <a:cs typeface="+mj-cs"/>
              </a:rPr>
              <a:t>«Статистика в поэзии»</a:t>
            </a:r>
            <a:r>
              <a:rPr lang="ru-RU" sz="4000" b="1" dirty="0">
                <a:ln w="19050">
                  <a:solidFill>
                    <a:schemeClr val="tx1"/>
                  </a:solidFill>
                </a:ln>
                <a:solidFill>
                  <a:schemeClr val="bg1"/>
                </a:solidFill>
                <a:latin typeface="Monotype Corsiva" pitchFamily="66" charset="0"/>
                <a:ea typeface="+mj-ea"/>
                <a:cs typeface="+mj-cs"/>
              </a:rPr>
              <a:t/>
            </a:r>
            <a:br>
              <a:rPr lang="ru-RU" sz="4000" b="1" dirty="0">
                <a:ln w="19050">
                  <a:solidFill>
                    <a:schemeClr val="tx1"/>
                  </a:solidFill>
                </a:ln>
                <a:solidFill>
                  <a:schemeClr val="bg1"/>
                </a:solidFill>
                <a:latin typeface="Monotype Corsiva" pitchFamily="66" charset="0"/>
                <a:ea typeface="+mj-ea"/>
                <a:cs typeface="+mj-cs"/>
              </a:rPr>
            </a:br>
            <a:endParaRPr lang="ru-RU" sz="6000" b="1" dirty="0">
              <a:ln w="19050">
                <a:solidFill>
                  <a:schemeClr val="tx1"/>
                </a:solidFill>
              </a:ln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J:\картинки\2777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0"/>
            <a:ext cx="2592288" cy="36680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611560" y="188640"/>
            <a:ext cx="5976664" cy="6494085"/>
          </a:xfrm>
          <a:prstGeom prst="rect">
            <a:avLst/>
          </a:prstGeom>
          <a:ln>
            <a:noFill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n w="3175" cmpd="sng">
                  <a:solidFill>
                    <a:schemeClr val="bg1">
                      <a:lumMod val="8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По морям, играя, носится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n w="3175" cmpd="sng">
                  <a:solidFill>
                    <a:schemeClr val="bg1">
                      <a:lumMod val="8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с миноносцем </a:t>
            </a:r>
            <a:r>
              <a:rPr lang="ru-RU" sz="1600" b="1" dirty="0" err="1">
                <a:ln w="3175" cmpd="sng">
                  <a:solidFill>
                    <a:schemeClr val="bg1">
                      <a:lumMod val="8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миноносица</a:t>
            </a:r>
            <a:r>
              <a:rPr lang="ru-RU" sz="1600" b="1" dirty="0">
                <a:ln w="3175" cmpd="sng">
                  <a:solidFill>
                    <a:schemeClr val="bg1">
                      <a:lumMod val="8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>
              <a:ln w="3175" cmpd="sng">
                <a:solidFill>
                  <a:schemeClr val="bg1">
                    <a:lumMod val="85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n w="3175" cmpd="sng">
                  <a:solidFill>
                    <a:schemeClr val="bg1">
                      <a:lumMod val="8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Льнет, как будто к меду </a:t>
            </a:r>
            <a:r>
              <a:rPr lang="ru-RU" sz="1600" b="1" dirty="0" err="1">
                <a:ln w="3175" cmpd="sng">
                  <a:solidFill>
                    <a:schemeClr val="bg1">
                      <a:lumMod val="8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осочка</a:t>
            </a:r>
            <a:r>
              <a:rPr lang="ru-RU" sz="1600" b="1" dirty="0">
                <a:ln w="3175" cmpd="sng">
                  <a:solidFill>
                    <a:schemeClr val="bg1">
                      <a:lumMod val="8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n w="3175" cmpd="sng">
                  <a:solidFill>
                    <a:schemeClr val="bg1">
                      <a:lumMod val="8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к миноносцу </a:t>
            </a:r>
            <a:r>
              <a:rPr lang="ru-RU" sz="1600" b="1" dirty="0" err="1">
                <a:ln w="3175" cmpd="sng">
                  <a:solidFill>
                    <a:schemeClr val="bg1">
                      <a:lumMod val="8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миноносочка</a:t>
            </a:r>
            <a:r>
              <a:rPr lang="ru-RU" sz="1600" b="1" dirty="0">
                <a:ln w="3175" cmpd="sng">
                  <a:solidFill>
                    <a:schemeClr val="bg1">
                      <a:lumMod val="8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>
              <a:ln w="3175" cmpd="sng">
                <a:solidFill>
                  <a:schemeClr val="bg1">
                    <a:lumMod val="85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n w="3175" cmpd="sng">
                  <a:solidFill>
                    <a:schemeClr val="bg1">
                      <a:lumMod val="8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И конца б не довелось ему,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n w="3175" cmpd="sng">
                  <a:solidFill>
                    <a:schemeClr val="bg1">
                      <a:lumMod val="8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благодушью </a:t>
            </a:r>
            <a:r>
              <a:rPr lang="ru-RU" sz="1600" b="1" dirty="0" err="1">
                <a:ln w="3175" cmpd="sng">
                  <a:solidFill>
                    <a:schemeClr val="bg1">
                      <a:lumMod val="8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миноносьему</a:t>
            </a:r>
            <a:r>
              <a:rPr lang="ru-RU" sz="1600" b="1" dirty="0">
                <a:ln w="3175" cmpd="sng">
                  <a:solidFill>
                    <a:schemeClr val="bg1">
                      <a:lumMod val="8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>
              <a:ln w="3175" cmpd="sng">
                <a:solidFill>
                  <a:schemeClr val="bg1">
                    <a:lumMod val="85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n w="3175" cmpd="sng">
                  <a:solidFill>
                    <a:schemeClr val="bg1">
                      <a:lumMod val="8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Вдруг прожектор, вздев на нос очки,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n w="3175" cmpd="sng">
                  <a:solidFill>
                    <a:schemeClr val="bg1">
                      <a:lumMod val="8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впился в спину </a:t>
            </a:r>
            <a:r>
              <a:rPr lang="ru-RU" sz="1600" b="1" dirty="0" err="1">
                <a:ln w="3175" cmpd="sng">
                  <a:solidFill>
                    <a:schemeClr val="bg1">
                      <a:lumMod val="8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миноносочки</a:t>
            </a:r>
            <a:r>
              <a:rPr lang="ru-RU" sz="1600" b="1" dirty="0">
                <a:ln w="3175" cmpd="sng">
                  <a:solidFill>
                    <a:schemeClr val="bg1">
                      <a:lumMod val="8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>
              <a:ln w="3175" cmpd="sng">
                <a:solidFill>
                  <a:schemeClr val="bg1">
                    <a:lumMod val="85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n w="3175" cmpd="sng">
                  <a:solidFill>
                    <a:schemeClr val="bg1">
                      <a:lumMod val="8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Как взревет </a:t>
            </a:r>
            <a:r>
              <a:rPr lang="ru-RU" sz="1600" b="1" dirty="0" err="1">
                <a:ln w="3175" cmpd="sng">
                  <a:solidFill>
                    <a:schemeClr val="bg1">
                      <a:lumMod val="8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медноголосина</a:t>
            </a:r>
            <a:r>
              <a:rPr lang="ru-RU" sz="1600" b="1" dirty="0">
                <a:ln w="3175" cmpd="sng">
                  <a:solidFill>
                    <a:schemeClr val="bg1">
                      <a:lumMod val="8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n w="3175" cmpd="sng">
                  <a:solidFill>
                    <a:schemeClr val="bg1">
                      <a:lumMod val="8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"</a:t>
            </a:r>
            <a:r>
              <a:rPr lang="ru-RU" sz="1600" b="1" dirty="0" err="1">
                <a:ln w="3175" cmpd="sng">
                  <a:solidFill>
                    <a:schemeClr val="bg1">
                      <a:lumMod val="8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Р-р-р-астакая</a:t>
            </a:r>
            <a:r>
              <a:rPr lang="ru-RU" sz="1600" b="1" dirty="0">
                <a:ln w="3175" cmpd="sng">
                  <a:solidFill>
                    <a:schemeClr val="bg1">
                      <a:lumMod val="8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r>
              <a:rPr lang="ru-RU" sz="1600" b="1" dirty="0" err="1">
                <a:ln w="3175" cmpd="sng">
                  <a:solidFill>
                    <a:schemeClr val="bg1">
                      <a:lumMod val="8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миноносина</a:t>
            </a:r>
            <a:r>
              <a:rPr lang="ru-RU" sz="1600" b="1" dirty="0">
                <a:ln w="3175" cmpd="sng">
                  <a:solidFill>
                    <a:schemeClr val="bg1">
                      <a:lumMod val="8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!"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>
              <a:ln w="3175" cmpd="sng">
                <a:solidFill>
                  <a:schemeClr val="bg1">
                    <a:lumMod val="85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n w="3175" cmpd="sng">
                  <a:solidFill>
                    <a:schemeClr val="bg1">
                      <a:lumMod val="8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Прямо ль, влево ль, вправо ль бросится,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n w="3175" cmpd="sng">
                  <a:solidFill>
                    <a:schemeClr val="bg1">
                      <a:lumMod val="8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а сбежала </a:t>
            </a:r>
            <a:r>
              <a:rPr lang="ru-RU" sz="1600" b="1" dirty="0" err="1">
                <a:ln w="3175" cmpd="sng">
                  <a:solidFill>
                    <a:schemeClr val="bg1">
                      <a:lumMod val="8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миноносица</a:t>
            </a:r>
            <a:r>
              <a:rPr lang="ru-RU" sz="1600" b="1" dirty="0">
                <a:ln w="3175" cmpd="sng">
                  <a:solidFill>
                    <a:schemeClr val="bg1">
                      <a:lumMod val="8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>
              <a:ln w="3175" cmpd="sng">
                <a:solidFill>
                  <a:schemeClr val="bg1">
                    <a:lumMod val="85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n w="3175" cmpd="sng">
                  <a:solidFill>
                    <a:schemeClr val="bg1">
                      <a:lumMod val="8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Но ударить удалось ему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n w="3175" cmpd="sng">
                  <a:solidFill>
                    <a:schemeClr val="bg1">
                      <a:lumMod val="8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по ребру по </a:t>
            </a:r>
            <a:r>
              <a:rPr lang="ru-RU" sz="1600" b="1" dirty="0" err="1">
                <a:ln w="3175" cmpd="sng">
                  <a:solidFill>
                    <a:schemeClr val="bg1">
                      <a:lumMod val="8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миноносьему</a:t>
            </a:r>
            <a:r>
              <a:rPr lang="ru-RU" sz="1600" b="1" dirty="0">
                <a:ln w="3175" cmpd="sng">
                  <a:solidFill>
                    <a:schemeClr val="bg1">
                      <a:lumMod val="8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>
              <a:ln w="3175" cmpd="sng">
                <a:solidFill>
                  <a:schemeClr val="bg1">
                    <a:lumMod val="85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n w="3175" cmpd="sng">
                  <a:solidFill>
                    <a:schemeClr val="bg1">
                      <a:lumMod val="8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Плач и вой морями носится: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n w="3175" cmpd="sng">
                  <a:solidFill>
                    <a:schemeClr val="bg1">
                      <a:lumMod val="8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овдовела </a:t>
            </a:r>
            <a:r>
              <a:rPr lang="ru-RU" sz="1600" b="1" dirty="0" err="1">
                <a:ln w="3175" cmpd="sng">
                  <a:solidFill>
                    <a:schemeClr val="bg1">
                      <a:lumMod val="8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миноносица</a:t>
            </a:r>
            <a:r>
              <a:rPr lang="ru-RU" sz="1600" b="1" dirty="0">
                <a:ln w="3175" cmpd="sng">
                  <a:solidFill>
                    <a:schemeClr val="bg1">
                      <a:lumMod val="8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>
              <a:ln w="3175" cmpd="sng">
                <a:solidFill>
                  <a:schemeClr val="bg1">
                    <a:lumMod val="85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n w="3175" cmpd="sng">
                  <a:solidFill>
                    <a:schemeClr val="bg1">
                      <a:lumMod val="8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И чего это несносен нам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n w="3175" cmpd="sng">
                  <a:solidFill>
                    <a:schemeClr val="bg1">
                      <a:lumMod val="8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мир в семействе </a:t>
            </a:r>
            <a:r>
              <a:rPr lang="ru-RU" sz="1600" b="1" dirty="0" err="1">
                <a:ln w="3175" cmpd="sng">
                  <a:solidFill>
                    <a:schemeClr val="bg1">
                      <a:lumMod val="8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миноносином</a:t>
            </a:r>
            <a:r>
              <a:rPr lang="ru-RU" sz="1600" b="1" dirty="0">
                <a:ln w="3175" cmpd="sng">
                  <a:solidFill>
                    <a:schemeClr val="bg1">
                      <a:lumMod val="8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?</a:t>
            </a:r>
          </a:p>
        </p:txBody>
      </p:sp>
      <p:pic>
        <p:nvPicPr>
          <p:cNvPr id="2050" name="Picture 2" descr="D:\Олечка\Школа\математика\2011\картинки\310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4653136"/>
            <a:ext cx="3600400" cy="20550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  <a:alpha val="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0" y="1628800"/>
            <a:ext cx="9468544" cy="4525963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>
              <a:buFont typeface="Wingdings" pitchFamily="2" charset="2"/>
              <a:buChar char="Ø"/>
            </a:pPr>
            <a:r>
              <a:rPr lang="ru-RU" sz="31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длина слова;</a:t>
            </a:r>
          </a:p>
          <a:p>
            <a:pPr>
              <a:buFont typeface="Wingdings" pitchFamily="2" charset="2"/>
              <a:buChar char="Ø"/>
            </a:pPr>
            <a:r>
              <a:rPr lang="ru-RU" sz="31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слоговая длина;</a:t>
            </a:r>
          </a:p>
          <a:p>
            <a:pPr>
              <a:buFont typeface="Wingdings" pitchFamily="2" charset="2"/>
              <a:buChar char="Ø"/>
            </a:pPr>
            <a:r>
              <a:rPr lang="ru-RU" sz="31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среднее арифметическое нескольких чисел; </a:t>
            </a:r>
          </a:p>
          <a:p>
            <a:pPr>
              <a:buFont typeface="Wingdings" pitchFamily="2" charset="2"/>
              <a:buChar char="Ø"/>
            </a:pPr>
            <a:r>
              <a:rPr lang="ru-RU" sz="31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мода набора чисел;</a:t>
            </a:r>
          </a:p>
          <a:p>
            <a:pPr>
              <a:buFont typeface="Wingdings" pitchFamily="2" charset="2"/>
              <a:buChar char="Ø"/>
            </a:pPr>
            <a:r>
              <a:rPr lang="ru-RU" sz="31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медиана;</a:t>
            </a:r>
          </a:p>
          <a:p>
            <a:pPr>
              <a:buFont typeface="Wingdings" pitchFamily="2" charset="2"/>
              <a:buChar char="Ø"/>
            </a:pPr>
            <a:endParaRPr lang="ru-RU" sz="31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ru-RU" sz="6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Характеристики:</a:t>
            </a:r>
            <a:endParaRPr lang="ru-RU" sz="6600" dirty="0"/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6000" b="-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50825" y="1268413"/>
          <a:ext cx="8892478" cy="1584176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224134"/>
                <a:gridCol w="504056"/>
                <a:gridCol w="504056"/>
                <a:gridCol w="432048"/>
                <a:gridCol w="504056"/>
                <a:gridCol w="504056"/>
                <a:gridCol w="504056"/>
                <a:gridCol w="504056"/>
                <a:gridCol w="504056"/>
                <a:gridCol w="504056"/>
                <a:gridCol w="504056"/>
                <a:gridCol w="476672"/>
                <a:gridCol w="555780"/>
                <a:gridCol w="555780"/>
                <a:gridCol w="555780"/>
                <a:gridCol w="555780"/>
              </a:tblGrid>
              <a:tr h="927102">
                <a:tc>
                  <a:txBody>
                    <a:bodyPr/>
                    <a:lstStyle/>
                    <a:p>
                      <a:r>
                        <a:rPr lang="ru-RU" dirty="0" smtClean="0"/>
                        <a:t>Длина слова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15</a:t>
                      </a:r>
                      <a:endParaRPr lang="ru-RU" dirty="0"/>
                    </a:p>
                  </a:txBody>
                  <a:tcPr/>
                </a:tc>
              </a:tr>
              <a:tr h="657074">
                <a:tc>
                  <a:txBody>
                    <a:bodyPr/>
                    <a:lstStyle/>
                    <a:p>
                      <a:r>
                        <a:rPr lang="ru-RU" i="1" dirty="0" smtClean="0"/>
                        <a:t>Есенин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50825" y="2205038"/>
          <a:ext cx="8892480" cy="144016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1224136"/>
                <a:gridCol w="504056"/>
                <a:gridCol w="504056"/>
                <a:gridCol w="432048"/>
                <a:gridCol w="576064"/>
                <a:gridCol w="360040"/>
                <a:gridCol w="504056"/>
                <a:gridCol w="504056"/>
                <a:gridCol w="504056"/>
                <a:gridCol w="504056"/>
                <a:gridCol w="496956"/>
                <a:gridCol w="555780"/>
                <a:gridCol w="555780"/>
                <a:gridCol w="555780"/>
                <a:gridCol w="555780"/>
                <a:gridCol w="555780"/>
              </a:tblGrid>
              <a:tr h="7200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20080">
                <a:tc>
                  <a:txBody>
                    <a:bodyPr/>
                    <a:lstStyle/>
                    <a:p>
                      <a:r>
                        <a:rPr lang="ru-RU" i="1" dirty="0" smtClean="0"/>
                        <a:t>Цветаева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11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50825" y="2924175"/>
          <a:ext cx="8892480" cy="1440160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1440160"/>
                <a:gridCol w="288032"/>
                <a:gridCol w="576064"/>
                <a:gridCol w="432048"/>
                <a:gridCol w="360040"/>
                <a:gridCol w="576064"/>
                <a:gridCol w="432048"/>
                <a:gridCol w="576064"/>
                <a:gridCol w="504056"/>
                <a:gridCol w="373224"/>
                <a:gridCol w="555780"/>
                <a:gridCol w="555780"/>
                <a:gridCol w="555780"/>
                <a:gridCol w="555780"/>
                <a:gridCol w="555780"/>
                <a:gridCol w="555780"/>
              </a:tblGrid>
              <a:tr h="78008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0073">
                <a:tc>
                  <a:txBody>
                    <a:bodyPr/>
                    <a:lstStyle/>
                    <a:p>
                      <a:r>
                        <a:rPr lang="ru-RU" i="1" dirty="0" smtClean="0"/>
                        <a:t>Маяковский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  <a:alpha val="38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643042" y="-142900"/>
          <a:ext cx="5949974" cy="30718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>
            <a:graphicFrameLocks/>
          </p:cNvGraphicFramePr>
          <p:nvPr/>
        </p:nvGraphicFramePr>
        <p:xfrm>
          <a:off x="0" y="2708275"/>
          <a:ext cx="4859338" cy="4149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Содержимое 3"/>
          <p:cNvGraphicFramePr>
            <a:graphicFrameLocks/>
          </p:cNvGraphicFramePr>
          <p:nvPr/>
        </p:nvGraphicFramePr>
        <p:xfrm>
          <a:off x="4716462" y="4286256"/>
          <a:ext cx="4427537" cy="23828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Graphic spid="5" grpId="0">
        <p:bldAsOne/>
      </p:bldGraphic>
      <p:bldGraphic spid="6" grpId="0">
        <p:bldAsOne/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  <a:alpha val="47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602" name="Group 26"/>
          <p:cNvGraphicFramePr>
            <a:graphicFrameLocks noGrp="1"/>
          </p:cNvGraphicFramePr>
          <p:nvPr>
            <p:ph idx="1"/>
          </p:nvPr>
        </p:nvGraphicFramePr>
        <p:xfrm>
          <a:off x="468313" y="1700213"/>
          <a:ext cx="8351837" cy="2565400"/>
        </p:xfrm>
        <a:graphic>
          <a:graphicData uri="http://schemas.openxmlformats.org/drawingml/2006/table">
            <a:tbl>
              <a:tblPr/>
              <a:tblGrid>
                <a:gridCol w="4248150"/>
                <a:gridCol w="1316037"/>
                <a:gridCol w="1316038"/>
                <a:gridCol w="1471612"/>
              </a:tblGrid>
              <a:tr h="641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    Характеристика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Есенин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Цветаева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Маяковский</a:t>
                      </a:r>
                    </a:p>
                  </a:txBody>
                  <a:tcPr horzOverflow="overflow">
                    <a:lnL>
                      <a:noFill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</a:tr>
              <a:tr h="641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    Среднее значение,</a:t>
                      </a: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 </a:t>
                      </a:r>
                      <a:r>
                        <a:rPr kumimoji="0" lang="en-US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X</a:t>
                      </a:r>
                      <a:endParaRPr kumimoji="0" lang="ru-RU" sz="18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4,77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4,24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5,3</a:t>
                      </a:r>
                    </a:p>
                  </a:txBody>
                  <a:tcPr horzOverflow="overflow">
                    <a:lnL>
                      <a:noFill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</a:tr>
              <a:tr h="641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    Мода, </a:t>
                      </a: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Мо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>
                      <a:noFill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</a:tr>
              <a:tr h="641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    Медиана, </a:t>
                      </a: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Ме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4,5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8313" y="1484313"/>
          <a:ext cx="8229599" cy="101092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368152"/>
                <a:gridCol w="983162"/>
                <a:gridCol w="1175657"/>
                <a:gridCol w="1175657"/>
                <a:gridCol w="1175657"/>
                <a:gridCol w="1175657"/>
                <a:gridCol w="117565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Слоговая длина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/>
                        <a:t>Есенин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Содержимое 3"/>
          <p:cNvGraphicFramePr>
            <a:graphicFrameLocks/>
          </p:cNvGraphicFramePr>
          <p:nvPr/>
        </p:nvGraphicFramePr>
        <p:xfrm>
          <a:off x="468313" y="2133600"/>
          <a:ext cx="8229599" cy="74168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1440160"/>
                <a:gridCol w="911154"/>
                <a:gridCol w="1175657"/>
                <a:gridCol w="1175657"/>
                <a:gridCol w="1175657"/>
                <a:gridCol w="1175657"/>
                <a:gridCol w="1175657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i="1" dirty="0" smtClean="0"/>
                        <a:t>Цветаева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Содержимое 3"/>
          <p:cNvGraphicFramePr>
            <a:graphicFrameLocks/>
          </p:cNvGraphicFramePr>
          <p:nvPr/>
        </p:nvGraphicFramePr>
        <p:xfrm>
          <a:off x="468313" y="2492375"/>
          <a:ext cx="8229599" cy="741680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1512168"/>
                <a:gridCol w="839146"/>
                <a:gridCol w="1175657"/>
                <a:gridCol w="1175657"/>
                <a:gridCol w="1175657"/>
                <a:gridCol w="1175657"/>
                <a:gridCol w="1175657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i="1" dirty="0" smtClean="0"/>
                        <a:t>Маяковский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  <a:alpha val="38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84213" y="0"/>
          <a:ext cx="8208962" cy="21304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Содержимое 3"/>
          <p:cNvGraphicFramePr>
            <a:graphicFrameLocks/>
          </p:cNvGraphicFramePr>
          <p:nvPr/>
        </p:nvGraphicFramePr>
        <p:xfrm>
          <a:off x="539750" y="1773238"/>
          <a:ext cx="8353425" cy="3384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Содержимое 3"/>
          <p:cNvGraphicFramePr>
            <a:graphicFrameLocks/>
          </p:cNvGraphicFramePr>
          <p:nvPr/>
        </p:nvGraphicFramePr>
        <p:xfrm>
          <a:off x="611188" y="4868863"/>
          <a:ext cx="8281987" cy="19891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Graphic spid="5" grpId="0">
        <p:bldAsOne/>
      </p:bldGraphic>
      <p:bldGraphic spid="6" grpId="0">
        <p:bldAsOne/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  <a:alpha val="47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674" name="Group 26"/>
          <p:cNvGraphicFramePr>
            <a:graphicFrameLocks noGrp="1"/>
          </p:cNvGraphicFramePr>
          <p:nvPr>
            <p:ph idx="1"/>
          </p:nvPr>
        </p:nvGraphicFramePr>
        <p:xfrm>
          <a:off x="468313" y="1700213"/>
          <a:ext cx="8351837" cy="2565400"/>
        </p:xfrm>
        <a:graphic>
          <a:graphicData uri="http://schemas.openxmlformats.org/drawingml/2006/table">
            <a:tbl>
              <a:tblPr/>
              <a:tblGrid>
                <a:gridCol w="4248150"/>
                <a:gridCol w="1316037"/>
                <a:gridCol w="1316038"/>
                <a:gridCol w="1471612"/>
              </a:tblGrid>
              <a:tr h="641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    Характеристика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Есенин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Цветаева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Маяковский</a:t>
                      </a:r>
                    </a:p>
                  </a:txBody>
                  <a:tcPr horzOverflow="overflow">
                    <a:lnL>
                      <a:noFill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</a:tr>
              <a:tr h="641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    Среднее значение,</a:t>
                      </a: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 </a:t>
                      </a:r>
                      <a:r>
                        <a:rPr kumimoji="0" lang="en-US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X</a:t>
                      </a:r>
                      <a:endParaRPr kumimoji="0" lang="ru-RU" sz="18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1,04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1,08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1,14</a:t>
                      </a:r>
                    </a:p>
                  </a:txBody>
                  <a:tcPr horzOverflow="overflow">
                    <a:lnL>
                      <a:noFill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</a:tr>
              <a:tr h="641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    Мода, </a:t>
                      </a: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Мо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>
                      <a:noFill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</a:tr>
              <a:tr h="641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    Медиана, </a:t>
                      </a: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Ме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2225040"/>
        </p:xfrm>
        <a:graphic>
          <a:graphicData uri="http://schemas.openxmlformats.org/drawingml/2006/table">
            <a:tbl>
              <a:tblPr firstRow="1" bandRow="1">
                <a:tableStyleId>{793D81CF-94F2-401A-BA57-92F5A7B2D0C5}</a:tableStyleId>
              </a:tblPr>
              <a:tblGrid>
                <a:gridCol w="2386608"/>
                <a:gridCol w="1944216"/>
                <a:gridCol w="2016224"/>
                <a:gridCol w="188255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Категория букв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solidFill>
                            <a:schemeClr val="tx1"/>
                          </a:solidFill>
                        </a:rPr>
                        <a:t>Есенин</a:t>
                      </a:r>
                      <a:endParaRPr lang="ru-RU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solidFill>
                            <a:schemeClr val="tx1"/>
                          </a:solidFill>
                        </a:rPr>
                        <a:t>Цветаева</a:t>
                      </a:r>
                      <a:endParaRPr lang="ru-RU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solidFill>
                            <a:schemeClr val="tx1"/>
                          </a:solidFill>
                        </a:rPr>
                        <a:t>Маяковский</a:t>
                      </a:r>
                      <a:endParaRPr lang="ru-RU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Гласные</a:t>
                      </a:r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190</a:t>
                      </a:r>
                      <a:endParaRPr lang="ru-RU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257</a:t>
                      </a:r>
                      <a:endParaRPr lang="ru-RU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161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Сонорные согласные</a:t>
                      </a:r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98</a:t>
                      </a:r>
                      <a:endParaRPr lang="ru-RU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157</a:t>
                      </a:r>
                      <a:endParaRPr lang="ru-RU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95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Остальные согласные</a:t>
                      </a:r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176</a:t>
                      </a:r>
                      <a:endParaRPr lang="ru-RU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185</a:t>
                      </a:r>
                      <a:endParaRPr lang="ru-RU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121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Мягкий знак</a:t>
                      </a:r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23</a:t>
                      </a:r>
                      <a:endParaRPr lang="ru-RU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12</a:t>
                      </a:r>
                      <a:endParaRPr lang="ru-RU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Всего</a:t>
                      </a:r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487</a:t>
                      </a:r>
                      <a:endParaRPr lang="ru-RU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611</a:t>
                      </a:r>
                      <a:endParaRPr lang="ru-RU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387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  <a:alpha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84213" y="0"/>
          <a:ext cx="8280400" cy="22764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Содержимое 3"/>
          <p:cNvGraphicFramePr>
            <a:graphicFrameLocks/>
          </p:cNvGraphicFramePr>
          <p:nvPr/>
        </p:nvGraphicFramePr>
        <p:xfrm>
          <a:off x="539750" y="1916113"/>
          <a:ext cx="8424863" cy="29527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Содержимое 3"/>
          <p:cNvGraphicFramePr>
            <a:graphicFrameLocks/>
          </p:cNvGraphicFramePr>
          <p:nvPr/>
        </p:nvGraphicFramePr>
        <p:xfrm>
          <a:off x="611188" y="4581525"/>
          <a:ext cx="8281987" cy="22764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Graphic spid="5" grpId="0">
        <p:bldAsOne/>
      </p:bldGraphic>
      <p:bldGraphic spid="6" grpId="0">
        <p:bldAsOne/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  <a:alpha val="47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J:\картинки\bab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4664"/>
            <a:ext cx="4191000" cy="32004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J:\картинки\defaul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476672"/>
            <a:ext cx="3960440" cy="317542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4" name="Picture 6" descr="J:\картинки\1230465724973yL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760" y="3501008"/>
            <a:ext cx="4596261" cy="30689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6" name="Picture 8" descr="J:\картинки\653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428604"/>
            <a:ext cx="8604448" cy="586667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  <a:alpha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7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Выводы:</a:t>
            </a:r>
            <a:endParaRPr lang="ru-RU" sz="7200" dirty="0" smtClean="0"/>
          </a:p>
        </p:txBody>
      </p:sp>
      <p:sp>
        <p:nvSpPr>
          <p:cNvPr id="32771" name="Содержимое 2"/>
          <p:cNvSpPr>
            <a:spLocks noGrp="1"/>
          </p:cNvSpPr>
          <p:nvPr>
            <p:ph idx="1"/>
          </p:nvPr>
        </p:nvSpPr>
        <p:spPr>
          <a:xfrm>
            <a:off x="214282" y="1600200"/>
            <a:ext cx="8715436" cy="4525963"/>
          </a:xfrm>
        </p:spPr>
        <p:txBody>
          <a:bodyPr/>
          <a:lstStyle/>
          <a:p>
            <a:pPr>
              <a:buNone/>
            </a:pPr>
            <a:r>
              <a:rPr lang="ru-RU" sz="2800" i="1" dirty="0" smtClean="0"/>
              <a:t>     Итак</a:t>
            </a:r>
            <a:r>
              <a:rPr lang="ru-RU" sz="2800" i="1" dirty="0" smtClean="0"/>
              <a:t>, данная </a:t>
            </a:r>
            <a:r>
              <a:rPr lang="ru-RU" sz="2800" i="1" dirty="0" smtClean="0"/>
              <a:t>работа показывает</a:t>
            </a:r>
            <a:r>
              <a:rPr lang="ru-RU" sz="2800" i="1" dirty="0" smtClean="0"/>
              <a:t>, как с помощью математики можно понять строение стихотворения, его структуру. Поэты интуитивно подбирают подходящие слова, а  не подсчитывают длину слова, слоговую длину, количество гласных и согласных. Статистический метод позволяет получить богатейший материал для </a:t>
            </a:r>
            <a:r>
              <a:rPr lang="ru-RU" sz="2800" i="1" dirty="0" smtClean="0"/>
              <a:t>интерпретации </a:t>
            </a:r>
            <a:r>
              <a:rPr lang="ru-RU" sz="2800" i="1" dirty="0" smtClean="0"/>
              <a:t>и </a:t>
            </a:r>
            <a:r>
              <a:rPr lang="ru-RU" sz="2800" i="1" dirty="0" smtClean="0"/>
              <a:t>объяснения </a:t>
            </a:r>
            <a:r>
              <a:rPr lang="ru-RU" sz="2800" i="1" dirty="0" smtClean="0"/>
              <a:t>структуры стихотворения, используя математические методы анализа. </a:t>
            </a:r>
          </a:p>
          <a:p>
            <a:pPr>
              <a:buNone/>
            </a:pPr>
            <a:endParaRPr lang="ru-RU" sz="2800" i="1" dirty="0" smtClean="0"/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1520" y="260648"/>
            <a:ext cx="8686800" cy="1396752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6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Источники информации</a:t>
            </a:r>
            <a:endParaRPr lang="ru-RU" sz="6600" dirty="0"/>
          </a:p>
        </p:txBody>
      </p:sp>
      <p:sp>
        <p:nvSpPr>
          <p:cNvPr id="33796" name="Содержимое 3"/>
          <p:cNvSpPr>
            <a:spLocks noGrp="1"/>
          </p:cNvSpPr>
          <p:nvPr>
            <p:ph sz="half" idx="2"/>
          </p:nvPr>
        </p:nvSpPr>
        <p:spPr>
          <a:xfrm>
            <a:off x="827088" y="1600200"/>
            <a:ext cx="8174068" cy="5257800"/>
          </a:xfrm>
        </p:spPr>
        <p:txBody>
          <a:bodyPr/>
          <a:lstStyle/>
          <a:p>
            <a:r>
              <a:rPr lang="ru-RU" b="1" i="1" dirty="0" smtClean="0">
                <a:ln w="6350" cmpd="sng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Журавлев А.П. «Звук и смысл»</a:t>
            </a:r>
          </a:p>
          <a:p>
            <a:r>
              <a:rPr lang="ru-RU" b="1" i="1" dirty="0" smtClean="0">
                <a:ln w="6350" cmpd="sng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Колмогоров А.Н. и Прохоров А.В. «О дольнике современной русской </a:t>
            </a:r>
            <a:r>
              <a:rPr lang="ru-RU" b="1" i="1" dirty="0" smtClean="0">
                <a:ln w="6350" cmpd="sng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поэзии» </a:t>
            </a:r>
            <a:endParaRPr lang="ru-RU" b="1" i="1" dirty="0" smtClean="0">
              <a:ln w="6350" cmpd="sng">
                <a:solidFill>
                  <a:schemeClr val="tx1"/>
                </a:soli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ru-RU" b="1" i="1" dirty="0" err="1" smtClean="0">
                <a:ln w="6350" cmpd="sng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Гаспаров</a:t>
            </a:r>
            <a:r>
              <a:rPr lang="ru-RU" b="1" i="1" dirty="0" smtClean="0">
                <a:ln w="6350" cmpd="sng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b="1" i="1" dirty="0" smtClean="0">
                <a:ln w="6350" cmpd="sng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М.Л. «Русский стих начала </a:t>
            </a:r>
            <a:r>
              <a:rPr lang="en-US" b="1" i="1" dirty="0" smtClean="0">
                <a:ln w="6350" cmpd="sng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XX </a:t>
            </a:r>
            <a:r>
              <a:rPr lang="ru-RU" b="1" i="1" dirty="0" smtClean="0">
                <a:ln w="6350" cmpd="sng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века в комментариях</a:t>
            </a:r>
            <a:r>
              <a:rPr lang="ru-RU" b="1" i="1" dirty="0" smtClean="0">
                <a:ln w="6350" cmpd="sng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»</a:t>
            </a:r>
            <a:endParaRPr lang="ru-RU" b="1" i="1" dirty="0" smtClean="0">
              <a:ln w="6350" cmpd="sng">
                <a:solidFill>
                  <a:schemeClr val="tx1"/>
                </a:soli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ru-RU" b="1" i="1" dirty="0" smtClean="0">
                <a:ln w="6350" cmpd="sng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Шенгели Г.А. «Техника стиха»</a:t>
            </a:r>
          </a:p>
          <a:p>
            <a:r>
              <a:rPr lang="ru-RU" b="1" i="1" dirty="0" smtClean="0">
                <a:ln w="12700" cmpd="sng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Сборники стихотворений С.Есенина, М.Цветаевой и В.Маяковского </a:t>
            </a:r>
            <a:endParaRPr lang="ru-RU" b="1" i="1" dirty="0" smtClean="0">
              <a:ln w="12700" cmpd="sng">
                <a:solidFill>
                  <a:schemeClr val="tx1"/>
                </a:soli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79512" y="2996952"/>
            <a:ext cx="8964488" cy="4104456"/>
          </a:xfrm>
          <a:prstGeom prst="rect">
            <a:avLst/>
          </a:prstGeom>
        </p:spPr>
        <p:txBody>
          <a:bodyPr bIns="91440" anchor="ctr">
            <a:normAutofit fontScale="75000" lnSpcReduction="2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9600" b="1" dirty="0">
                <a:ln w="18415" cmpd="sng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  <a:ea typeface="+mj-ea"/>
                <a:cs typeface="+mj-cs"/>
              </a:rPr>
              <a:t>«Поэт тем талантливее, чем более математичен его дар»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ru-RU" sz="7300" dirty="0">
                <a:solidFill>
                  <a:srgbClr val="FF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Monotype Corsiva" pitchFamily="66" charset="0"/>
                <a:ea typeface="+mj-ea"/>
                <a:cs typeface="+mj-cs"/>
              </a:rPr>
              <a:t>                               </a:t>
            </a:r>
            <a:r>
              <a:rPr lang="ru-RU" sz="7300" b="1" dirty="0">
                <a:ln w="18415" cmpd="sng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  <a:ea typeface="+mj-ea"/>
                <a:cs typeface="+mj-cs"/>
              </a:rPr>
              <a:t>Эдгар По</a:t>
            </a:r>
            <a:r>
              <a:rPr lang="ru-RU" sz="4000" dirty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Monotype Corsiva" pitchFamily="66" charset="0"/>
                <a:ea typeface="+mj-ea"/>
                <a:cs typeface="+mj-cs"/>
              </a:rPr>
              <a:t/>
            </a:r>
            <a:br>
              <a:rPr lang="ru-RU" sz="4000" dirty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Monotype Corsiva" pitchFamily="66" charset="0"/>
                <a:ea typeface="+mj-ea"/>
                <a:cs typeface="+mj-cs"/>
              </a:rPr>
            </a:br>
            <a:endParaRPr lang="ru-RU" sz="6000" dirty="0">
              <a:solidFill>
                <a:schemeClr val="bg1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1026" name="Picture 2" descr="D:\Олечка\Школа\математика\2011\картинки\Edgar_Allan_Poe_portrait_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40"/>
            <a:ext cx="2197205" cy="298682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  <a:alpha val="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6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Цели работы:</a:t>
            </a:r>
            <a:endParaRPr lang="ru-RU" sz="66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>
          <a:xfrm>
            <a:off x="250825" y="1557338"/>
            <a:ext cx="5843588" cy="4525962"/>
          </a:xfrm>
        </p:spPr>
        <p:txBody>
          <a:bodyPr/>
          <a:lstStyle/>
          <a:p>
            <a:pPr>
              <a:buNone/>
            </a:pPr>
            <a:r>
              <a:rPr lang="ru-RU" sz="2800" b="1" i="1" dirty="0" smtClean="0"/>
              <a:t>    Исследовать лирические произведения нескольких авторов, проследить закономерность, установить существование связи в данных произведениях, законов стихосложения с законами математики,  сравнить и систематизировать результаты</a:t>
            </a:r>
            <a:endParaRPr lang="ru-RU" sz="2800" dirty="0" smtClean="0"/>
          </a:p>
        </p:txBody>
      </p:sp>
      <p:pic>
        <p:nvPicPr>
          <p:cNvPr id="2050" name="Picture 2" descr="D:\Олечка\Школа\математика\2011\картинки\p1_009152008382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3501008"/>
            <a:ext cx="3192241" cy="31872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  <a:alpha val="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6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Задачи работы:</a:t>
            </a:r>
            <a:endParaRPr lang="ru-RU" sz="66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6444208" cy="5069160"/>
          </a:xfrm>
        </p:spPr>
        <p:txBody>
          <a:bodyPr/>
          <a:lstStyle/>
          <a:p>
            <a:pPr lvl="0"/>
            <a:r>
              <a:rPr lang="ru-RU" sz="2000" b="1" i="1" dirty="0" smtClean="0"/>
              <a:t>обобщить знания, полученные на уроках математики по теме «Элементы статистики», на уроках литературы по теме «Стихосложение», на уроках информатики по теме «Построение диаграмм и графиков»</a:t>
            </a:r>
          </a:p>
          <a:p>
            <a:pPr lvl="0"/>
            <a:r>
              <a:rPr lang="ru-RU" sz="2000" b="1" i="1" dirty="0" smtClean="0"/>
              <a:t>показать, как связанны между собой математические методы исследования и художественные произведения</a:t>
            </a:r>
          </a:p>
          <a:p>
            <a:pPr lvl="0"/>
            <a:r>
              <a:rPr lang="ru-RU" sz="2000" b="1" i="1" dirty="0" smtClean="0"/>
              <a:t>доказать, что понятия и законы статистики применимы для задач, которые ставятся в области литературы</a:t>
            </a:r>
          </a:p>
          <a:p>
            <a:pPr lvl="0"/>
            <a:r>
              <a:rPr lang="ru-RU" sz="2000" b="1" i="1" dirty="0" smtClean="0"/>
              <a:t>оценить роль математических законов в поэтическом творчестве</a:t>
            </a:r>
          </a:p>
          <a:p>
            <a:endParaRPr lang="ru-RU" dirty="0" smtClean="0"/>
          </a:p>
        </p:txBody>
      </p:sp>
      <p:pic>
        <p:nvPicPr>
          <p:cNvPr id="4" name="Picture 2" descr="D:\Олечка\Школа\математика\2011\картинки\p1_009152008382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3501008"/>
            <a:ext cx="3192241" cy="31872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  <a:alpha val="47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51520" y="1916832"/>
            <a:ext cx="5987008" cy="4525963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lvl="0"/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математические расчеты</a:t>
            </a:r>
          </a:p>
          <a:p>
            <a:pPr lvl="0"/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обработка данных</a:t>
            </a:r>
          </a:p>
          <a:p>
            <a:pPr lvl="0"/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анализ полученных результатов</a:t>
            </a:r>
          </a:p>
          <a:p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260648"/>
            <a:ext cx="770485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Методы исследования:</a:t>
            </a:r>
            <a:endParaRPr lang="ru-RU" sz="6600" dirty="0"/>
          </a:p>
        </p:txBody>
      </p:sp>
      <p:pic>
        <p:nvPicPr>
          <p:cNvPr id="7" name="Picture 2" descr="D:\Олечка\Школа\математика\2011\картинки\p1_009152008382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3501008"/>
            <a:ext cx="3192241" cy="31872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  <a:alpha val="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Олечка\Школа\математика\2011\картинки\pictu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950" y="188913"/>
            <a:ext cx="3600450" cy="2700337"/>
          </a:xfrm>
          <a:prstGeom prst="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6" name="Picture 4" descr="D:\Олечка\Школа\математика\2011\картинки\normal_Gasparov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325" y="1268413"/>
            <a:ext cx="2820988" cy="3816350"/>
          </a:xfrm>
          <a:prstGeom prst="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7" name="Picture 5" descr="D:\Олечка\Школа\математика\2011\картинки\kolmogorov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950" y="3284538"/>
            <a:ext cx="3600450" cy="29908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3995936" y="548680"/>
            <a:ext cx="2520280" cy="584775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900" cmpd="sng">
                  <a:solidFill>
                    <a:schemeClr val="tx1">
                      <a:alpha val="55000"/>
                    </a:schemeClr>
                  </a:solidFill>
                  <a:prstDash val="solid"/>
                </a:ln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Monotype Corsiva" pitchFamily="66" charset="0"/>
              </a:rPr>
              <a:t>Андрей Белый</a:t>
            </a:r>
            <a:endParaRPr lang="ru-RU" sz="3200" b="1" dirty="0">
              <a:ln w="900" cmpd="sng">
                <a:solidFill>
                  <a:schemeClr val="tx1">
                    <a:alpha val="55000"/>
                  </a:schemeClr>
                </a:solidFill>
                <a:prstDash val="solid"/>
              </a:ln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95936" y="5229200"/>
            <a:ext cx="2808312" cy="584775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900" cmpd="sng">
                  <a:solidFill>
                    <a:schemeClr val="tx1">
                      <a:alpha val="55000"/>
                    </a:schemeClr>
                  </a:solidFill>
                  <a:prstDash val="solid"/>
                </a:ln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Monotype Corsiva" pitchFamily="66" charset="0"/>
              </a:rPr>
              <a:t>А.Н.Колмогоров</a:t>
            </a:r>
            <a:endParaRPr lang="ru-RU" sz="3200" b="1" dirty="0">
              <a:ln w="900" cmpd="sng">
                <a:solidFill>
                  <a:schemeClr val="tx1">
                    <a:alpha val="55000"/>
                  </a:schemeClr>
                </a:solidFill>
                <a:prstDash val="solid"/>
              </a:ln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91880" y="2708920"/>
            <a:ext cx="2520280" cy="584775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err="1">
                <a:ln w="900" cmpd="sng">
                  <a:solidFill>
                    <a:schemeClr val="tx1">
                      <a:alpha val="55000"/>
                    </a:schemeClr>
                  </a:solidFill>
                  <a:prstDash val="solid"/>
                </a:ln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Monotype Corsiva" pitchFamily="66" charset="0"/>
              </a:rPr>
              <a:t>М.Л.Гаспаров</a:t>
            </a:r>
            <a:endParaRPr lang="ru-RU" sz="3200" b="1" dirty="0">
              <a:ln w="900" cmpd="sng">
                <a:solidFill>
                  <a:schemeClr val="tx1">
                    <a:alpha val="55000"/>
                  </a:schemeClr>
                </a:solidFill>
                <a:prstDash val="solid"/>
              </a:ln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+mn-lt"/>
            </a:endParaRPr>
          </a:p>
        </p:txBody>
      </p:sp>
      <p:pic>
        <p:nvPicPr>
          <p:cNvPr id="1026" name="Picture 2" descr="J:\картинки\ronsard_11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14546" y="214290"/>
            <a:ext cx="5618064" cy="597666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2" name="Лента лицом вниз 11"/>
          <p:cNvSpPr/>
          <p:nvPr/>
        </p:nvSpPr>
        <p:spPr>
          <a:xfrm>
            <a:off x="0" y="5643578"/>
            <a:ext cx="9252520" cy="1080120"/>
          </a:xfrm>
          <a:prstGeom prst="ribbon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2571736" y="5857892"/>
            <a:ext cx="41764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Пьер </a:t>
            </a:r>
            <a:r>
              <a:rPr lang="ru-RU" sz="48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Ронсар</a:t>
            </a:r>
            <a:endParaRPr lang="ru-RU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785918" y="142852"/>
            <a:ext cx="621510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dirty="0" smtClean="0">
                <a:latin typeface="Monotype Corsiva" pitchFamily="66" charset="0"/>
              </a:rPr>
              <a:t>Едва Камена мне источник свой открыла</a:t>
            </a:r>
            <a:br>
              <a:rPr lang="ru-RU" sz="2200" dirty="0" smtClean="0">
                <a:latin typeface="Monotype Corsiva" pitchFamily="66" charset="0"/>
              </a:rPr>
            </a:br>
            <a:r>
              <a:rPr lang="ru-RU" sz="2200" dirty="0" smtClean="0">
                <a:latin typeface="Monotype Corsiva" pitchFamily="66" charset="0"/>
              </a:rPr>
              <a:t>И рвеньем сладостным на подвиг окрылила,</a:t>
            </a:r>
            <a:br>
              <a:rPr lang="ru-RU" sz="2200" dirty="0" smtClean="0">
                <a:latin typeface="Monotype Corsiva" pitchFamily="66" charset="0"/>
              </a:rPr>
            </a:br>
            <a:r>
              <a:rPr lang="ru-RU" sz="2200" dirty="0" smtClean="0">
                <a:latin typeface="Monotype Corsiva" pitchFamily="66" charset="0"/>
              </a:rPr>
              <a:t>Веселье гордое мою согрело кровь</a:t>
            </a:r>
            <a:br>
              <a:rPr lang="ru-RU" sz="2200" dirty="0" smtClean="0">
                <a:latin typeface="Monotype Corsiva" pitchFamily="66" charset="0"/>
              </a:rPr>
            </a:br>
            <a:r>
              <a:rPr lang="ru-RU" sz="2200" dirty="0" smtClean="0">
                <a:latin typeface="Monotype Corsiva" pitchFamily="66" charset="0"/>
              </a:rPr>
              <a:t>И благородную зажгло во мне любовь.</a:t>
            </a:r>
            <a:br>
              <a:rPr lang="ru-RU" sz="2200" dirty="0" smtClean="0">
                <a:latin typeface="Monotype Corsiva" pitchFamily="66" charset="0"/>
              </a:rPr>
            </a:br>
            <a:r>
              <a:rPr lang="ru-RU" sz="2200" dirty="0" smtClean="0">
                <a:latin typeface="Monotype Corsiva" pitchFamily="66" charset="0"/>
              </a:rPr>
              <a:t>Плененный в двадцать лет красавицей беспечной, </a:t>
            </a:r>
            <a:br>
              <a:rPr lang="ru-RU" sz="2200" dirty="0" smtClean="0">
                <a:latin typeface="Monotype Corsiva" pitchFamily="66" charset="0"/>
              </a:rPr>
            </a:br>
            <a:r>
              <a:rPr lang="ru-RU" sz="2200" dirty="0" smtClean="0">
                <a:latin typeface="Monotype Corsiva" pitchFamily="66" charset="0"/>
              </a:rPr>
              <a:t>Задумал я в стихах излить свой жар сердечный,</a:t>
            </a:r>
            <a:br>
              <a:rPr lang="ru-RU" sz="2200" dirty="0" smtClean="0">
                <a:latin typeface="Monotype Corsiva" pitchFamily="66" charset="0"/>
              </a:rPr>
            </a:br>
            <a:r>
              <a:rPr lang="ru-RU" sz="2200" dirty="0" smtClean="0">
                <a:latin typeface="Monotype Corsiva" pitchFamily="66" charset="0"/>
              </a:rPr>
              <a:t>Но с чувствами язык французский согласив, </a:t>
            </a:r>
            <a:br>
              <a:rPr lang="ru-RU" sz="2200" dirty="0" smtClean="0">
                <a:latin typeface="Monotype Corsiva" pitchFamily="66" charset="0"/>
              </a:rPr>
            </a:br>
            <a:r>
              <a:rPr lang="ru-RU" sz="2200" dirty="0" smtClean="0">
                <a:latin typeface="Monotype Corsiva" pitchFamily="66" charset="0"/>
              </a:rPr>
              <a:t>Увидел, как он груб, неясен, некрасив. </a:t>
            </a:r>
            <a:br>
              <a:rPr lang="ru-RU" sz="2200" dirty="0" smtClean="0">
                <a:latin typeface="Monotype Corsiva" pitchFamily="66" charset="0"/>
              </a:rPr>
            </a:br>
            <a:r>
              <a:rPr lang="ru-RU" sz="2200" dirty="0" smtClean="0">
                <a:latin typeface="Monotype Corsiva" pitchFamily="66" charset="0"/>
              </a:rPr>
              <a:t>Тогда для </a:t>
            </a:r>
            <a:r>
              <a:rPr lang="ru-RU" sz="2200" dirty="0" err="1" smtClean="0">
                <a:latin typeface="Monotype Corsiva" pitchFamily="66" charset="0"/>
              </a:rPr>
              <a:t>Франций</a:t>
            </a:r>
            <a:r>
              <a:rPr lang="ru-RU" sz="2200" dirty="0" smtClean="0">
                <a:latin typeface="Monotype Corsiva" pitchFamily="66" charset="0"/>
              </a:rPr>
              <a:t>, </a:t>
            </a:r>
            <a:r>
              <a:rPr lang="ru-RU" sz="2200" dirty="0" err="1" smtClean="0">
                <a:latin typeface="Monotype Corsiva" pitchFamily="66" charset="0"/>
              </a:rPr>
              <a:t>для</a:t>
            </a:r>
            <a:r>
              <a:rPr lang="ru-RU" sz="2200" dirty="0" smtClean="0">
                <a:latin typeface="Monotype Corsiva" pitchFamily="66" charset="0"/>
              </a:rPr>
              <a:t> языка родного, </a:t>
            </a:r>
            <a:br>
              <a:rPr lang="ru-RU" sz="2200" dirty="0" smtClean="0">
                <a:latin typeface="Monotype Corsiva" pitchFamily="66" charset="0"/>
              </a:rPr>
            </a:br>
            <a:r>
              <a:rPr lang="ru-RU" sz="2200" dirty="0" smtClean="0">
                <a:latin typeface="Monotype Corsiva" pitchFamily="66" charset="0"/>
              </a:rPr>
              <a:t>Трудиться начал я отважно и сурово, </a:t>
            </a:r>
            <a:br>
              <a:rPr lang="ru-RU" sz="2200" dirty="0" smtClean="0">
                <a:latin typeface="Monotype Corsiva" pitchFamily="66" charset="0"/>
              </a:rPr>
            </a:br>
            <a:r>
              <a:rPr lang="ru-RU" sz="2200" dirty="0" smtClean="0">
                <a:latin typeface="Monotype Corsiva" pitchFamily="66" charset="0"/>
              </a:rPr>
              <a:t>И множил, воскрешал, изобретал слова, </a:t>
            </a:r>
            <a:br>
              <a:rPr lang="ru-RU" sz="2200" dirty="0" smtClean="0">
                <a:latin typeface="Monotype Corsiva" pitchFamily="66" charset="0"/>
              </a:rPr>
            </a:br>
            <a:r>
              <a:rPr lang="ru-RU" sz="2200" dirty="0" smtClean="0">
                <a:latin typeface="Monotype Corsiva" pitchFamily="66" charset="0"/>
              </a:rPr>
              <a:t>И сотворенное прославила молва. </a:t>
            </a:r>
            <a:br>
              <a:rPr lang="ru-RU" sz="2200" dirty="0" smtClean="0">
                <a:latin typeface="Monotype Corsiva" pitchFamily="66" charset="0"/>
              </a:rPr>
            </a:br>
            <a:r>
              <a:rPr lang="ru-RU" sz="2200" dirty="0" smtClean="0">
                <a:latin typeface="Monotype Corsiva" pitchFamily="66" charset="0"/>
              </a:rPr>
              <a:t>Я, древних изучив; открыл свою дорогу, </a:t>
            </a:r>
            <a:br>
              <a:rPr lang="ru-RU" sz="2200" dirty="0" smtClean="0">
                <a:latin typeface="Monotype Corsiva" pitchFamily="66" charset="0"/>
              </a:rPr>
            </a:br>
            <a:r>
              <a:rPr lang="ru-RU" sz="2200" dirty="0" smtClean="0">
                <a:latin typeface="Monotype Corsiva" pitchFamily="66" charset="0"/>
              </a:rPr>
              <a:t>Порядок фразам дал, разнообразье слогу, </a:t>
            </a:r>
            <a:br>
              <a:rPr lang="ru-RU" sz="2200" dirty="0" smtClean="0">
                <a:latin typeface="Monotype Corsiva" pitchFamily="66" charset="0"/>
              </a:rPr>
            </a:br>
            <a:r>
              <a:rPr lang="ru-RU" sz="2200" dirty="0" smtClean="0">
                <a:latin typeface="Monotype Corsiva" pitchFamily="66" charset="0"/>
              </a:rPr>
              <a:t>Я строй поэзии нашел — и волей муз, </a:t>
            </a:r>
            <a:br>
              <a:rPr lang="ru-RU" sz="2200" dirty="0" smtClean="0">
                <a:latin typeface="Monotype Corsiva" pitchFamily="66" charset="0"/>
              </a:rPr>
            </a:br>
            <a:r>
              <a:rPr lang="ru-RU" sz="2200" dirty="0" smtClean="0">
                <a:latin typeface="Monotype Corsiva" pitchFamily="66" charset="0"/>
              </a:rPr>
              <a:t>Как Римлянин и Грек, великим стал Француз</a:t>
            </a:r>
            <a:endParaRPr lang="ru-RU" sz="2200" dirty="0">
              <a:latin typeface="Monotype Corsiva" pitchFamily="66" charset="0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2" grpId="0" animBg="1"/>
      <p:bldP spid="13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88640"/>
            <a:ext cx="5040560" cy="6669360"/>
          </a:xfr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>
            <a:normAutofit fontScale="62500" lnSpcReduction="20000"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     </a:t>
            </a:r>
            <a:r>
              <a:rPr lang="ru-RU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Не </a:t>
            </a:r>
            <a:r>
              <a:rPr lang="ru-RU" b="1" i="1" dirty="0">
                <a:ln w="3175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жалею, не зову, не плачу,</a:t>
            </a:r>
            <a:br>
              <a:rPr lang="ru-RU" b="1" i="1" dirty="0">
                <a:ln w="3175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</a:br>
            <a:r>
              <a:rPr lang="ru-RU" b="1" i="1" dirty="0">
                <a:ln w="3175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Все пройдет, как с белых яблонь дым.</a:t>
            </a:r>
            <a:br>
              <a:rPr lang="ru-RU" b="1" i="1" dirty="0">
                <a:ln w="3175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</a:br>
            <a:r>
              <a:rPr lang="ru-RU" b="1" i="1" dirty="0">
                <a:ln w="3175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Увяданья золотом охваченный,</a:t>
            </a:r>
            <a:br>
              <a:rPr lang="ru-RU" b="1" i="1" dirty="0">
                <a:ln w="3175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</a:br>
            <a:r>
              <a:rPr lang="ru-RU" b="1" i="1" dirty="0">
                <a:ln w="3175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Я не буду больше молодым.</a:t>
            </a:r>
            <a:br>
              <a:rPr lang="ru-RU" b="1" i="1" dirty="0">
                <a:ln w="3175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</a:br>
            <a:r>
              <a:rPr lang="ru-RU" b="1" i="1" dirty="0">
                <a:ln w="3175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/>
            </a:r>
            <a:br>
              <a:rPr lang="ru-RU" b="1" i="1" dirty="0">
                <a:ln w="3175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</a:br>
            <a:r>
              <a:rPr lang="ru-RU" b="1" i="1" dirty="0">
                <a:ln w="3175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Ты теперь не так уж будешь биться,</a:t>
            </a:r>
            <a:br>
              <a:rPr lang="ru-RU" b="1" i="1" dirty="0">
                <a:ln w="3175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</a:br>
            <a:r>
              <a:rPr lang="ru-RU" b="1" i="1" dirty="0">
                <a:ln w="3175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Сердце, тронутое холодком,</a:t>
            </a:r>
            <a:br>
              <a:rPr lang="ru-RU" b="1" i="1" dirty="0">
                <a:ln w="3175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</a:br>
            <a:r>
              <a:rPr lang="ru-RU" b="1" i="1" dirty="0">
                <a:ln w="3175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И страна берёзового ситца</a:t>
            </a:r>
            <a:br>
              <a:rPr lang="ru-RU" b="1" i="1" dirty="0">
                <a:ln w="3175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</a:br>
            <a:r>
              <a:rPr lang="ru-RU" b="1" i="1" dirty="0">
                <a:ln w="3175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Не заманит </a:t>
            </a:r>
            <a:r>
              <a:rPr lang="ru-RU" b="1" i="1" dirty="0" err="1">
                <a:ln w="3175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шляться</a:t>
            </a:r>
            <a:r>
              <a:rPr lang="ru-RU" b="1" i="1" dirty="0">
                <a:ln w="3175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босиком.</a:t>
            </a:r>
            <a:br>
              <a:rPr lang="ru-RU" b="1" i="1" dirty="0">
                <a:ln w="3175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</a:br>
            <a:r>
              <a:rPr lang="ru-RU" b="1" i="1" dirty="0">
                <a:ln w="3175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/>
            </a:r>
            <a:br>
              <a:rPr lang="ru-RU" b="1" i="1" dirty="0">
                <a:ln w="3175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</a:br>
            <a:r>
              <a:rPr lang="ru-RU" b="1" i="1" dirty="0">
                <a:ln w="3175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Дух бродяжий! ты все реже, реже</a:t>
            </a:r>
            <a:br>
              <a:rPr lang="ru-RU" b="1" i="1" dirty="0">
                <a:ln w="3175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</a:br>
            <a:r>
              <a:rPr lang="ru-RU" b="1" i="1" dirty="0">
                <a:ln w="3175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Расшевеливаешь пламень уст.</a:t>
            </a:r>
            <a:br>
              <a:rPr lang="ru-RU" b="1" i="1" dirty="0">
                <a:ln w="3175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</a:br>
            <a:r>
              <a:rPr lang="ru-RU" b="1" i="1" dirty="0">
                <a:ln w="3175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О, моя утраченная свежесть,</a:t>
            </a:r>
            <a:br>
              <a:rPr lang="ru-RU" b="1" i="1" dirty="0">
                <a:ln w="3175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</a:br>
            <a:r>
              <a:rPr lang="ru-RU" b="1" i="1" dirty="0">
                <a:ln w="3175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Буйство глаз и половодье чувств!</a:t>
            </a:r>
            <a:br>
              <a:rPr lang="ru-RU" b="1" i="1" dirty="0">
                <a:ln w="3175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</a:br>
            <a:r>
              <a:rPr lang="ru-RU" b="1" i="1" dirty="0">
                <a:ln w="3175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/>
            </a:r>
            <a:br>
              <a:rPr lang="ru-RU" b="1" i="1" dirty="0">
                <a:ln w="3175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</a:br>
            <a:r>
              <a:rPr lang="ru-RU" b="1" i="1" dirty="0">
                <a:ln w="3175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Я теперь скупее стал в желаньях,</a:t>
            </a:r>
            <a:br>
              <a:rPr lang="ru-RU" b="1" i="1" dirty="0">
                <a:ln w="3175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</a:br>
            <a:r>
              <a:rPr lang="ru-RU" b="1" i="1" dirty="0">
                <a:ln w="3175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Жизнь моя, иль ты приснилась мне?</a:t>
            </a:r>
            <a:br>
              <a:rPr lang="ru-RU" b="1" i="1" dirty="0">
                <a:ln w="3175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</a:br>
            <a:r>
              <a:rPr lang="ru-RU" b="1" i="1" dirty="0">
                <a:ln w="3175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Словно я весенней гулкой ранью</a:t>
            </a:r>
            <a:br>
              <a:rPr lang="ru-RU" b="1" i="1" dirty="0">
                <a:ln w="3175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</a:br>
            <a:r>
              <a:rPr lang="ru-RU" b="1" i="1" dirty="0">
                <a:ln w="3175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Проскакал на розовом коне.</a:t>
            </a:r>
            <a:br>
              <a:rPr lang="ru-RU" b="1" i="1" dirty="0">
                <a:ln w="3175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</a:br>
            <a:r>
              <a:rPr lang="ru-RU" b="1" i="1" dirty="0">
                <a:ln w="3175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/>
            </a:r>
            <a:br>
              <a:rPr lang="ru-RU" b="1" i="1" dirty="0">
                <a:ln w="3175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</a:br>
            <a:r>
              <a:rPr lang="ru-RU" b="1" i="1" dirty="0">
                <a:ln w="3175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Все мы, все мы в этом мире тленны,</a:t>
            </a:r>
            <a:br>
              <a:rPr lang="ru-RU" b="1" i="1" dirty="0">
                <a:ln w="3175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</a:br>
            <a:r>
              <a:rPr lang="ru-RU" b="1" i="1" dirty="0">
                <a:ln w="3175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Тихо льется с клёнов листьев медь...</a:t>
            </a:r>
            <a:br>
              <a:rPr lang="ru-RU" b="1" i="1" dirty="0">
                <a:ln w="3175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</a:br>
            <a:r>
              <a:rPr lang="ru-RU" b="1" i="1" dirty="0">
                <a:ln w="3175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Будь же ты вовек благословенно,</a:t>
            </a:r>
            <a:br>
              <a:rPr lang="ru-RU" b="1" i="1" dirty="0">
                <a:ln w="3175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</a:br>
            <a:r>
              <a:rPr lang="ru-RU" b="1" i="1" dirty="0">
                <a:ln w="3175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Что пришло </a:t>
            </a:r>
            <a:r>
              <a:rPr lang="ru-RU" b="1" i="1" dirty="0" err="1">
                <a:ln w="3175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процвесть</a:t>
            </a:r>
            <a:r>
              <a:rPr lang="ru-RU" b="1" i="1" dirty="0">
                <a:ln w="3175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и умереть.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i="1" dirty="0">
              <a:ln>
                <a:prstDash val="solid"/>
              </a:ln>
              <a:solidFill>
                <a:schemeClr val="tx1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pic>
        <p:nvPicPr>
          <p:cNvPr id="4098" name="Picture 2" descr="D:\Олечка\Разное\Картинки\Реально классные мужики))\Есенин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0"/>
            <a:ext cx="2407125" cy="32403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D:\Олечка\Школа\математика\2011\картинки\POETR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224" y="4365104"/>
            <a:ext cx="2232248" cy="23323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9000" r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44008" y="0"/>
            <a:ext cx="3995936" cy="7029400"/>
          </a:xfrm>
        </p:spPr>
        <p:txBody>
          <a:bodyPr rtlCol="0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400" b="1" i="1" dirty="0">
                <a:ln w="3175">
                  <a:solidFill>
                    <a:schemeClr val="tx1"/>
                  </a:solidFill>
                  <a:prstDash val="solid"/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Мне нравится, что вы больны не мной,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400" b="1" i="1" dirty="0">
                <a:ln w="3175">
                  <a:solidFill>
                    <a:schemeClr val="tx1"/>
                  </a:solidFill>
                  <a:prstDash val="solid"/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Мне нравится, что я больна не вами,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400" b="1" i="1" dirty="0">
                <a:ln w="3175">
                  <a:solidFill>
                    <a:schemeClr val="tx1"/>
                  </a:solidFill>
                  <a:prstDash val="solid"/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Что никогда тяжелый шар земной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400" b="1" i="1" dirty="0">
                <a:ln w="3175">
                  <a:solidFill>
                    <a:schemeClr val="tx1"/>
                  </a:solidFill>
                  <a:prstDash val="solid"/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Не уплывет под нашими ногами.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400" b="1" i="1" dirty="0">
                <a:ln w="3175">
                  <a:solidFill>
                    <a:schemeClr val="tx1"/>
                  </a:solidFill>
                  <a:prstDash val="solid"/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Мне нравится, что можно быть смешной -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400" b="1" i="1" dirty="0">
                <a:ln w="3175">
                  <a:solidFill>
                    <a:schemeClr val="tx1"/>
                  </a:solidFill>
                  <a:prstDash val="solid"/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Распущенной - и не играть словами,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400" b="1" i="1" dirty="0">
                <a:ln w="3175">
                  <a:solidFill>
                    <a:schemeClr val="tx1"/>
                  </a:solidFill>
                  <a:prstDash val="solid"/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И не краснеть удушливой волной,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400" b="1" i="1" dirty="0">
                <a:ln w="3175">
                  <a:solidFill>
                    <a:schemeClr val="tx1"/>
                  </a:solidFill>
                  <a:prstDash val="solid"/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Слегка соприкоснувшись рукавами.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400" b="1" i="1" dirty="0">
                <a:ln w="3175">
                  <a:solidFill>
                    <a:schemeClr val="tx1"/>
                  </a:solidFill>
                  <a:prstDash val="solid"/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 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400" b="1" i="1" dirty="0">
                <a:ln w="3175">
                  <a:solidFill>
                    <a:schemeClr val="tx1"/>
                  </a:solidFill>
                  <a:prstDash val="solid"/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Мне нравится еще, что вы при мне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400" b="1" i="1" dirty="0">
                <a:ln w="3175">
                  <a:solidFill>
                    <a:schemeClr val="tx1"/>
                  </a:solidFill>
                  <a:prstDash val="solid"/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Спокойно обнимаете другую,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400" b="1" i="1" dirty="0">
                <a:ln w="3175">
                  <a:solidFill>
                    <a:schemeClr val="tx1"/>
                  </a:solidFill>
                  <a:prstDash val="solid"/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Не прочите мне в адовом огне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400" b="1" i="1" dirty="0">
                <a:ln w="3175">
                  <a:solidFill>
                    <a:schemeClr val="tx1"/>
                  </a:solidFill>
                  <a:prstDash val="solid"/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Гореть за то, что я не вас целую.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400" b="1" i="1" dirty="0">
                <a:ln w="3175">
                  <a:solidFill>
                    <a:schemeClr val="tx1"/>
                  </a:solidFill>
                  <a:prstDash val="solid"/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Что имя нежное мое, мой нежный, не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400" b="1" i="1" dirty="0">
                <a:ln w="3175">
                  <a:solidFill>
                    <a:schemeClr val="tx1"/>
                  </a:solidFill>
                  <a:prstDash val="solid"/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Упоминаете ни днем, ни ночью - всуе...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400" b="1" i="1" dirty="0">
                <a:ln w="3175">
                  <a:solidFill>
                    <a:schemeClr val="tx1"/>
                  </a:solidFill>
                  <a:prstDash val="solid"/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Что никогда в церковной тишине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400" b="1" i="1" dirty="0">
                <a:ln w="3175">
                  <a:solidFill>
                    <a:schemeClr val="tx1"/>
                  </a:solidFill>
                  <a:prstDash val="solid"/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Не пропоют над нами: аллилуйя!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400" b="1" i="1" dirty="0">
                <a:ln w="3175">
                  <a:solidFill>
                    <a:schemeClr val="tx1"/>
                  </a:solidFill>
                  <a:prstDash val="solid"/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 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400" b="1" i="1" dirty="0">
                <a:ln w="3175">
                  <a:solidFill>
                    <a:schemeClr val="tx1"/>
                  </a:solidFill>
                  <a:prstDash val="solid"/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Спасибо вам и сердцем и рукой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400" b="1" i="1" dirty="0">
                <a:ln w="3175">
                  <a:solidFill>
                    <a:schemeClr val="tx1"/>
                  </a:solidFill>
                  <a:prstDash val="solid"/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За то, что вы меня - не зная сами! -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400" b="1" i="1" dirty="0">
                <a:ln w="3175">
                  <a:solidFill>
                    <a:schemeClr val="tx1"/>
                  </a:solidFill>
                  <a:prstDash val="solid"/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Так любите: за мой ночной покой,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400" b="1" i="1" dirty="0">
                <a:ln w="3175">
                  <a:solidFill>
                    <a:schemeClr val="tx1"/>
                  </a:solidFill>
                  <a:prstDash val="solid"/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За редкость встреч закатными часами,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400" b="1" i="1" dirty="0">
                <a:ln w="3175">
                  <a:solidFill>
                    <a:schemeClr val="tx1"/>
                  </a:solidFill>
                  <a:prstDash val="solid"/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За наши </a:t>
            </a:r>
            <a:r>
              <a:rPr lang="ru-RU" sz="1400" b="1" i="1" dirty="0" err="1">
                <a:ln w="3175">
                  <a:solidFill>
                    <a:schemeClr val="tx1"/>
                  </a:solidFill>
                  <a:prstDash val="solid"/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не-гулянья</a:t>
            </a:r>
            <a:r>
              <a:rPr lang="ru-RU" sz="1400" b="1" i="1" dirty="0">
                <a:ln w="3175">
                  <a:solidFill>
                    <a:schemeClr val="tx1"/>
                  </a:solidFill>
                  <a:prstDash val="solid"/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под луной,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400" b="1" i="1" dirty="0">
                <a:ln w="3175">
                  <a:solidFill>
                    <a:schemeClr val="tx1"/>
                  </a:solidFill>
                  <a:prstDash val="solid"/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За солнце, не у нас над головами,-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400" b="1" i="1" dirty="0">
                <a:ln w="3175">
                  <a:solidFill>
                    <a:schemeClr val="tx1"/>
                  </a:solidFill>
                  <a:prstDash val="solid"/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За то, что вы больны - увы! - не мной,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400" b="1" i="1" dirty="0">
                <a:ln w="3175">
                  <a:solidFill>
                    <a:schemeClr val="tx1"/>
                  </a:solidFill>
                  <a:prstDash val="solid"/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За то, что я больна - увы! - не вами!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1400" b="1" i="1" dirty="0">
              <a:ln w="3175">
                <a:solidFill>
                  <a:schemeClr val="tx1"/>
                </a:solidFill>
                <a:prstDash val="solid"/>
              </a:ln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pic>
        <p:nvPicPr>
          <p:cNvPr id="5122" name="Picture 2" descr="D:\Олечка\Школа\математика\2011\картинки\08DF26~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88640"/>
            <a:ext cx="2520280" cy="3395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D:\Олечка\Школа\математика\2011\картинки\76206077_64520633_123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188" y="3644900"/>
            <a:ext cx="2538412" cy="3079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1092</TotalTime>
  <Words>652</Words>
  <Application>Microsoft Office PowerPoint</Application>
  <PresentationFormat>Экран (4:3)</PresentationFormat>
  <Paragraphs>247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Научный проект по математике </vt:lpstr>
      <vt:lpstr>Слайд 2</vt:lpstr>
      <vt:lpstr>Слайд 3</vt:lpstr>
      <vt:lpstr>Цели работы:</vt:lpstr>
      <vt:lpstr>Задачи работы:</vt:lpstr>
      <vt:lpstr>Слайд 6</vt:lpstr>
      <vt:lpstr>Слайд 7</vt:lpstr>
      <vt:lpstr>Слайд 8</vt:lpstr>
      <vt:lpstr>Слайд 9</vt:lpstr>
      <vt:lpstr>Слайд 10</vt:lpstr>
      <vt:lpstr>Характеристики: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Выводы: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Sekretar</cp:lastModifiedBy>
  <cp:revision>117</cp:revision>
  <dcterms:modified xsi:type="dcterms:W3CDTF">2012-03-29T08:15:54Z</dcterms:modified>
</cp:coreProperties>
</file>