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72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230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43F1E45-33B0-44FD-8F2C-4289AE2AA4CD}" type="datetimeFigureOut">
              <a:rPr lang="ru-RU" smtClean="0"/>
              <a:pPr/>
              <a:t>20.12.2009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D0DE3DC-3434-4D9B-AFD9-C35438D297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1E45-33B0-44FD-8F2C-4289AE2AA4CD}" type="datetimeFigureOut">
              <a:rPr lang="ru-RU" smtClean="0"/>
              <a:pPr/>
              <a:t>20.12.2009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E3DC-3434-4D9B-AFD9-C35438D297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1E45-33B0-44FD-8F2C-4289AE2AA4CD}" type="datetimeFigureOut">
              <a:rPr lang="ru-RU" smtClean="0"/>
              <a:pPr/>
              <a:t>20.12.2009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E3DC-3434-4D9B-AFD9-C35438D297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3F1E45-33B0-44FD-8F2C-4289AE2AA4CD}" type="datetimeFigureOut">
              <a:rPr lang="ru-RU" smtClean="0"/>
              <a:pPr/>
              <a:t>20.12.2009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DE3DC-3434-4D9B-AFD9-C35438D297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3F1E45-33B0-44FD-8F2C-4289AE2AA4CD}" type="datetimeFigureOut">
              <a:rPr lang="ru-RU" smtClean="0"/>
              <a:pPr/>
              <a:t>20.12.2009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DE3DC-3434-4D9B-AFD9-C35438D297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3F1E45-33B0-44FD-8F2C-4289AE2AA4CD}" type="datetimeFigureOut">
              <a:rPr lang="ru-RU" smtClean="0"/>
              <a:pPr/>
              <a:t>20.12.2009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DE3DC-3434-4D9B-AFD9-C35438D297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3F1E45-33B0-44FD-8F2C-4289AE2AA4CD}" type="datetimeFigureOut">
              <a:rPr lang="ru-RU" smtClean="0"/>
              <a:pPr/>
              <a:t>20.12.2009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DE3DC-3434-4D9B-AFD9-C35438D297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3F1E45-33B0-44FD-8F2C-4289AE2AA4CD}" type="datetimeFigureOut">
              <a:rPr lang="ru-RU" smtClean="0"/>
              <a:pPr/>
              <a:t>20.12.2009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DE3DC-3434-4D9B-AFD9-C35438D297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3F1E45-33B0-44FD-8F2C-4289AE2AA4CD}" type="datetimeFigureOut">
              <a:rPr lang="ru-RU" smtClean="0"/>
              <a:pPr/>
              <a:t>20.12.2009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DE3DC-3434-4D9B-AFD9-C35438D297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3F1E45-33B0-44FD-8F2C-4289AE2AA4CD}" type="datetimeFigureOut">
              <a:rPr lang="ru-RU" smtClean="0"/>
              <a:pPr/>
              <a:t>20.12.2009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DE3DC-3434-4D9B-AFD9-C35438D297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3F1E45-33B0-44FD-8F2C-4289AE2AA4CD}" type="datetimeFigureOut">
              <a:rPr lang="ru-RU" smtClean="0"/>
              <a:pPr/>
              <a:t>20.12.2009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DE3DC-3434-4D9B-AFD9-C35438D297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43F1E45-33B0-44FD-8F2C-4289AE2AA4CD}" type="datetimeFigureOut">
              <a:rPr lang="ru-RU" smtClean="0"/>
              <a:pPr/>
              <a:t>20.12.2009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D0DE3DC-3434-4D9B-AFD9-C35438D297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3F1E45-33B0-44FD-8F2C-4289AE2AA4CD}" type="datetimeFigureOut">
              <a:rPr lang="ru-RU" smtClean="0"/>
              <a:pPr/>
              <a:t>20.12.2009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DE3DC-3434-4D9B-AFD9-C35438D297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3F1E45-33B0-44FD-8F2C-4289AE2AA4CD}" type="datetimeFigureOut">
              <a:rPr lang="ru-RU" smtClean="0"/>
              <a:pPr/>
              <a:t>20.12.2009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DE3DC-3434-4D9B-AFD9-C35438D297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3F1E45-33B0-44FD-8F2C-4289AE2AA4CD}" type="datetimeFigureOut">
              <a:rPr lang="ru-RU" smtClean="0"/>
              <a:pPr/>
              <a:t>20.12.2009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DE3DC-3434-4D9B-AFD9-C35438D297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43F1E45-33B0-44FD-8F2C-4289AE2AA4CD}" type="datetimeFigureOut">
              <a:rPr lang="ru-RU" smtClean="0"/>
              <a:pPr/>
              <a:t>20.12.2009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D0DE3DC-3434-4D9B-AFD9-C35438D297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1E45-33B0-44FD-8F2C-4289AE2AA4CD}" type="datetimeFigureOut">
              <a:rPr lang="ru-RU" smtClean="0"/>
              <a:pPr/>
              <a:t>20.12.2009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E3DC-3434-4D9B-AFD9-C35438D297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1E45-33B0-44FD-8F2C-4289AE2AA4CD}" type="datetimeFigureOut">
              <a:rPr lang="ru-RU" smtClean="0"/>
              <a:pPr/>
              <a:t>20.12.2009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E3DC-3434-4D9B-AFD9-C35438D297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43F1E45-33B0-44FD-8F2C-4289AE2AA4CD}" type="datetimeFigureOut">
              <a:rPr lang="ru-RU" smtClean="0"/>
              <a:pPr/>
              <a:t>20.12.2009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D0DE3DC-3434-4D9B-AFD9-C35438D297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1E45-33B0-44FD-8F2C-4289AE2AA4CD}" type="datetimeFigureOut">
              <a:rPr lang="ru-RU" smtClean="0"/>
              <a:pPr/>
              <a:t>20.12.2009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DE3DC-3434-4D9B-AFD9-C35438D297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43F1E45-33B0-44FD-8F2C-4289AE2AA4CD}" type="datetimeFigureOut">
              <a:rPr lang="ru-RU" smtClean="0"/>
              <a:pPr/>
              <a:t>20.12.2009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D0DE3DC-3434-4D9B-AFD9-C35438D297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43F1E45-33B0-44FD-8F2C-4289AE2AA4CD}" type="datetimeFigureOut">
              <a:rPr lang="ru-RU" smtClean="0"/>
              <a:pPr/>
              <a:t>20.12.2009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D0DE3DC-3434-4D9B-AFD9-C35438D297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43F1E45-33B0-44FD-8F2C-4289AE2AA4CD}" type="datetimeFigureOut">
              <a:rPr lang="ru-RU" smtClean="0"/>
              <a:pPr/>
              <a:t>20.12.2009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D0DE3DC-3434-4D9B-AFD9-C35438D297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43F1E45-33B0-44FD-8F2C-4289AE2AA4CD}" type="datetimeFigureOut">
              <a:rPr lang="ru-RU" smtClean="0"/>
              <a:pPr/>
              <a:t>20.12.2009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D0DE3DC-3434-4D9B-AFD9-C35438D297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642918"/>
            <a:ext cx="7429520" cy="4357718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accent3"/>
                </a:solidFill>
              </a:rPr>
              <a:t>Не было бы добрых людей,</a:t>
            </a:r>
            <a:br>
              <a:rPr lang="ru-RU" sz="6000" dirty="0" smtClean="0">
                <a:solidFill>
                  <a:schemeClr val="accent3"/>
                </a:solidFill>
              </a:rPr>
            </a:br>
            <a:r>
              <a:rPr lang="ru-RU" sz="6000" dirty="0" smtClean="0">
                <a:solidFill>
                  <a:schemeClr val="accent3"/>
                </a:solidFill>
              </a:rPr>
              <a:t>жизнь бы давно остановилась…</a:t>
            </a:r>
            <a:endParaRPr lang="ru-RU" sz="6000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lvl="0"/>
            <a:r>
              <a:rPr lang="ru-RU" b="1" u="sng" dirty="0" smtClean="0">
                <a:solidFill>
                  <a:srgbClr val="C12303"/>
                </a:solidFill>
              </a:rPr>
              <a:t>в испанском языке</a:t>
            </a:r>
            <a:r>
              <a:rPr lang="ru-RU" b="1" dirty="0" smtClean="0">
                <a:solidFill>
                  <a:srgbClr val="C12303"/>
                </a:solidFill>
              </a:rPr>
              <a:t> </a:t>
            </a:r>
            <a:r>
              <a:rPr lang="ru-RU" b="1" dirty="0" smtClean="0"/>
              <a:t>оно означает способность признавать отличные от своих собственных идеи или мнения; </a:t>
            </a:r>
          </a:p>
          <a:p>
            <a:pPr lvl="0"/>
            <a:r>
              <a:rPr lang="ru-RU" b="1" u="sng" dirty="0" smtClean="0">
                <a:solidFill>
                  <a:srgbClr val="C00000"/>
                </a:solidFill>
              </a:rPr>
              <a:t>во французском</a:t>
            </a:r>
            <a:r>
              <a:rPr lang="ru-RU" b="1" dirty="0" smtClean="0"/>
              <a:t> – отношение, при котором допускается, что другие могут думать или действовать иначе, нежели ты сам; </a:t>
            </a:r>
          </a:p>
          <a:p>
            <a:pPr lvl="0"/>
            <a:r>
              <a:rPr lang="ru-RU" b="1" u="sng" dirty="0" smtClean="0">
                <a:solidFill>
                  <a:srgbClr val="C00000"/>
                </a:solidFill>
              </a:rPr>
              <a:t>в английском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/>
              <a:t>– готовность быть терпимым, снисходительным;</a:t>
            </a:r>
          </a:p>
          <a:p>
            <a:pPr lvl="0"/>
            <a:r>
              <a:rPr lang="ru-RU" b="1" u="sng" dirty="0" smtClean="0">
                <a:solidFill>
                  <a:srgbClr val="C00000"/>
                </a:solidFill>
              </a:rPr>
              <a:t>в китайском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/>
              <a:t>– позволять, принимать, быть по отношению к другим великодушным;</a:t>
            </a:r>
          </a:p>
          <a:p>
            <a:pPr lvl="0"/>
            <a:r>
              <a:rPr lang="ru-RU" b="1" u="sng" dirty="0" smtClean="0">
                <a:solidFill>
                  <a:srgbClr val="C00000"/>
                </a:solidFill>
              </a:rPr>
              <a:t>в арабском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/>
              <a:t>– прощение, снисходительность, мягкость, милосердие, сострадание, благосклонность, терпение, расположенность к другим;</a:t>
            </a:r>
          </a:p>
          <a:p>
            <a:pPr lvl="0"/>
            <a:r>
              <a:rPr lang="ru-RU" b="1" u="sng" dirty="0" smtClean="0">
                <a:solidFill>
                  <a:srgbClr val="C00000"/>
                </a:solidFill>
              </a:rPr>
              <a:t>в русском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/>
              <a:t>– способность терпеть что-то или кого-то (быть выдержанным, выносливым, стойким, уметь мириться с существованием чего-либо, кого-либо).</a:t>
            </a:r>
          </a:p>
          <a:p>
            <a:pPr>
              <a:buNone/>
            </a:pP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0"/>
            <a:ext cx="8572560" cy="6572272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b="1" dirty="0"/>
          </a:p>
        </p:txBody>
      </p:sp>
      <p:sp>
        <p:nvSpPr>
          <p:cNvPr id="5" name="Солнце 4"/>
          <p:cNvSpPr/>
          <p:nvPr/>
        </p:nvSpPr>
        <p:spPr>
          <a:xfrm>
            <a:off x="0" y="214290"/>
            <a:ext cx="8858280" cy="68580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85720" y="142852"/>
            <a:ext cx="2214578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Терпимость к чужим мнениям, верованиям.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572264" y="714356"/>
            <a:ext cx="1928826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Уважение других прав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0" y="3643314"/>
            <a:ext cx="2357422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err="1" smtClean="0"/>
              <a:t>Сотрудничест</a:t>
            </a:r>
            <a:r>
              <a:rPr lang="ru-RU" sz="2000" b="1" dirty="0" smtClean="0"/>
              <a:t>-</a:t>
            </a:r>
          </a:p>
          <a:p>
            <a:r>
              <a:rPr lang="ru-RU" sz="2000" b="1" dirty="0" smtClean="0"/>
              <a:t>во двух партнерств.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000892" y="4000504"/>
            <a:ext cx="2143108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Сострадание. Милосердие.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143108" y="3071810"/>
            <a:ext cx="4572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ТОЛЕРАНТНОСТЬ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57620" y="214290"/>
            <a:ext cx="2214578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Прощение.</a:t>
            </a:r>
          </a:p>
          <a:p>
            <a:r>
              <a:rPr lang="ru-RU" sz="2000" b="1" dirty="0" smtClean="0"/>
              <a:t>Уважение человеческого достоинства</a:t>
            </a:r>
            <a:endParaRPr lang="ru-RU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714876" y="5715016"/>
            <a:ext cx="2428892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Принятие другого таким, какой он есть</a:t>
            </a:r>
            <a:endParaRPr lang="ru-RU" sz="20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186766" cy="604534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8800" b="1" dirty="0" smtClean="0">
                <a:solidFill>
                  <a:srgbClr val="FF0000"/>
                </a:solidFill>
              </a:rPr>
              <a:t>Перед вами две дороги.</a:t>
            </a:r>
          </a:p>
          <a:p>
            <a:pPr>
              <a:buNone/>
            </a:pPr>
            <a:endParaRPr lang="ru-RU" sz="88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8000" b="1" dirty="0" smtClean="0">
                <a:solidFill>
                  <a:schemeClr val="accent3"/>
                </a:solidFill>
              </a:rPr>
              <a:t>Выбирайте...</a:t>
            </a:r>
            <a:endParaRPr lang="ru-RU" sz="8000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5418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Comic Sans MS" pitchFamily="66" charset="0"/>
              </a:rPr>
              <a:t>У каждого человека есть свобода выбора. Выбор существует ежедневно, ежеминутно. Разный по своей серьёзности. Неодинаковый по своим последствиям. 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Шагнуть или не шагнуть? 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Промолчать или ответить?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Стерпеть или дать отпор? 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Да или нет?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0"/>
            <a:ext cx="8686800" cy="685800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3000" b="1" dirty="0" smtClean="0">
                <a:solidFill>
                  <a:srgbClr val="FF0000"/>
                </a:solidFill>
              </a:rPr>
              <a:t>Вот правила, которые ведут к взаимопониманию.</a:t>
            </a:r>
          </a:p>
          <a:p>
            <a:pPr>
              <a:buNone/>
            </a:pPr>
            <a:endParaRPr lang="ru-RU" dirty="0" smtClean="0"/>
          </a:p>
          <a:p>
            <a:pPr lvl="0"/>
            <a:r>
              <a:rPr lang="ru-RU" b="1" i="1" dirty="0" smtClean="0">
                <a:solidFill>
                  <a:srgbClr val="002060"/>
                </a:solidFill>
              </a:rPr>
              <a:t>Ставь интересы других людей выше собственных.</a:t>
            </a:r>
            <a:endParaRPr lang="ru-RU" dirty="0" smtClean="0">
              <a:solidFill>
                <a:srgbClr val="002060"/>
              </a:solidFill>
            </a:endParaRPr>
          </a:p>
          <a:p>
            <a:pPr lvl="0"/>
            <a:r>
              <a:rPr lang="ru-RU" b="1" i="1" dirty="0" smtClean="0">
                <a:solidFill>
                  <a:srgbClr val="002060"/>
                </a:solidFill>
              </a:rPr>
              <a:t>Будь предан своей семье, не предавай ее.</a:t>
            </a:r>
            <a:endParaRPr lang="ru-RU" dirty="0" smtClean="0">
              <a:solidFill>
                <a:srgbClr val="002060"/>
              </a:solidFill>
            </a:endParaRPr>
          </a:p>
          <a:p>
            <a:pPr lvl="0"/>
            <a:r>
              <a:rPr lang="ru-RU" b="1" i="1" dirty="0" smtClean="0">
                <a:solidFill>
                  <a:srgbClr val="002060"/>
                </a:solidFill>
              </a:rPr>
              <a:t>Будь верен и надежен.</a:t>
            </a:r>
            <a:endParaRPr lang="ru-RU" dirty="0" smtClean="0">
              <a:solidFill>
                <a:srgbClr val="002060"/>
              </a:solidFill>
            </a:endParaRPr>
          </a:p>
          <a:p>
            <a:pPr lvl="0"/>
            <a:r>
              <a:rPr lang="ru-RU" b="1" i="1" dirty="0" smtClean="0">
                <a:solidFill>
                  <a:srgbClr val="002060"/>
                </a:solidFill>
              </a:rPr>
              <a:t>Уважая других людей, уважай себя.</a:t>
            </a:r>
            <a:endParaRPr lang="ru-RU" dirty="0" smtClean="0">
              <a:solidFill>
                <a:srgbClr val="002060"/>
              </a:solidFill>
            </a:endParaRPr>
          </a:p>
          <a:p>
            <a:pPr lvl="0"/>
            <a:r>
              <a:rPr lang="ru-RU" b="1" i="1" dirty="0" smtClean="0">
                <a:solidFill>
                  <a:srgbClr val="002060"/>
                </a:solidFill>
              </a:rPr>
              <a:t>Терпимо относись к другим точкам зрения.</a:t>
            </a:r>
            <a:endParaRPr lang="ru-RU" dirty="0" smtClean="0">
              <a:solidFill>
                <a:srgbClr val="002060"/>
              </a:solidFill>
            </a:endParaRPr>
          </a:p>
          <a:p>
            <a:pPr lvl="0"/>
            <a:r>
              <a:rPr lang="ru-RU" b="1" i="1" dirty="0" smtClean="0">
                <a:solidFill>
                  <a:srgbClr val="002060"/>
                </a:solidFill>
              </a:rPr>
              <a:t>Воспринимай людей как равных себе.</a:t>
            </a:r>
            <a:endParaRPr lang="ru-RU" dirty="0" smtClean="0">
              <a:solidFill>
                <a:srgbClr val="002060"/>
              </a:solidFill>
            </a:endParaRPr>
          </a:p>
          <a:p>
            <a:pPr lvl="0"/>
            <a:r>
              <a:rPr lang="ru-RU" b="1" i="1" dirty="0" smtClean="0">
                <a:solidFill>
                  <a:srgbClr val="002060"/>
                </a:solidFill>
              </a:rPr>
              <a:t>Учись сопереживать другим, ставя себя на их место.</a:t>
            </a:r>
            <a:endParaRPr lang="ru-RU" dirty="0" smtClean="0">
              <a:solidFill>
                <a:srgbClr val="002060"/>
              </a:solidFill>
            </a:endParaRPr>
          </a:p>
          <a:p>
            <a:pPr lvl="0"/>
            <a:r>
              <a:rPr lang="ru-RU" b="1" i="1" dirty="0" smtClean="0">
                <a:solidFill>
                  <a:srgbClr val="002060"/>
                </a:solidFill>
              </a:rPr>
              <a:t>Умей прощать и не будь обидчив.</a:t>
            </a:r>
            <a:endParaRPr lang="ru-RU" dirty="0" smtClean="0">
              <a:solidFill>
                <a:srgbClr val="002060"/>
              </a:solidFill>
            </a:endParaRPr>
          </a:p>
          <a:p>
            <a:pPr lvl="0"/>
            <a:r>
              <a:rPr lang="ru-RU" b="1" i="1" dirty="0" smtClean="0">
                <a:solidFill>
                  <a:srgbClr val="002060"/>
                </a:solidFill>
              </a:rPr>
              <a:t>Живи в согласии с самим собой и с другими людьми.</a:t>
            </a:r>
            <a:endParaRPr lang="ru-RU" dirty="0" smtClean="0">
              <a:solidFill>
                <a:srgbClr val="002060"/>
              </a:solidFill>
            </a:endParaRPr>
          </a:p>
          <a:p>
            <a:pPr lvl="0"/>
            <a:r>
              <a:rPr lang="ru-RU" b="1" i="1" dirty="0" smtClean="0">
                <a:solidFill>
                  <a:srgbClr val="002060"/>
                </a:solidFill>
              </a:rPr>
              <a:t>Проявляй чуткость.</a:t>
            </a:r>
            <a:endParaRPr lang="ru-RU" dirty="0" smtClean="0">
              <a:solidFill>
                <a:srgbClr val="002060"/>
              </a:solidFill>
            </a:endParaRPr>
          </a:p>
          <a:p>
            <a:pPr lvl="0"/>
            <a:r>
              <a:rPr lang="ru-RU" b="1" i="1" dirty="0" smtClean="0">
                <a:solidFill>
                  <a:srgbClr val="002060"/>
                </a:solidFill>
              </a:rPr>
              <a:t>Будь уверен в себе.</a:t>
            </a:r>
            <a:endParaRPr lang="ru-RU" dirty="0" smtClean="0">
              <a:solidFill>
                <a:srgbClr val="002060"/>
              </a:solidFill>
            </a:endParaRPr>
          </a:p>
          <a:p>
            <a:pPr lvl="0"/>
            <a:r>
              <a:rPr lang="ru-RU" b="1" i="1" dirty="0" smtClean="0">
                <a:solidFill>
                  <a:srgbClr val="002060"/>
                </a:solidFill>
              </a:rPr>
              <a:t>Будь достоин своего дома.</a:t>
            </a:r>
            <a:endParaRPr lang="ru-RU" dirty="0" smtClean="0">
              <a:solidFill>
                <a:srgbClr val="002060"/>
              </a:solidFill>
            </a:endParaRPr>
          </a:p>
          <a:p>
            <a:pPr lvl="0"/>
            <a:r>
              <a:rPr lang="ru-RU" b="1" i="1" dirty="0" smtClean="0">
                <a:solidFill>
                  <a:srgbClr val="002060"/>
                </a:solidFill>
              </a:rPr>
              <a:t>Будь свободен от лжи и обмана.</a:t>
            </a:r>
            <a:endParaRPr lang="ru-RU" dirty="0" smtClean="0">
              <a:solidFill>
                <a:srgbClr val="002060"/>
              </a:solidFill>
            </a:endParaRPr>
          </a:p>
          <a:p>
            <a:pPr lvl="0"/>
            <a:r>
              <a:rPr lang="ru-RU" b="1" i="1" dirty="0" smtClean="0">
                <a:solidFill>
                  <a:srgbClr val="002060"/>
                </a:solidFill>
              </a:rPr>
              <a:t>Умей контролировать свои желания и поступки.</a:t>
            </a:r>
            <a:endParaRPr lang="ru-RU" dirty="0" smtClean="0">
              <a:solidFill>
                <a:srgbClr val="002060"/>
              </a:solidFill>
            </a:endParaRPr>
          </a:p>
          <a:p>
            <a:pPr lvl="0"/>
            <a:r>
              <a:rPr lang="ru-RU" b="1" i="1" dirty="0" smtClean="0">
                <a:solidFill>
                  <a:srgbClr val="002060"/>
                </a:solidFill>
              </a:rPr>
              <a:t>Упорно иди к цели. Невзирая на препятствия.</a:t>
            </a:r>
            <a:endParaRPr lang="ru-RU" dirty="0" smtClean="0">
              <a:solidFill>
                <a:srgbClr val="002060"/>
              </a:solidFill>
            </a:endParaRPr>
          </a:p>
          <a:p>
            <a:pPr lvl="0"/>
            <a:r>
              <a:rPr lang="ru-RU" b="1" i="1" dirty="0" smtClean="0">
                <a:solidFill>
                  <a:srgbClr val="002060"/>
                </a:solidFill>
              </a:rPr>
              <a:t>Стремись делать все как можно лучше. 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 </a:t>
            </a:r>
          </a:p>
          <a:p>
            <a:pPr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4290"/>
            <a:ext cx="8472518" cy="6643710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solidFill>
                  <a:srgbClr val="002060"/>
                </a:solidFill>
              </a:rPr>
              <a:t>Интолерантный</a:t>
            </a:r>
            <a:r>
              <a:rPr lang="ru-RU" b="1" dirty="0" smtClean="0">
                <a:solidFill>
                  <a:srgbClr val="002060"/>
                </a:solidFill>
              </a:rPr>
              <a:t> путь -  </a:t>
            </a:r>
            <a:r>
              <a:rPr lang="ru-RU" b="1" dirty="0" smtClean="0"/>
              <a:t>характеризуется представлением человека о собственной исключительности, низким уровнем воспитанности, чувством </a:t>
            </a:r>
            <a:r>
              <a:rPr lang="ru-RU" b="1" dirty="0" err="1" smtClean="0"/>
              <a:t>дискомфортности</a:t>
            </a:r>
            <a:r>
              <a:rPr lang="ru-RU" b="1" dirty="0" smtClean="0"/>
              <a:t> существования в окружающей его действительности, желанием власти, неприятием противоположных взглядов, традиций и обычаев. </a:t>
            </a:r>
          </a:p>
          <a:p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Толерантный путь </a:t>
            </a:r>
            <a:r>
              <a:rPr lang="ru-RU" b="1" dirty="0" smtClean="0"/>
              <a:t>– это путь человека, хорошо знающего себя, комфортно чувствующего себя в окружающей среде, понимающего других людей и готового всегда прийти на помощь, человека с доброжелательным отношением к иным культурам, взглядам, традициям. Толерантный человек видит мир во всём его многообразии.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8258204" cy="618822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i="1" dirty="0" smtClean="0"/>
              <a:t>  </a:t>
            </a:r>
            <a:r>
              <a:rPr lang="ru-RU" sz="3600" i="1" dirty="0" smtClean="0"/>
              <a:t>Терпение, чувство юмора, непонимание, уважение мнения других, игнорирование, эгоизм , доброжелательность, умение владеть собой, нетерпимость, выражение пренебрежения  , раздражительность, умение слушать собеседника, равнодушие, цинизм, понимание и принятие, чуткость, любознательность, гуманизм, немотивированная агрессивность. </a:t>
            </a:r>
            <a:endParaRPr lang="ru-RU" sz="3600" dirty="0" smtClean="0"/>
          </a:p>
          <a:p>
            <a:endParaRPr lang="ru-RU" sz="36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7286652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Заповеди даны человеку,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Чтоб выполнять их от века, до века.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Правы, не правы – Бог вас рассудит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И по делам вам вашим и будет.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Быть человеком – что это значит?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Многим задуматься, не иначе...</a:t>
            </a: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3797304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ЧТО ТАКОЕ ТОЛЕРАНТНОСТЬ</a:t>
            </a:r>
            <a:r>
              <a:rPr lang="ru-RU" sz="6000" dirty="0" smtClean="0">
                <a:solidFill>
                  <a:srgbClr val="C00000"/>
                </a:solidFill>
              </a:rPr>
              <a:t>?</a:t>
            </a:r>
            <a:endParaRPr lang="ru-RU" sz="6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2984"/>
            <a:ext cx="8115328" cy="5214974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Что такое человек? Можно ли считать его уникальным созданием на Земле? От чего зависят смысл и ценность жизни?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85794"/>
            <a:ext cx="8043890" cy="5688158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3">
                    <a:lumMod val="75000"/>
                  </a:schemeClr>
                </a:solidFill>
              </a:rPr>
              <a:t>“В мире нет ничего более замечательного, чем человек”</a:t>
            </a:r>
          </a:p>
          <a:p>
            <a:endParaRPr lang="ru-RU" sz="54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r">
              <a:buNone/>
            </a:pPr>
            <a:r>
              <a:rPr lang="ru-RU" sz="5400" dirty="0" smtClean="0"/>
              <a:t> </a:t>
            </a:r>
            <a:r>
              <a:rPr lang="ru-RU" sz="4400" dirty="0" smtClean="0"/>
              <a:t>Абдулла Сарацин,</a:t>
            </a:r>
          </a:p>
          <a:p>
            <a:pPr algn="r">
              <a:buNone/>
            </a:pPr>
            <a:r>
              <a:rPr lang="ru-RU" sz="4400" dirty="0" smtClean="0"/>
              <a:t> арабский философ.</a:t>
            </a:r>
          </a:p>
          <a:p>
            <a:endParaRPr lang="ru-RU" sz="5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4940312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нетерпимость, </a:t>
            </a:r>
            <a:br>
              <a:rPr lang="ru-RU" sz="6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6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насилие,</a:t>
            </a:r>
            <a:br>
              <a:rPr lang="ru-RU" sz="6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6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терроризм, </a:t>
            </a:r>
            <a:br>
              <a:rPr lang="ru-RU" sz="6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6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национализм. </a:t>
            </a:r>
            <a:endParaRPr lang="ru-RU" sz="6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501222" cy="6500834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accent3"/>
                </a:solidFill>
              </a:rPr>
              <a:t>цель воспитания подрастающего поколения - </a:t>
            </a:r>
            <a:r>
              <a:rPr lang="ru-RU" sz="4400" b="1" dirty="0" smtClean="0">
                <a:solidFill>
                  <a:srgbClr val="002060"/>
                </a:solidFill>
              </a:rPr>
              <a:t>формирование и активное внедрение в жизнь социальных норм толерантности как основы гражданского согласия в демократическом государстве.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58204" cy="279717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Федеральной целевой программой “Формирование установок толерантного сознания и профилактика экстремизма в российском обществе”. </a:t>
            </a:r>
            <a:br>
              <a:rPr lang="ru-RU" sz="3200" b="1" dirty="0" smtClean="0">
                <a:solidFill>
                  <a:srgbClr val="7030A0"/>
                </a:solidFill>
              </a:rPr>
            </a:b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2786058"/>
            <a:ext cx="8072494" cy="3616456"/>
          </a:xfrm>
        </p:spPr>
        <p:txBody>
          <a:bodyPr>
            <a:normAutofit fontScale="85000" lnSpcReduction="20000"/>
          </a:bodyPr>
          <a:lstStyle/>
          <a:p>
            <a:r>
              <a:rPr lang="ru-RU" sz="3900" b="1" dirty="0" smtClean="0">
                <a:solidFill>
                  <a:schemeClr val="accent3"/>
                </a:solidFill>
              </a:rPr>
              <a:t>Принципы толерантности, установлены  Декларацией ЮНЕСКО в 1995 г.</a:t>
            </a:r>
          </a:p>
          <a:p>
            <a:endParaRPr lang="ru-RU" sz="3200" b="1" dirty="0" smtClean="0">
              <a:solidFill>
                <a:schemeClr val="accent3"/>
              </a:solidFill>
            </a:endParaRPr>
          </a:p>
          <a:p>
            <a:r>
              <a:rPr lang="ru-RU" sz="3900" dirty="0" smtClean="0"/>
              <a:t> </a:t>
            </a:r>
            <a:r>
              <a:rPr lang="ru-RU" sz="3900" b="1" dirty="0" smtClean="0">
                <a:solidFill>
                  <a:schemeClr val="accent3">
                    <a:lumMod val="75000"/>
                  </a:schemeClr>
                </a:solidFill>
              </a:rPr>
              <a:t>Согласно этой Декларации день 16 ноября провозглашен Международным днем толерантности.</a:t>
            </a:r>
            <a:endParaRPr lang="ru-RU" sz="39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929718" cy="321468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12303"/>
                </a:solidFill>
                <a:latin typeface="Comic Sans MS" pitchFamily="66" charset="0"/>
              </a:rPr>
              <a:t>Современный культурный человек – это не только образованный человек, но человек, обладающий чувством самоуважения и уважаемый окружающими. </a:t>
            </a:r>
            <a:endParaRPr lang="ru-RU" sz="3600" b="1" dirty="0">
              <a:solidFill>
                <a:srgbClr val="C12303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429000"/>
            <a:ext cx="8043890" cy="3429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i="1" dirty="0" smtClean="0">
                <a:solidFill>
                  <a:srgbClr val="002060"/>
                </a:solidFill>
              </a:rPr>
              <a:t>Толерантность </a:t>
            </a:r>
            <a:r>
              <a:rPr lang="ru-RU" sz="3600" b="1" dirty="0" smtClean="0">
                <a:solidFill>
                  <a:srgbClr val="002060"/>
                </a:solidFill>
              </a:rPr>
              <a:t>считается признаком высокого духовного и интеллектуального развития индивидуума, группы, общества в целом. </a:t>
            </a:r>
          </a:p>
          <a:p>
            <a:pPr>
              <a:buNone/>
            </a:pPr>
            <a:endParaRPr lang="ru-RU" sz="36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8258204" cy="618822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Адаптация человека к новым условиям, как в жизни, так и в профессиональной деятельности возможна лишь при наличии сформировавшихся профессиональных и социальных умений качеств личности.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</a:rPr>
              <a:t>Одним из таких качеств является толерантность. </a:t>
            </a:r>
          </a:p>
          <a:p>
            <a:pPr>
              <a:buNone/>
            </a:pP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</TotalTime>
  <Words>622</Words>
  <Application>Microsoft Office PowerPoint</Application>
  <PresentationFormat>Экран (4:3)</PresentationFormat>
  <Paragraphs>64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Эркер</vt:lpstr>
      <vt:lpstr>Аспект</vt:lpstr>
      <vt:lpstr>Не было бы добрых людей, жизнь бы давно остановилась…</vt:lpstr>
      <vt:lpstr>ЧТО ТАКОЕ ТОЛЕРАНТНОСТЬ?</vt:lpstr>
      <vt:lpstr>Что такое человек? Можно ли считать его уникальным созданием на Земле? От чего зависят смысл и ценность жизни? </vt:lpstr>
      <vt:lpstr>Слайд 4</vt:lpstr>
      <vt:lpstr>нетерпимость,  насилие,  терроризм,  национализм. </vt:lpstr>
      <vt:lpstr>цель воспитания подрастающего поколения - формирование и активное внедрение в жизнь социальных норм толерантности как основы гражданского согласия в демократическом государстве.</vt:lpstr>
      <vt:lpstr>Федеральной целевой программой “Формирование установок толерантного сознания и профилактика экстремизма в российском обществе”.  </vt:lpstr>
      <vt:lpstr>Современный культурный человек – это не только образованный человек, но человек, обладающий чувством самоуважения и уважаемый окружающими. 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Заповеди даны человеку, Чтоб выполнять их от века, до века. Правы, не правы – Бог вас рассудит И по делам вам вашим и будет. Быть человеком – что это значит? Многим задуматься, не иначе...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 было бы добрых людей, жизнь бы давно остановилась…</dc:title>
  <dc:creator>Учитель</dc:creator>
  <cp:lastModifiedBy>Учитель</cp:lastModifiedBy>
  <cp:revision>2</cp:revision>
  <dcterms:created xsi:type="dcterms:W3CDTF">2009-12-20T11:05:47Z</dcterms:created>
  <dcterms:modified xsi:type="dcterms:W3CDTF">2009-12-20T12:38:59Z</dcterms:modified>
</cp:coreProperties>
</file>