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87" r:id="rId2"/>
    <p:sldId id="288" r:id="rId3"/>
    <p:sldId id="289" r:id="rId4"/>
    <p:sldId id="281" r:id="rId5"/>
    <p:sldId id="290" r:id="rId6"/>
    <p:sldId id="256" r:id="rId7"/>
    <p:sldId id="257" r:id="rId8"/>
    <p:sldId id="258" r:id="rId9"/>
    <p:sldId id="259" r:id="rId10"/>
    <p:sldId id="260" r:id="rId11"/>
    <p:sldId id="291" r:id="rId12"/>
    <p:sldId id="261" r:id="rId13"/>
    <p:sldId id="292" r:id="rId14"/>
    <p:sldId id="262" r:id="rId15"/>
    <p:sldId id="263" r:id="rId16"/>
    <p:sldId id="264" r:id="rId17"/>
    <p:sldId id="265" r:id="rId18"/>
    <p:sldId id="266" r:id="rId19"/>
    <p:sldId id="293" r:id="rId20"/>
    <p:sldId id="267" r:id="rId21"/>
    <p:sldId id="268" r:id="rId22"/>
    <p:sldId id="269" r:id="rId23"/>
    <p:sldId id="294" r:id="rId24"/>
    <p:sldId id="270" r:id="rId25"/>
    <p:sldId id="271" r:id="rId26"/>
    <p:sldId id="295" r:id="rId27"/>
    <p:sldId id="272" r:id="rId28"/>
    <p:sldId id="296" r:id="rId29"/>
    <p:sldId id="273" r:id="rId30"/>
    <p:sldId id="274" r:id="rId31"/>
    <p:sldId id="275" r:id="rId32"/>
    <p:sldId id="276" r:id="rId33"/>
    <p:sldId id="297" r:id="rId34"/>
    <p:sldId id="277" r:id="rId35"/>
    <p:sldId id="278" r:id="rId36"/>
    <p:sldId id="298" r:id="rId37"/>
    <p:sldId id="279" r:id="rId38"/>
    <p:sldId id="282" r:id="rId39"/>
    <p:sldId id="283" r:id="rId40"/>
    <p:sldId id="299" r:id="rId41"/>
    <p:sldId id="284" r:id="rId42"/>
    <p:sldId id="285" r:id="rId43"/>
    <p:sldId id="286" r:id="rId44"/>
    <p:sldId id="300"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6" d="100"/>
          <a:sy n="56" d="100"/>
        </p:scale>
        <p:origin x="-283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952A65-CC3A-49F3-89E6-1690DD84CF00}" type="datetimeFigureOut">
              <a:rPr lang="ru-RU" smtClean="0"/>
              <a:t>25.06.2012</a:t>
            </a:fld>
            <a:endParaRPr lang="ru-R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0DD503-779D-4DEA-9A49-B64CC5D1EF98}" type="slidenum">
              <a:rPr lang="ru-RU" smtClean="0"/>
              <a:t>‹#›</a:t>
            </a:fld>
            <a:endParaRPr lang="ru-RU"/>
          </a:p>
        </p:txBody>
      </p:sp>
    </p:spTree>
    <p:extLst>
      <p:ext uri="{BB962C8B-B14F-4D97-AF65-F5344CB8AC3E}">
        <p14:creationId xmlns:p14="http://schemas.microsoft.com/office/powerpoint/2010/main" val="338232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C30DD503-779D-4DEA-9A49-B64CC5D1EF98}" type="slidenum">
              <a:rPr lang="ru-RU" smtClean="0"/>
              <a:pPr/>
              <a:t>6</a:t>
            </a:fld>
            <a:endParaRPr lang="ru-RU"/>
          </a:p>
        </p:txBody>
      </p:sp>
      <p:sp>
        <p:nvSpPr>
          <p:cNvPr id="6" name="Slide Image Placeholder 5"/>
          <p:cNvSpPr>
            <a:spLocks noGrp="1" noRot="1" noChangeAspect="1"/>
          </p:cNvSpPr>
          <p:nvPr>
            <p:ph type="sldImg"/>
          </p:nvPr>
        </p:nvSpPr>
        <p:spPr/>
      </p:sp>
      <p:sp>
        <p:nvSpPr>
          <p:cNvPr id="7" name="Notes Placeholder 6"/>
          <p:cNvSpPr>
            <a:spLocks noGrp="1"/>
          </p:cNvSpPr>
          <p:nvPr>
            <p:ph type="body" idx="1"/>
          </p:nvPr>
        </p:nvSpPr>
        <p:spPr/>
        <p:txBody>
          <a:bodyPr/>
          <a:lstStyle/>
          <a:p>
            <a:endParaRPr lang="ru-RU"/>
          </a:p>
        </p:txBody>
      </p:sp>
    </p:spTree>
    <p:extLst>
      <p:ext uri="{BB962C8B-B14F-4D97-AF65-F5344CB8AC3E}">
        <p14:creationId xmlns:p14="http://schemas.microsoft.com/office/powerpoint/2010/main" val="409327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C30DD503-779D-4DEA-9A49-B64CC5D1EF98}" type="slidenum">
              <a:rPr lang="ru-RU" smtClean="0"/>
              <a:t>24</a:t>
            </a:fld>
            <a:endParaRPr lang="ru-RU"/>
          </a:p>
        </p:txBody>
      </p:sp>
    </p:spTree>
    <p:extLst>
      <p:ext uri="{BB962C8B-B14F-4D97-AF65-F5344CB8AC3E}">
        <p14:creationId xmlns:p14="http://schemas.microsoft.com/office/powerpoint/2010/main" val="3495758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8.emf"/><Relationship Id="rId4" Type="http://schemas.openxmlformats.org/officeDocument/2006/relationships/package" Target="../embeddings/Microsoft_Word_Document1.docx"/></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6202362"/>
          </a:xfrm>
        </p:spPr>
        <p:txBody>
          <a:bodyPr/>
          <a:lstStyle/>
          <a:p>
            <a:r>
              <a:rPr lang="ru-RU" dirty="0" smtClean="0"/>
              <a:t>Презентация по теме: «Работа с новым учебным комплектом Тихомировой, Яворского 10 кл.»</a:t>
            </a:r>
            <a:br>
              <a:rPr lang="ru-RU" dirty="0" smtClean="0"/>
            </a:br>
            <a:r>
              <a:rPr lang="ru-RU" dirty="0" smtClean="0"/>
              <a:t>Подготовила учитель физики Полякова О.А.</a:t>
            </a:r>
            <a:br>
              <a:rPr lang="ru-RU" dirty="0" smtClean="0"/>
            </a:br>
            <a:r>
              <a:rPr lang="ru-RU" dirty="0" smtClean="0"/>
              <a:t>Выступление на РМО </a:t>
            </a:r>
            <a:br>
              <a:rPr lang="ru-RU" dirty="0" smtClean="0"/>
            </a:br>
            <a:r>
              <a:rPr lang="ru-RU" dirty="0" smtClean="0"/>
              <a:t>март 2012г</a:t>
            </a:r>
            <a:endParaRPr lang="ru-RU" dirty="0"/>
          </a:p>
        </p:txBody>
      </p:sp>
    </p:spTree>
    <p:extLst>
      <p:ext uri="{BB962C8B-B14F-4D97-AF65-F5344CB8AC3E}">
        <p14:creationId xmlns:p14="http://schemas.microsoft.com/office/powerpoint/2010/main" val="30464771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81000"/>
            <a:ext cx="8001000" cy="5262979"/>
          </a:xfrm>
          <a:prstGeom prst="rect">
            <a:avLst/>
          </a:prstGeom>
        </p:spPr>
        <p:txBody>
          <a:bodyPr wrap="square">
            <a:spAutoFit/>
          </a:bodyPr>
          <a:lstStyle/>
          <a:p>
            <a:r>
              <a:rPr lang="ru-RU" sz="2800" i="1" dirty="0">
                <a:solidFill>
                  <a:srgbClr val="FF0000"/>
                </a:solidFill>
              </a:rPr>
              <a:t>Опыт 2.</a:t>
            </a:r>
            <a:r>
              <a:rPr lang="ru-RU" sz="2800" i="1" dirty="0"/>
              <a:t> </a:t>
            </a:r>
            <a:r>
              <a:rPr lang="ru-RU" sz="2800" dirty="0"/>
              <a:t>Поставим на брусок гирю той же массы, что и сам брусок (рис. 2.20). При этом сила, с которой брусок действует на стол перпендикулярно поверх­ности, увеличивается в два раза. Но эта сила согласно третьему закону Нью­тона равна по модулю и противоположна по направлению силе реакции опоры, действующей на брусок со стороны стола. Следовательно, и сила реак­ции опоры увеличилась в два раза. Измерив в этом случае силу трения (они равна показанию динамометра), обнаружим, что она тоже увеличилась в два раза.</a:t>
            </a:r>
          </a:p>
        </p:txBody>
      </p:sp>
    </p:spTree>
    <p:extLst>
      <p:ext uri="{BB962C8B-B14F-4D97-AF65-F5344CB8AC3E}">
        <p14:creationId xmlns:p14="http://schemas.microsoft.com/office/powerpoint/2010/main" val="34607197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ormAutofit/>
          </a:bodyPr>
          <a:lstStyle/>
          <a:p>
            <a:pPr algn="l"/>
            <a:r>
              <a:rPr lang="ru-RU" sz="3200" dirty="0" smtClean="0"/>
              <a:t>После каждого параграфа даны вопросы. Вопросы бывают очень интересные, на применение изученных понятий и законов для объяснения физической сути общеизвестных явлений, пословиц, поговорок, отрывков из художественной литературы.</a:t>
            </a:r>
            <a:endParaRPr lang="ru-RU" sz="3200" dirty="0"/>
          </a:p>
        </p:txBody>
      </p:sp>
    </p:spTree>
    <p:extLst>
      <p:ext uri="{BB962C8B-B14F-4D97-AF65-F5344CB8AC3E}">
        <p14:creationId xmlns:p14="http://schemas.microsoft.com/office/powerpoint/2010/main" val="15533154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382000" cy="5693866"/>
          </a:xfrm>
          <a:prstGeom prst="rect">
            <a:avLst/>
          </a:prstGeom>
        </p:spPr>
        <p:txBody>
          <a:bodyPr wrap="square">
            <a:spAutoFit/>
          </a:bodyPr>
          <a:lstStyle/>
          <a:p>
            <a:r>
              <a:rPr lang="ru-RU" sz="2800" b="1" i="1" dirty="0">
                <a:solidFill>
                  <a:schemeClr val="accent6">
                    <a:lumMod val="50000"/>
                  </a:schemeClr>
                </a:solidFill>
              </a:rPr>
              <a:t>Проверьте себя</a:t>
            </a:r>
            <a:endParaRPr lang="ru-RU" sz="2800" dirty="0">
              <a:solidFill>
                <a:schemeClr val="accent6">
                  <a:lumMod val="50000"/>
                </a:schemeClr>
              </a:solidFill>
            </a:endParaRPr>
          </a:p>
          <a:p>
            <a:pPr marL="285750" lvl="0" indent="-285750">
              <a:buFont typeface="Arial" pitchFamily="34" charset="0"/>
              <a:buChar char="•"/>
            </a:pPr>
            <a:r>
              <a:rPr lang="ru-RU" sz="2800" dirty="0"/>
              <a:t>Какую силу называют силой трения </a:t>
            </a:r>
            <a:r>
              <a:rPr lang="ru-RU" sz="2800" dirty="0" smtClean="0"/>
              <a:t>покоя?</a:t>
            </a:r>
          </a:p>
          <a:p>
            <a:pPr marL="285750" lvl="0" indent="-285750">
              <a:buFont typeface="Arial" pitchFamily="34" charset="0"/>
              <a:buChar char="•"/>
            </a:pPr>
            <a:r>
              <a:rPr lang="ru-RU" sz="2800" dirty="0" smtClean="0"/>
              <a:t>Какие </a:t>
            </a:r>
            <a:r>
              <a:rPr lang="ru-RU" sz="2800" dirty="0"/>
              <a:t>значения может принимать сила трения </a:t>
            </a:r>
            <a:r>
              <a:rPr lang="ru-RU" sz="2800" dirty="0" smtClean="0"/>
              <a:t>покоя?</a:t>
            </a:r>
          </a:p>
          <a:p>
            <a:pPr marL="285750" lvl="0" indent="-285750">
              <a:buFont typeface="Arial" pitchFamily="34" charset="0"/>
              <a:buChar char="•"/>
            </a:pPr>
            <a:r>
              <a:rPr lang="ru-RU" sz="2800" dirty="0" smtClean="0"/>
              <a:t>Какую </a:t>
            </a:r>
            <a:r>
              <a:rPr lang="ru-RU" sz="2800" dirty="0"/>
              <a:t>силу называют силой трения </a:t>
            </a:r>
            <a:r>
              <a:rPr lang="ru-RU" sz="2800" dirty="0" smtClean="0"/>
              <a:t>скольжения?</a:t>
            </a:r>
          </a:p>
          <a:p>
            <a:pPr marL="285750" lvl="0" indent="-285750">
              <a:buFont typeface="Arial" pitchFamily="34" charset="0"/>
              <a:buChar char="•"/>
            </a:pPr>
            <a:r>
              <a:rPr lang="ru-RU" sz="2800" dirty="0" smtClean="0"/>
              <a:t>Приведите </a:t>
            </a:r>
            <a:r>
              <a:rPr lang="ru-RU" sz="2800" dirty="0"/>
              <a:t>примеры проявления силы трения в природе и ее применения в </a:t>
            </a:r>
            <a:r>
              <a:rPr lang="ru-RU" sz="2800" dirty="0" smtClean="0"/>
              <a:t>тех­нике.</a:t>
            </a:r>
          </a:p>
          <a:p>
            <a:pPr marL="285750" lvl="0" indent="-285750">
              <a:buFont typeface="Arial" pitchFamily="34" charset="0"/>
              <a:buChar char="•"/>
            </a:pPr>
            <a:r>
              <a:rPr lang="ru-RU" sz="2800" dirty="0" smtClean="0"/>
              <a:t>Каков </a:t>
            </a:r>
            <a:r>
              <a:rPr lang="ru-RU" sz="2800" dirty="0"/>
              <a:t>физический смысл пословиц: «Не подмажешь — не поедешь», «Из наво­щенной нити трудно плести сеть», «Камень тяжел, когда лежит на своем месте, если же его покатить, он станет легким», «Если двое возьмутся — валун с места сдвинут, если трое — на другое место перенесут»?</a:t>
            </a:r>
          </a:p>
        </p:txBody>
      </p:sp>
    </p:spTree>
    <p:extLst>
      <p:ext uri="{BB962C8B-B14F-4D97-AF65-F5344CB8AC3E}">
        <p14:creationId xmlns:p14="http://schemas.microsoft.com/office/powerpoint/2010/main" val="21318518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ormAutofit/>
          </a:bodyPr>
          <a:lstStyle/>
          <a:p>
            <a:pPr algn="l"/>
            <a:r>
              <a:rPr lang="ru-RU" sz="3200" dirty="0" smtClean="0"/>
              <a:t>Очень четко выводится закон сохренения импульса и границы его применения.</a:t>
            </a:r>
            <a:br>
              <a:rPr lang="ru-RU" sz="3200" dirty="0" smtClean="0"/>
            </a:br>
            <a:r>
              <a:rPr lang="ru-RU" sz="3200" dirty="0" smtClean="0"/>
              <a:t>15 – 18 слайды демонстрируют применения закона сохранения импульса в случае незамкнутой системы.</a:t>
            </a:r>
            <a:endParaRPr lang="ru-RU" sz="3200" dirty="0"/>
          </a:p>
        </p:txBody>
      </p:sp>
    </p:spTree>
    <p:extLst>
      <p:ext uri="{BB962C8B-B14F-4D97-AF65-F5344CB8AC3E}">
        <p14:creationId xmlns:p14="http://schemas.microsoft.com/office/powerpoint/2010/main" val="42283882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441863"/>
            <a:ext cx="9067800" cy="2279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ru-RU" dirty="0" smtClean="0"/>
              <a:t>Закон сохранения импульса</a:t>
            </a:r>
            <a:endParaRPr lang="ru-RU" dirty="0"/>
          </a:p>
        </p:txBody>
      </p:sp>
    </p:spTree>
    <p:extLst>
      <p:ext uri="{BB962C8B-B14F-4D97-AF65-F5344CB8AC3E}">
        <p14:creationId xmlns:p14="http://schemas.microsoft.com/office/powerpoint/2010/main" val="13494007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412369"/>
            <a:ext cx="8686800" cy="3970318"/>
          </a:xfrm>
          <a:prstGeom prst="rect">
            <a:avLst/>
          </a:prstGeom>
        </p:spPr>
        <p:txBody>
          <a:bodyPr wrap="square">
            <a:spAutoFit/>
          </a:bodyPr>
          <a:lstStyle/>
          <a:p>
            <a:r>
              <a:rPr lang="ru-RU" sz="3600" dirty="0"/>
              <a:t>Хотя многие реальные системы тел являются </a:t>
            </a:r>
            <a:r>
              <a:rPr lang="ru-RU" sz="3600" i="1" dirty="0">
                <a:solidFill>
                  <a:srgbClr val="C00000"/>
                </a:solidFill>
              </a:rPr>
              <a:t>незамкнутыми</a:t>
            </a:r>
            <a:r>
              <a:rPr lang="ru-RU" sz="3600" dirty="0"/>
              <a:t>, для их опи­сания в некоторых частных случаях можно пользоваться законом сохранения импульса. </a:t>
            </a:r>
            <a:r>
              <a:rPr lang="ru-RU" sz="3600" i="1" dirty="0"/>
              <a:t>Условия применения закона сохранения импульса к незамкнутой системе тел таковы:</a:t>
            </a:r>
          </a:p>
        </p:txBody>
      </p:sp>
    </p:spTree>
    <p:extLst>
      <p:ext uri="{BB962C8B-B14F-4D97-AF65-F5344CB8AC3E}">
        <p14:creationId xmlns:p14="http://schemas.microsoft.com/office/powerpoint/2010/main" val="28955106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0800" y="333670"/>
            <a:ext cx="5638800" cy="1384995"/>
          </a:xfrm>
          <a:prstGeom prst="rect">
            <a:avLst/>
          </a:prstGeom>
        </p:spPr>
        <p:txBody>
          <a:bodyPr wrap="square">
            <a:spAutoFit/>
          </a:bodyPr>
          <a:lstStyle/>
          <a:p>
            <a:r>
              <a:rPr lang="ru-RU" dirty="0"/>
              <a:t> </a:t>
            </a:r>
            <a:r>
              <a:rPr lang="ru-RU" sz="2800" dirty="0"/>
              <a:t>Внешние силы, действующие на любое тело системы, уравновешиваются</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508" y="304800"/>
            <a:ext cx="1919492" cy="658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133600"/>
            <a:ext cx="6807200" cy="408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19148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137" y="457200"/>
            <a:ext cx="258748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048000" y="553134"/>
            <a:ext cx="4572000" cy="1200329"/>
          </a:xfrm>
          <a:prstGeom prst="rect">
            <a:avLst/>
          </a:prstGeom>
        </p:spPr>
        <p:txBody>
          <a:bodyPr>
            <a:spAutoFit/>
          </a:bodyPr>
          <a:lstStyle/>
          <a:p>
            <a:r>
              <a:rPr lang="ru-RU" sz="2400" dirty="0"/>
              <a:t>Проекция суммы всех внешних сил на какую-либо координатную ось равна нулю</a:t>
            </a:r>
            <a:r>
              <a:rPr lang="ru-RU" i="1" dirty="0"/>
              <a:t>.</a:t>
            </a:r>
            <a:endParaRPr lang="ru-RU"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7531" y="1905000"/>
            <a:ext cx="6451787"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73487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60218"/>
            <a:ext cx="1393371"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213140" y="480352"/>
            <a:ext cx="6108724" cy="461665"/>
          </a:xfrm>
          <a:prstGeom prst="rect">
            <a:avLst/>
          </a:prstGeom>
        </p:spPr>
        <p:txBody>
          <a:bodyPr wrap="none">
            <a:spAutoFit/>
          </a:bodyPr>
          <a:lstStyle/>
          <a:p>
            <a:r>
              <a:rPr lang="ru-RU" sz="2400" dirty="0"/>
              <a:t>Процессы взаимодействия кратковременны</a:t>
            </a:r>
            <a:r>
              <a:rPr lang="ru-RU" dirty="0"/>
              <a:t>. </a:t>
            </a:r>
          </a:p>
        </p:txBody>
      </p:sp>
      <p:sp>
        <p:nvSpPr>
          <p:cNvPr id="3" name="Rectangle 2"/>
          <p:cNvSpPr/>
          <p:nvPr/>
        </p:nvSpPr>
        <p:spPr>
          <a:xfrm>
            <a:off x="925285" y="1219200"/>
            <a:ext cx="7396579" cy="2308324"/>
          </a:xfrm>
          <a:prstGeom prst="rect">
            <a:avLst/>
          </a:prstGeom>
        </p:spPr>
        <p:txBody>
          <a:bodyPr wrap="square">
            <a:spAutoFit/>
          </a:bodyPr>
          <a:lstStyle/>
          <a:p>
            <a:r>
              <a:rPr lang="ru-RU" sz="2400" dirty="0"/>
              <a:t>При быстрых </a:t>
            </a:r>
            <a:r>
              <a:rPr lang="ru-RU" sz="2400" dirty="0" smtClean="0"/>
              <a:t>взаимодействиях </a:t>
            </a:r>
            <a:r>
              <a:rPr lang="ru-RU" sz="2400" dirty="0"/>
              <a:t>(взрыв снаряда, выстрел из орудия, столкновение атомов и др.) </a:t>
            </a:r>
            <a:r>
              <a:rPr lang="ru-RU" sz="2400" dirty="0" smtClean="0"/>
              <a:t> изменения </a:t>
            </a:r>
            <a:r>
              <a:rPr lang="ru-RU" sz="2400" dirty="0"/>
              <a:t>импульсов отдельных тел </a:t>
            </a:r>
            <a:r>
              <a:rPr lang="ru-RU" sz="2400" dirty="0" smtClean="0"/>
              <a:t>будут </a:t>
            </a:r>
            <a:r>
              <a:rPr lang="ru-RU" sz="2400" dirty="0"/>
              <a:t>фактически обусловлены только </a:t>
            </a:r>
            <a:r>
              <a:rPr lang="ru-RU" sz="2400" dirty="0" smtClean="0"/>
              <a:t>внутренними </a:t>
            </a:r>
            <a:r>
              <a:rPr lang="ru-RU" sz="2400" dirty="0"/>
              <a:t>силами, ибо внешние силы (силы тяготения, трения) не </a:t>
            </a:r>
            <a:r>
              <a:rPr lang="ru-RU" sz="2400" dirty="0" smtClean="0"/>
              <a:t>успевают </a:t>
            </a:r>
            <a:r>
              <a:rPr lang="ru-RU" sz="2400" dirty="0"/>
              <a:t>существенно изменить импульс системы тел.</a:t>
            </a: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886199"/>
            <a:ext cx="8176144" cy="2341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00647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049962"/>
          </a:xfrm>
        </p:spPr>
        <p:txBody>
          <a:bodyPr>
            <a:normAutofit/>
          </a:bodyPr>
          <a:lstStyle/>
          <a:p>
            <a:pPr algn="l"/>
            <a:r>
              <a:rPr lang="ru-RU" sz="3200" dirty="0" smtClean="0"/>
              <a:t>Рассматриваются примеры решения задач с подробными рисунками. Это демонстрируют слайды 20 – 22.</a:t>
            </a:r>
            <a:endParaRPr lang="ru-RU" sz="3200" dirty="0"/>
          </a:p>
        </p:txBody>
      </p:sp>
    </p:spTree>
    <p:extLst>
      <p:ext uri="{BB962C8B-B14F-4D97-AF65-F5344CB8AC3E}">
        <p14:creationId xmlns:p14="http://schemas.microsoft.com/office/powerpoint/2010/main" val="34025051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54762"/>
          </a:xfrm>
        </p:spPr>
        <p:txBody>
          <a:bodyPr>
            <a:normAutofit/>
          </a:bodyPr>
          <a:lstStyle/>
          <a:p>
            <a:pPr algn="l"/>
            <a:r>
              <a:rPr lang="ru-RU" sz="2800" dirty="0" smtClean="0"/>
              <a:t>Темы, представленные в учебнике, полностью соответствуют темам учебника Мякишева, Буховцева, Сотского.</a:t>
            </a:r>
            <a:br>
              <a:rPr lang="ru-RU" sz="2800" dirty="0" smtClean="0"/>
            </a:br>
            <a:r>
              <a:rPr lang="ru-RU" sz="2800" dirty="0" smtClean="0"/>
              <a:t>Но учебник Тихомировой отличается, на мой взгляд, доступностью изложения материала, простотой, лаконичностью. Это дает возможность самостоятельно изучить материал, если ученик пропустил занятие. Следующие два слайда демонстрируют вывод закона сложения скоростей и движение двух шариков – одного брошеного с горизонтальной скоростью, а другого падающего вертикально без начальной скорости.</a:t>
            </a:r>
            <a:endParaRPr lang="ru-RU" sz="2800" dirty="0"/>
          </a:p>
        </p:txBody>
      </p:sp>
    </p:spTree>
    <p:extLst>
      <p:ext uri="{BB962C8B-B14F-4D97-AF65-F5344CB8AC3E}">
        <p14:creationId xmlns:p14="http://schemas.microsoft.com/office/powerpoint/2010/main" val="9472654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443841"/>
            <a:ext cx="8229600" cy="3785652"/>
          </a:xfrm>
          <a:prstGeom prst="rect">
            <a:avLst/>
          </a:prstGeom>
        </p:spPr>
        <p:txBody>
          <a:bodyPr wrap="square">
            <a:spAutoFit/>
          </a:bodyPr>
          <a:lstStyle/>
          <a:p>
            <a:r>
              <a:rPr lang="ru-RU" sz="2400" i="1" dirty="0">
                <a:solidFill>
                  <a:srgbClr val="C00000"/>
                </a:solidFill>
              </a:rPr>
              <a:t>ЗАДАЧА</a:t>
            </a:r>
          </a:p>
          <a:p>
            <a:r>
              <a:rPr lang="ru-RU" sz="2400" dirty="0"/>
              <a:t>Тележка с песком общей массой М движется в горизонтальном направлении со скоростью v. нее попадает и застревает в песке снаряд массой т, летящий со скоростью v</a:t>
            </a:r>
            <a:r>
              <a:rPr lang="ru-RU" sz="1400" dirty="0"/>
              <a:t>1</a:t>
            </a:r>
            <a:r>
              <a:rPr lang="ru-RU" sz="2400" dirty="0"/>
              <a:t>. Определите </a:t>
            </a:r>
            <a:r>
              <a:rPr lang="ru-RU" sz="2400" dirty="0" smtClean="0"/>
              <a:t>скорость </a:t>
            </a:r>
            <a:r>
              <a:rPr lang="ru-RU" sz="2400" dirty="0"/>
              <a:t>тележки после попадания в нее снаряда, если его скорость: а) совпадает по </a:t>
            </a:r>
            <a:r>
              <a:rPr lang="ru-RU" sz="2400" dirty="0" smtClean="0"/>
              <a:t>направлению </a:t>
            </a:r>
            <a:r>
              <a:rPr lang="ru-RU" sz="2400" dirty="0"/>
              <a:t>со скоростью тележки; б) направлена вертикально вниз.</a:t>
            </a:r>
          </a:p>
          <a:p>
            <a:r>
              <a:rPr lang="ru-RU" sz="2400" dirty="0" smtClean="0"/>
              <a:t>Решение. </a:t>
            </a:r>
            <a:r>
              <a:rPr lang="ru-RU" sz="2400" dirty="0"/>
              <a:t>а) Изобразим векторы скоростей тележки и снаряда до </a:t>
            </a:r>
            <a:r>
              <a:rPr lang="ru-RU" sz="2400" dirty="0" smtClean="0"/>
              <a:t>взаимодействия (рис</a:t>
            </a:r>
            <a:r>
              <a:rPr lang="ru-RU" sz="2400" dirty="0"/>
              <a:t>. 4.8, а) и сразу после взаимодействия (рис. 4.8, б).</a:t>
            </a:r>
          </a:p>
        </p:txBody>
      </p:sp>
    </p:spTree>
    <p:extLst>
      <p:ext uri="{BB962C8B-B14F-4D97-AF65-F5344CB8AC3E}">
        <p14:creationId xmlns:p14="http://schemas.microsoft.com/office/powerpoint/2010/main" val="22113466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6550" y="2736486"/>
            <a:ext cx="3298665" cy="202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3164" y="2798883"/>
            <a:ext cx="3048000" cy="1893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949036" y="4876800"/>
            <a:ext cx="2171364" cy="369332"/>
          </a:xfrm>
          <a:prstGeom prst="rect">
            <a:avLst/>
          </a:prstGeom>
        </p:spPr>
        <p:txBody>
          <a:bodyPr wrap="none">
            <a:spAutoFit/>
          </a:bodyPr>
          <a:lstStyle/>
          <a:p>
            <a:r>
              <a:rPr lang="ru-RU" b="1" dirty="0"/>
              <a:t>До взаимодействия</a:t>
            </a:r>
            <a:endParaRPr lang="ru-RU" dirty="0"/>
          </a:p>
        </p:txBody>
      </p:sp>
      <p:sp>
        <p:nvSpPr>
          <p:cNvPr id="4"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200789" tIns="1932966" rIns="2101188" bIns="914112" numCol="1" anchor="ctr" anchorCtr="0" compatLnSpc="1">
            <a:prstTxWarp prst="textNoShape">
              <a:avLst/>
            </a:prstTxWarp>
            <a:spAutoFit/>
          </a:bodyPr>
          <a:lstStyle/>
          <a:p>
            <a:endParaRPr lang="ru-RU"/>
          </a:p>
        </p:txBody>
      </p:sp>
      <p:sp>
        <p:nvSpPr>
          <p:cNvPr id="6" name="Rectangle 7"/>
          <p:cNvSpPr>
            <a:spLocks noChangeArrowheads="1"/>
          </p:cNvSpPr>
          <p:nvPr/>
        </p:nvSpPr>
        <p:spPr bwMode="auto">
          <a:xfrm>
            <a:off x="-92366" y="253332"/>
            <a:ext cx="184731"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800" b="1" i="0"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
            </a:r>
            <a:br>
              <a:rPr kumimoji="0" lang="ru-RU" sz="800" b="1" i="0"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b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5361709" y="4692134"/>
            <a:ext cx="3047999" cy="369332"/>
          </a:xfrm>
          <a:prstGeom prst="rect">
            <a:avLst/>
          </a:prstGeom>
        </p:spPr>
        <p:txBody>
          <a:bodyPr wrap="square">
            <a:spAutoFit/>
          </a:bodyPr>
          <a:lstStyle/>
          <a:p>
            <a:r>
              <a:rPr lang="ru-RU" b="1" dirty="0">
                <a:solidFill>
                  <a:prstClr val="black"/>
                </a:solidFill>
                <a:latin typeface="Calibri" pitchFamily="34" charset="0"/>
                <a:ea typeface="Times New Roman" pitchFamily="18" charset="0"/>
                <a:cs typeface="Calibri" pitchFamily="34" charset="0"/>
              </a:rPr>
              <a:t>После </a:t>
            </a:r>
            <a:r>
              <a:rPr lang="ru-RU" b="1" dirty="0" smtClean="0">
                <a:solidFill>
                  <a:prstClr val="black"/>
                </a:solidFill>
                <a:latin typeface="Calibri" pitchFamily="34" charset="0"/>
                <a:ea typeface="Times New Roman" pitchFamily="18" charset="0"/>
                <a:cs typeface="Calibri" pitchFamily="34" charset="0"/>
              </a:rPr>
              <a:t>взаимодействия</a:t>
            </a:r>
            <a:endParaRPr lang="ru-RU" dirty="0">
              <a:latin typeface="Calibri" pitchFamily="34" charset="0"/>
              <a:cs typeface="Calibri" pitchFamily="34" charset="0"/>
            </a:endParaRPr>
          </a:p>
        </p:txBody>
      </p:sp>
      <p:sp>
        <p:nvSpPr>
          <p:cNvPr id="8" name="Rectangle 7"/>
          <p:cNvSpPr/>
          <p:nvPr/>
        </p:nvSpPr>
        <p:spPr>
          <a:xfrm>
            <a:off x="838200" y="268720"/>
            <a:ext cx="7772400" cy="2062103"/>
          </a:xfrm>
          <a:prstGeom prst="rect">
            <a:avLst/>
          </a:prstGeom>
        </p:spPr>
        <p:txBody>
          <a:bodyPr wrap="square">
            <a:spAutoFit/>
          </a:bodyPr>
          <a:lstStyle/>
          <a:p>
            <a:r>
              <a:rPr lang="ru-RU" sz="3200" dirty="0"/>
              <a:t>Решение. а) Изобразим векторы скоростей тележки и снаряда до взаимодействия (рис. 4.8, а) и сразу после взаимодействия (рис. 4.8, б).</a:t>
            </a:r>
          </a:p>
        </p:txBody>
      </p:sp>
    </p:spTree>
    <p:extLst>
      <p:ext uri="{BB962C8B-B14F-4D97-AF65-F5344CB8AC3E}">
        <p14:creationId xmlns:p14="http://schemas.microsoft.com/office/powerpoint/2010/main" val="24062350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438" y="3200400"/>
            <a:ext cx="8278562" cy="279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838200" y="381000"/>
            <a:ext cx="7620000" cy="2246769"/>
          </a:xfrm>
          <a:prstGeom prst="rect">
            <a:avLst/>
          </a:prstGeom>
        </p:spPr>
        <p:txBody>
          <a:bodyPr wrap="square">
            <a:spAutoFit/>
          </a:bodyPr>
          <a:lstStyle/>
          <a:p>
            <a:r>
              <a:rPr lang="ru-RU" sz="2800" dirty="0"/>
              <a:t>б) В этом случае (рис. 4.9, </a:t>
            </a:r>
            <a:r>
              <a:rPr lang="ru-RU" sz="2800" i="1" dirty="0"/>
              <a:t>а) </a:t>
            </a:r>
            <a:r>
              <a:rPr lang="ru-RU" sz="2800" dirty="0"/>
              <a:t>проекция импульса снаряда на ось </a:t>
            </a:r>
            <a:r>
              <a:rPr lang="ru-RU" sz="2800" i="1" dirty="0"/>
              <a:t>ОХ </a:t>
            </a:r>
            <a:r>
              <a:rPr lang="ru-RU" sz="2800" dirty="0"/>
              <a:t>до взаимодей­ствия равна нулю, а сразу после взаимодействия снаряд и тележка движутся с одина­ковой скоростью </a:t>
            </a:r>
            <a:r>
              <a:rPr lang="en-US" sz="2800" i="1" dirty="0"/>
              <a:t>V</a:t>
            </a:r>
            <a:r>
              <a:rPr lang="ru-RU" sz="2800" i="1" baseline="-25000" dirty="0"/>
              <a:t>2</a:t>
            </a:r>
            <a:r>
              <a:rPr lang="ru-RU" sz="2800" i="1" dirty="0"/>
              <a:t> </a:t>
            </a:r>
            <a:r>
              <a:rPr lang="ru-RU" sz="2800" dirty="0"/>
              <a:t>(рис. 4.9, </a:t>
            </a:r>
            <a:r>
              <a:rPr lang="ru-RU" sz="2800" i="1" dirty="0"/>
              <a:t>б).</a:t>
            </a:r>
            <a:endParaRPr lang="ru-RU" sz="2800" dirty="0"/>
          </a:p>
        </p:txBody>
      </p:sp>
    </p:spTree>
    <p:extLst>
      <p:ext uri="{BB962C8B-B14F-4D97-AF65-F5344CB8AC3E}">
        <p14:creationId xmlns:p14="http://schemas.microsoft.com/office/powerpoint/2010/main" val="557219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430962"/>
          </a:xfrm>
        </p:spPr>
        <p:txBody>
          <a:bodyPr>
            <a:normAutofit/>
          </a:bodyPr>
          <a:lstStyle/>
          <a:p>
            <a:pPr algn="l"/>
            <a:r>
              <a:rPr lang="ru-RU" sz="3200" dirty="0" smtClean="0"/>
              <a:t>На следующих двух слайдах представлены отдельные интересные формулировки из закона сохранения механической энергии.</a:t>
            </a:r>
            <a:endParaRPr lang="ru-RU" sz="3200" dirty="0"/>
          </a:p>
        </p:txBody>
      </p:sp>
    </p:spTree>
    <p:extLst>
      <p:ext uri="{BB962C8B-B14F-4D97-AF65-F5344CB8AC3E}">
        <p14:creationId xmlns:p14="http://schemas.microsoft.com/office/powerpoint/2010/main" val="37291793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676400"/>
            <a:ext cx="8229600" cy="4114800"/>
          </a:xfrm>
        </p:spPr>
        <p:txBody>
          <a:bodyPr>
            <a:normAutofit fontScale="90000"/>
          </a:bodyPr>
          <a:lstStyle/>
          <a:p>
            <a:r>
              <a:rPr lang="ru-RU" dirty="0" smtClean="0"/>
              <a:t>Уравнение выражает </a:t>
            </a:r>
            <a:r>
              <a:rPr lang="ru-RU" b="1" i="1" dirty="0" smtClean="0"/>
              <a:t>закон изменения механической энергии</a:t>
            </a:r>
            <a:r>
              <a:rPr lang="ru-RU" dirty="0" smtClean="0"/>
              <a:t>. </a:t>
            </a:r>
            <a:r>
              <a:rPr lang="ru-RU" b="1" dirty="0" smtClean="0"/>
              <a:t>Изменение механической энергии замкнутой системы тел равно работе, совершенной неконсервативными силами</a:t>
            </a:r>
            <a:r>
              <a:rPr lang="ru-RU" dirty="0" smtClean="0"/>
              <a:t>. </a:t>
            </a:r>
            <a:endParaRPr lang="ru-RU"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381000"/>
            <a:ext cx="667512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V="1">
            <a:off x="-3276600" y="4594510"/>
            <a:ext cx="196712" cy="4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76600" y="4625364"/>
            <a:ext cx="196712" cy="4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25019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60218" y="228600"/>
            <a:ext cx="8382000" cy="6555641"/>
          </a:xfrm>
          <a:prstGeom prst="rect">
            <a:avLst/>
          </a:prstGeom>
        </p:spPr>
        <p:txBody>
          <a:bodyPr wrap="square">
            <a:spAutoFit/>
          </a:bodyPr>
          <a:lstStyle/>
          <a:p>
            <a:r>
              <a:rPr lang="ru-RU" sz="2800" dirty="0"/>
              <a:t>В замкнутой консервативной системе механическая энергия остается </a:t>
            </a:r>
            <a:r>
              <a:rPr lang="ru-RU" sz="2800" dirty="0" smtClean="0"/>
              <a:t>постоянной</a:t>
            </a:r>
            <a:r>
              <a:rPr lang="ru-RU" sz="2800" dirty="0"/>
              <a:t>, поэтому кинетическая энергия может возрастать только за счет уменьшения потенциальной. Если система находится в таком состоянии, что скорости всех тел равны нулю, а потенциальная энергия имеет минимальное значение, то без воздействия извне тела системы не могут прийти в движение, т. е. система будет находиться в состоянии устойчивого равновесия. Таким образом, закон сохранения механической энергии позволяет сформулировать по-другому </a:t>
            </a:r>
            <a:r>
              <a:rPr lang="ru-RU" sz="2800" i="1" dirty="0">
                <a:solidFill>
                  <a:srgbClr val="C00000"/>
                </a:solidFill>
              </a:rPr>
              <a:t>условие равновесия замкнутой консервативной системы </a:t>
            </a:r>
            <a:r>
              <a:rPr lang="ru-RU" sz="2800" i="1" dirty="0" smtClean="0">
                <a:solidFill>
                  <a:srgbClr val="C00000"/>
                </a:solidFill>
              </a:rPr>
              <a:t>тел:</a:t>
            </a:r>
            <a:r>
              <a:rPr lang="ru-RU" sz="2800" dirty="0" smtClean="0"/>
              <a:t> </a:t>
            </a:r>
            <a:r>
              <a:rPr lang="ru-RU" sz="2800" b="1" i="1" dirty="0" smtClean="0"/>
              <a:t>В </a:t>
            </a:r>
            <a:r>
              <a:rPr lang="ru-RU" sz="2800" b="1" i="1" dirty="0"/>
              <a:t>состоянии устойчивого равновесия потенциальная энергия системы тел имеет минимальное значение.</a:t>
            </a:r>
          </a:p>
        </p:txBody>
      </p:sp>
    </p:spTree>
    <p:extLst>
      <p:ext uri="{BB962C8B-B14F-4D97-AF65-F5344CB8AC3E}">
        <p14:creationId xmlns:p14="http://schemas.microsoft.com/office/powerpoint/2010/main" val="41314774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normAutofit/>
          </a:bodyPr>
          <a:lstStyle/>
          <a:p>
            <a:pPr algn="l"/>
            <a:r>
              <a:rPr lang="ru-RU" sz="3200" dirty="0" smtClean="0"/>
              <a:t>После изложения нового материала и вопросов встречается раздел «Это интересно». В нем действительно содержатся очень интересные факты.</a:t>
            </a:r>
            <a:endParaRPr lang="ru-RU" sz="3200" dirty="0"/>
          </a:p>
        </p:txBody>
      </p:sp>
    </p:spTree>
    <p:extLst>
      <p:ext uri="{BB962C8B-B14F-4D97-AF65-F5344CB8AC3E}">
        <p14:creationId xmlns:p14="http://schemas.microsoft.com/office/powerpoint/2010/main" val="14395674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Молекулярная физика</a:t>
            </a:r>
            <a:endParaRPr lang="ru-RU" dirty="0"/>
          </a:p>
        </p:txBody>
      </p:sp>
      <p:sp>
        <p:nvSpPr>
          <p:cNvPr id="3" name="Rectangle 2"/>
          <p:cNvSpPr/>
          <p:nvPr/>
        </p:nvSpPr>
        <p:spPr>
          <a:xfrm>
            <a:off x="457200" y="1752600"/>
            <a:ext cx="7848600" cy="2369880"/>
          </a:xfrm>
          <a:prstGeom prst="rect">
            <a:avLst/>
          </a:prstGeom>
        </p:spPr>
        <p:txBody>
          <a:bodyPr wrap="square">
            <a:spAutoFit/>
          </a:bodyPr>
          <a:lstStyle/>
          <a:p>
            <a:r>
              <a:rPr lang="ru-RU" sz="3600" b="1" dirty="0">
                <a:solidFill>
                  <a:srgbClr val="C00000"/>
                </a:solidFill>
              </a:rPr>
              <a:t>ЭТО ИНТЕРЕСНО!</a:t>
            </a:r>
            <a:endParaRPr lang="ru-RU" sz="3600" dirty="0">
              <a:solidFill>
                <a:srgbClr val="C00000"/>
              </a:solidFill>
            </a:endParaRPr>
          </a:p>
          <a:p>
            <a:r>
              <a:rPr lang="ru-RU" sz="2800" dirty="0" smtClean="0"/>
              <a:t>Запах связан с размерами и формой молекул. Так, общей особенностью веществ с камфорным запахом является шарообразная форма их молекул (диаметр 7 · 10⁻⁸ см).</a:t>
            </a:r>
            <a:endParaRPr lang="ru-RU" sz="2800" dirty="0"/>
          </a:p>
        </p:txBody>
      </p:sp>
    </p:spTree>
    <p:extLst>
      <p:ext uri="{BB962C8B-B14F-4D97-AF65-F5344CB8AC3E}">
        <p14:creationId xmlns:p14="http://schemas.microsoft.com/office/powerpoint/2010/main" val="40955827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pPr algn="l"/>
            <a:r>
              <a:rPr lang="ru-RU" sz="3200" dirty="0" smtClean="0"/>
              <a:t>Изложение </a:t>
            </a:r>
            <a:r>
              <a:rPr lang="ru-RU" sz="3200" dirty="0" smtClean="0"/>
              <a:t>материала по </a:t>
            </a:r>
            <a:r>
              <a:rPr lang="ru-RU" sz="3200" dirty="0" smtClean="0"/>
              <a:t>молекулярной физике </a:t>
            </a:r>
            <a:r>
              <a:rPr lang="ru-RU" sz="3200" dirty="0" smtClean="0"/>
              <a:t>отличается от привычного изложения по Мякишеву. Сначала изучаются изопроцессы, затем вводится абсолютная температура, а затем уравнение Менделеева – Клайперона. Такой порядок соответствует исторической последовательности. И все время подчеркивается, что эти законы экспериментальные.</a:t>
            </a:r>
            <a:endParaRPr lang="ru-RU" sz="3200" dirty="0"/>
          </a:p>
        </p:txBody>
      </p:sp>
    </p:spTree>
    <p:extLst>
      <p:ext uri="{BB962C8B-B14F-4D97-AF65-F5344CB8AC3E}">
        <p14:creationId xmlns:p14="http://schemas.microsoft.com/office/powerpoint/2010/main" val="18323678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5" y="76200"/>
            <a:ext cx="2933016" cy="2665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940808" y="76200"/>
            <a:ext cx="6050792" cy="3108543"/>
          </a:xfrm>
          <a:prstGeom prst="rect">
            <a:avLst/>
          </a:prstGeom>
        </p:spPr>
        <p:txBody>
          <a:bodyPr wrap="square">
            <a:spAutoFit/>
          </a:bodyPr>
          <a:lstStyle/>
          <a:p>
            <a:r>
              <a:rPr lang="ru-RU" sz="2800" dirty="0"/>
              <a:t>Изотермический процесс экспери­ментально изучали английский ученый Р. Бойль (1662) и французский физик Э. Мариотт (1676). Они независимо друг от друга установили закон, впоследст вии названный законом Бойля — Мари-отта.</a:t>
            </a:r>
          </a:p>
        </p:txBody>
      </p:sp>
      <p:graphicFrame>
        <p:nvGraphicFramePr>
          <p:cNvPr id="3" name="Table 2"/>
          <p:cNvGraphicFramePr>
            <a:graphicFrameLocks noGrp="1"/>
          </p:cNvGraphicFramePr>
          <p:nvPr>
            <p:extLst>
              <p:ext uri="{D42A27DB-BD31-4B8C-83A1-F6EECF244321}">
                <p14:modId xmlns:p14="http://schemas.microsoft.com/office/powerpoint/2010/main" val="811000605"/>
              </p:ext>
            </p:extLst>
          </p:nvPr>
        </p:nvGraphicFramePr>
        <p:xfrm>
          <a:off x="-1447800" y="4648200"/>
          <a:ext cx="152400" cy="420624"/>
        </p:xfrm>
        <a:graphic>
          <a:graphicData uri="http://schemas.openxmlformats.org/drawingml/2006/table">
            <a:tbl>
              <a:tblPr>
                <a:tableStyleId>{5C22544A-7EE6-4342-B048-85BDC9FD1C3A}</a:tableStyleId>
              </a:tblPr>
              <a:tblGrid>
                <a:gridCol w="76200"/>
                <a:gridCol w="76200"/>
              </a:tblGrid>
              <a:tr h="412843">
                <a:tc>
                  <a:txBody>
                    <a:bodyPr/>
                    <a:lstStyle/>
                    <a:p>
                      <a:pPr marL="146050">
                        <a:lnSpc>
                          <a:spcPct val="115000"/>
                        </a:lnSpc>
                        <a:spcAft>
                          <a:spcPts val="0"/>
                        </a:spcAft>
                      </a:pPr>
                      <a:r>
                        <a:rPr lang="ru-RU" sz="800" dirty="0">
                          <a:effectLst/>
                        </a:rPr>
                        <a:t>2,6</a:t>
                      </a:r>
                      <a:endParaRPr lang="ru-RU" sz="1200" dirty="0">
                        <a:effectLst/>
                        <a:latin typeface="Sylfaen"/>
                        <a:ea typeface="Times New Roman"/>
                        <a:cs typeface="Times New Roman"/>
                      </a:endParaRPr>
                    </a:p>
                  </a:txBody>
                  <a:tcPr marL="25400" marR="25400" marT="0" marB="0"/>
                </a:tc>
                <a:tc>
                  <a:txBody>
                    <a:bodyPr/>
                    <a:lstStyle/>
                    <a:p>
                      <a:pPr marL="191770">
                        <a:lnSpc>
                          <a:spcPct val="115000"/>
                        </a:lnSpc>
                        <a:spcAft>
                          <a:spcPts val="0"/>
                        </a:spcAft>
                      </a:pPr>
                      <a:r>
                        <a:rPr lang="ru-RU" sz="800" dirty="0">
                          <a:effectLst/>
                        </a:rPr>
                        <a:t>4</a:t>
                      </a:r>
                      <a:endParaRPr lang="ru-RU" sz="1200" dirty="0">
                        <a:effectLst/>
                        <a:latin typeface="Sylfaen"/>
                        <a:ea typeface="Times New Roman"/>
                        <a:cs typeface="Times New Roman"/>
                      </a:endParaRPr>
                    </a:p>
                  </a:txBody>
                  <a:tcPr marL="25400" marR="25400" marT="0" marB="0"/>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875795191"/>
              </p:ext>
            </p:extLst>
          </p:nvPr>
        </p:nvGraphicFramePr>
        <p:xfrm>
          <a:off x="533400" y="3733800"/>
          <a:ext cx="8153402" cy="1962912"/>
        </p:xfrm>
        <a:graphic>
          <a:graphicData uri="http://schemas.openxmlformats.org/drawingml/2006/table">
            <a:tbl>
              <a:tblPr/>
              <a:tblGrid>
                <a:gridCol w="1293636"/>
                <a:gridCol w="1000223"/>
                <a:gridCol w="1000223"/>
                <a:gridCol w="994769"/>
                <a:gridCol w="1000223"/>
                <a:gridCol w="1005679"/>
                <a:gridCol w="1000223"/>
                <a:gridCol w="858426"/>
              </a:tblGrid>
              <a:tr h="620107">
                <a:tc>
                  <a:txBody>
                    <a:bodyPr/>
                    <a:lstStyle/>
                    <a:p>
                      <a:pPr>
                        <a:lnSpc>
                          <a:spcPct val="115000"/>
                        </a:lnSpc>
                        <a:spcAft>
                          <a:spcPts val="0"/>
                        </a:spcAft>
                      </a:pPr>
                      <a:r>
                        <a:rPr lang="ru-RU" sz="2800" b="1" i="1" spc="50" dirty="0">
                          <a:effectLst/>
                          <a:latin typeface="Bookman Old Style"/>
                          <a:ea typeface="Times New Roman"/>
                          <a:cs typeface="Bookman Old Style"/>
                        </a:rPr>
                        <a:t>V</a:t>
                      </a:r>
                      <a:r>
                        <a:rPr lang="ru-RU" sz="2800" i="1" spc="50" dirty="0">
                          <a:effectLst/>
                          <a:latin typeface="Bookman Old Style"/>
                          <a:ea typeface="Times New Roman"/>
                          <a:cs typeface="Bookman Old Style"/>
                        </a:rPr>
                        <a:t>,</a:t>
                      </a:r>
                      <a:r>
                        <a:rPr lang="ru-RU" sz="2800" i="1" spc="100" dirty="0">
                          <a:effectLst/>
                          <a:latin typeface="Bookman Old Style"/>
                          <a:ea typeface="Times New Roman"/>
                          <a:cs typeface="Bookman Old Style"/>
                        </a:rPr>
                        <a:t> </a:t>
                      </a:r>
                      <a:r>
                        <a:rPr lang="ru-RU" sz="2800" dirty="0">
                          <a:effectLst/>
                          <a:latin typeface="Bookman Old Style"/>
                          <a:ea typeface="Times New Roman"/>
                          <a:cs typeface="Bookman Old Style"/>
                        </a:rPr>
                        <a:t>усл. ед.</a:t>
                      </a:r>
                      <a:endParaRPr lang="ru-RU" sz="2800" dirty="0">
                        <a:effectLst/>
                        <a:latin typeface="Sylfae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1770">
                        <a:lnSpc>
                          <a:spcPct val="115000"/>
                        </a:lnSpc>
                        <a:spcAft>
                          <a:spcPts val="0"/>
                        </a:spcAft>
                      </a:pPr>
                      <a:r>
                        <a:rPr lang="ru-RU" sz="2800" dirty="0">
                          <a:effectLst/>
                          <a:latin typeface="Bookman Old Style"/>
                          <a:ea typeface="Times New Roman"/>
                          <a:cs typeface="Bookman Old Style"/>
                        </a:rPr>
                        <a:t>8</a:t>
                      </a:r>
                      <a:endParaRPr lang="ru-RU" sz="2800" dirty="0">
                        <a:effectLst/>
                        <a:latin typeface="Sylfae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8120">
                        <a:lnSpc>
                          <a:spcPct val="115000"/>
                        </a:lnSpc>
                        <a:spcAft>
                          <a:spcPts val="0"/>
                        </a:spcAft>
                      </a:pPr>
                      <a:r>
                        <a:rPr lang="ru-RU" sz="2800" dirty="0">
                          <a:effectLst/>
                          <a:latin typeface="Bookman Old Style"/>
                          <a:ea typeface="Times New Roman"/>
                          <a:cs typeface="Bookman Old Style"/>
                        </a:rPr>
                        <a:t>7</a:t>
                      </a:r>
                      <a:endParaRPr lang="ru-RU" sz="2800" dirty="0">
                        <a:effectLst/>
                        <a:latin typeface="Sylfae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1770">
                        <a:lnSpc>
                          <a:spcPct val="115000"/>
                        </a:lnSpc>
                        <a:spcAft>
                          <a:spcPts val="0"/>
                        </a:spcAft>
                      </a:pPr>
                      <a:r>
                        <a:rPr lang="ru-RU" sz="2800" dirty="0">
                          <a:effectLst/>
                          <a:latin typeface="Bookman Old Style"/>
                          <a:ea typeface="Times New Roman"/>
                          <a:cs typeface="Bookman Old Style"/>
                        </a:rPr>
                        <a:t>6</a:t>
                      </a:r>
                      <a:endParaRPr lang="ru-RU" sz="2800" dirty="0">
                        <a:effectLst/>
                        <a:latin typeface="Sylfae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8120">
                        <a:lnSpc>
                          <a:spcPct val="115000"/>
                        </a:lnSpc>
                        <a:spcAft>
                          <a:spcPts val="0"/>
                        </a:spcAft>
                      </a:pPr>
                      <a:r>
                        <a:rPr lang="ru-RU" sz="2800" dirty="0">
                          <a:effectLst/>
                          <a:latin typeface="Bookman Old Style"/>
                          <a:ea typeface="Times New Roman"/>
                          <a:cs typeface="Bookman Old Style"/>
                        </a:rPr>
                        <a:t>5</a:t>
                      </a:r>
                      <a:endParaRPr lang="ru-RU" sz="2800" dirty="0">
                        <a:effectLst/>
                        <a:latin typeface="Sylfae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4945">
                        <a:lnSpc>
                          <a:spcPct val="115000"/>
                        </a:lnSpc>
                        <a:spcAft>
                          <a:spcPts val="0"/>
                        </a:spcAft>
                      </a:pPr>
                      <a:r>
                        <a:rPr lang="ru-RU" sz="2800">
                          <a:effectLst/>
                          <a:latin typeface="Bookman Old Style"/>
                          <a:ea typeface="Times New Roman"/>
                          <a:cs typeface="Bookman Old Style"/>
                        </a:rPr>
                        <a:t>4</a:t>
                      </a:r>
                      <a:endParaRPr lang="ru-RU" sz="2800">
                        <a:effectLst/>
                        <a:latin typeface="Sylfae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4945">
                        <a:lnSpc>
                          <a:spcPct val="115000"/>
                        </a:lnSpc>
                        <a:spcAft>
                          <a:spcPts val="0"/>
                        </a:spcAft>
                      </a:pPr>
                      <a:r>
                        <a:rPr lang="ru-RU" sz="2800">
                          <a:effectLst/>
                          <a:latin typeface="Bookman Old Style"/>
                          <a:ea typeface="Times New Roman"/>
                          <a:cs typeface="Bookman Old Style"/>
                        </a:rPr>
                        <a:t>3</a:t>
                      </a:r>
                      <a:endParaRPr lang="ru-RU" sz="2800">
                        <a:effectLst/>
                        <a:latin typeface="Sylfae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4945">
                        <a:lnSpc>
                          <a:spcPct val="115000"/>
                        </a:lnSpc>
                        <a:spcAft>
                          <a:spcPts val="0"/>
                        </a:spcAft>
                      </a:pPr>
                      <a:r>
                        <a:rPr lang="ru-RU" sz="2800" dirty="0">
                          <a:effectLst/>
                          <a:latin typeface="Bookman Old Style"/>
                          <a:ea typeface="Times New Roman"/>
                          <a:cs typeface="Bookman Old Style"/>
                        </a:rPr>
                        <a:t>2</a:t>
                      </a:r>
                      <a:endParaRPr lang="ru-RU" sz="2800" dirty="0">
                        <a:effectLst/>
                        <a:latin typeface="Sylfae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8814">
                <a:tc>
                  <a:txBody>
                    <a:bodyPr/>
                    <a:lstStyle/>
                    <a:p>
                      <a:pPr>
                        <a:lnSpc>
                          <a:spcPct val="115000"/>
                        </a:lnSpc>
                        <a:spcAft>
                          <a:spcPts val="0"/>
                        </a:spcAft>
                      </a:pPr>
                      <a:r>
                        <a:rPr lang="ru-RU" sz="2800" b="1" dirty="0">
                          <a:effectLst/>
                          <a:latin typeface="Bookman Old Style"/>
                          <a:ea typeface="Times New Roman"/>
                          <a:cs typeface="Bookman Old Style"/>
                        </a:rPr>
                        <a:t>р, </a:t>
                      </a:r>
                      <a:r>
                        <a:rPr lang="ru-RU" sz="2800" dirty="0">
                          <a:effectLst/>
                          <a:latin typeface="Bookman Old Style"/>
                          <a:ea typeface="Times New Roman"/>
                          <a:cs typeface="Bookman Old Style"/>
                        </a:rPr>
                        <a:t>усл. ед.</a:t>
                      </a:r>
                      <a:endParaRPr lang="ru-RU" sz="2800" dirty="0">
                        <a:effectLst/>
                        <a:latin typeface="Sylfae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1295">
                        <a:lnSpc>
                          <a:spcPct val="115000"/>
                        </a:lnSpc>
                        <a:spcAft>
                          <a:spcPts val="0"/>
                        </a:spcAft>
                      </a:pPr>
                      <a:r>
                        <a:rPr lang="ru-RU" sz="2800" dirty="0">
                          <a:effectLst/>
                          <a:latin typeface="Bookman Old Style"/>
                          <a:ea typeface="Times New Roman"/>
                          <a:cs typeface="Bookman Old Style"/>
                        </a:rPr>
                        <a:t>1</a:t>
                      </a:r>
                      <a:endParaRPr lang="ru-RU" sz="2800" dirty="0">
                        <a:effectLst/>
                        <a:latin typeface="Sylfae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a:lnSpc>
                          <a:spcPct val="115000"/>
                        </a:lnSpc>
                        <a:spcAft>
                          <a:spcPts val="0"/>
                        </a:spcAft>
                      </a:pPr>
                      <a:r>
                        <a:rPr lang="ru-RU" sz="2800" dirty="0" smtClean="0">
                          <a:effectLst/>
                          <a:latin typeface="Bookman Old Style"/>
                          <a:ea typeface="Times New Roman"/>
                          <a:cs typeface="Bookman Old Style"/>
                        </a:rPr>
                        <a:t>1,1</a:t>
                      </a:r>
                      <a:endParaRPr lang="ru-RU" sz="2800" dirty="0">
                        <a:effectLst/>
                        <a:latin typeface="Sylfae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a:lnSpc>
                          <a:spcPct val="115000"/>
                        </a:lnSpc>
                        <a:spcAft>
                          <a:spcPts val="0"/>
                        </a:spcAft>
                      </a:pPr>
                      <a:r>
                        <a:rPr lang="ru-RU" sz="2800" dirty="0">
                          <a:effectLst/>
                          <a:latin typeface="Bookman Old Style"/>
                          <a:ea typeface="Times New Roman"/>
                          <a:cs typeface="Bookman Old Style"/>
                        </a:rPr>
                        <a:t>1,3</a:t>
                      </a:r>
                      <a:endParaRPr lang="ru-RU" sz="2800" dirty="0">
                        <a:effectLst/>
                        <a:latin typeface="Sylfae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52400">
                        <a:lnSpc>
                          <a:spcPct val="115000"/>
                        </a:lnSpc>
                        <a:spcAft>
                          <a:spcPts val="0"/>
                        </a:spcAft>
                      </a:pPr>
                      <a:r>
                        <a:rPr lang="ru-RU" sz="2800" dirty="0">
                          <a:effectLst/>
                          <a:latin typeface="Bookman Old Style"/>
                          <a:ea typeface="Times New Roman"/>
                          <a:cs typeface="Bookman Old Style"/>
                        </a:rPr>
                        <a:t>1,6</a:t>
                      </a:r>
                      <a:endParaRPr lang="ru-RU" sz="2800" dirty="0">
                        <a:effectLst/>
                        <a:latin typeface="Sylfae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8120">
                        <a:lnSpc>
                          <a:spcPct val="115000"/>
                        </a:lnSpc>
                        <a:spcAft>
                          <a:spcPts val="0"/>
                        </a:spcAft>
                      </a:pPr>
                      <a:r>
                        <a:rPr lang="ru-RU" sz="2800" dirty="0">
                          <a:effectLst/>
                          <a:latin typeface="Bookman Old Style"/>
                          <a:ea typeface="Times New Roman"/>
                          <a:cs typeface="Bookman Old Style"/>
                        </a:rPr>
                        <a:t>2</a:t>
                      </a:r>
                      <a:endParaRPr lang="ru-RU" sz="2800" dirty="0">
                        <a:effectLst/>
                        <a:latin typeface="Sylfae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6050">
                        <a:lnSpc>
                          <a:spcPct val="115000"/>
                        </a:lnSpc>
                        <a:spcAft>
                          <a:spcPts val="0"/>
                        </a:spcAft>
                      </a:pPr>
                      <a:r>
                        <a:rPr lang="ru-RU" sz="2800" dirty="0">
                          <a:effectLst/>
                          <a:latin typeface="Bookman Old Style"/>
                          <a:ea typeface="Times New Roman"/>
                          <a:cs typeface="Bookman Old Style"/>
                        </a:rPr>
                        <a:t>2,6</a:t>
                      </a:r>
                      <a:endParaRPr lang="ru-RU" sz="2800" dirty="0">
                        <a:effectLst/>
                        <a:latin typeface="Sylfae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91770">
                        <a:lnSpc>
                          <a:spcPct val="115000"/>
                        </a:lnSpc>
                        <a:spcAft>
                          <a:spcPts val="0"/>
                        </a:spcAft>
                      </a:pPr>
                      <a:r>
                        <a:rPr lang="ru-RU" sz="2800" dirty="0">
                          <a:effectLst/>
                          <a:latin typeface="Bookman Old Style"/>
                          <a:ea typeface="Times New Roman"/>
                          <a:cs typeface="Bookman Old Style"/>
                        </a:rPr>
                        <a:t>4</a:t>
                      </a:r>
                      <a:endParaRPr lang="ru-RU" sz="2800" dirty="0">
                        <a:effectLst/>
                        <a:latin typeface="Sylfaen"/>
                        <a:ea typeface="Times New Roman"/>
                        <a:cs typeface="Times New Roman"/>
                      </a:endParaRPr>
                    </a:p>
                  </a:txBody>
                  <a:tcPr marL="25400" marR="2540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582615299"/>
              </p:ext>
            </p:extLst>
          </p:nvPr>
        </p:nvGraphicFramePr>
        <p:xfrm>
          <a:off x="-1752600" y="4876800"/>
          <a:ext cx="728219" cy="71656"/>
        </p:xfrm>
        <a:graphic>
          <a:graphicData uri="http://schemas.openxmlformats.org/presentationml/2006/ole">
            <mc:AlternateContent xmlns:mc="http://schemas.openxmlformats.org/markup-compatibility/2006">
              <mc:Choice xmlns:v="urn:schemas-microsoft-com:vml" Requires="v">
                <p:oleObj spid="_x0000_s11299" name="Document" r:id="rId4" imgW="4759350" imgH="467947" progId="Word.Document.12">
                  <p:embed/>
                </p:oleObj>
              </mc:Choice>
              <mc:Fallback>
                <p:oleObj name="Document" r:id="rId4" imgW="4759350" imgH="467947" progId="Word.Document.12">
                  <p:embed/>
                  <p:pic>
                    <p:nvPicPr>
                      <p:cNvPr id="0" name=""/>
                      <p:cNvPicPr/>
                      <p:nvPr/>
                    </p:nvPicPr>
                    <p:blipFill>
                      <a:blip r:embed="rId5"/>
                      <a:stretch>
                        <a:fillRect/>
                      </a:stretch>
                    </p:blipFill>
                    <p:spPr>
                      <a:xfrm>
                        <a:off x="-1752600" y="4876800"/>
                        <a:ext cx="728219" cy="71656"/>
                      </a:xfrm>
                      <a:prstGeom prst="rect">
                        <a:avLst/>
                      </a:prstGeom>
                    </p:spPr>
                  </p:pic>
                </p:oleObj>
              </mc:Fallback>
            </mc:AlternateContent>
          </a:graphicData>
        </a:graphic>
      </p:graphicFrame>
    </p:spTree>
    <p:extLst>
      <p:ext uri="{BB962C8B-B14F-4D97-AF65-F5344CB8AC3E}">
        <p14:creationId xmlns:p14="http://schemas.microsoft.com/office/powerpoint/2010/main" val="24087864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Закон сложения скоростей</a:t>
            </a:r>
            <a:endParaRPr lang="ru-RU"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905000"/>
            <a:ext cx="7915222" cy="279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66603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457200" y="3786981"/>
          <a:ext cx="8229600" cy="152400"/>
        </p:xfrm>
        <a:graphic>
          <a:graphicData uri="http://schemas.openxmlformats.org/drawingml/2006/table">
            <a:tbl>
              <a:tblPr>
                <a:tableStyleId>{5C22544A-7EE6-4342-B048-85BDC9FD1C3A}</a:tableStyleId>
              </a:tblPr>
              <a:tblGrid>
                <a:gridCol w="8229600"/>
              </a:tblGrid>
              <a:tr h="114300">
                <a:tc>
                  <a:txBody>
                    <a:bodyPr/>
                    <a:lstStyle/>
                    <a:p>
                      <a:pPr algn="just">
                        <a:lnSpc>
                          <a:spcPts val="1230"/>
                        </a:lnSpc>
                        <a:spcAft>
                          <a:spcPts val="0"/>
                        </a:spcAft>
                      </a:pPr>
                      <a:r>
                        <a:rPr lang="ru-RU" sz="800" dirty="0">
                          <a:effectLst/>
                        </a:rPr>
                        <a:t> </a:t>
                      </a:r>
                      <a:endParaRPr lang="ru-RU" sz="1200" dirty="0">
                        <a:effectLst/>
                        <a:latin typeface="Sylfaen"/>
                        <a:ea typeface="Times New Roman"/>
                        <a:cs typeface="Times New Roman"/>
                      </a:endParaRPr>
                    </a:p>
                  </a:txBody>
                  <a:tcPr marL="24130" marR="24130" marT="0" marB="0"/>
                </a:tc>
              </a:tr>
            </a:tbl>
          </a:graphicData>
        </a:graphic>
      </p:graphicFrame>
      <p:sp>
        <p:nvSpPr>
          <p:cNvPr id="4" name="Rectangle 1"/>
          <p:cNvSpPr>
            <a:spLocks noChangeArrowheads="1"/>
          </p:cNvSpPr>
          <p:nvPr/>
        </p:nvSpPr>
        <p:spPr bwMode="auto">
          <a:xfrm>
            <a:off x="457200" y="306288"/>
            <a:ext cx="822960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1816100"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При неизменном давлении объем газа данной</a:t>
            </a:r>
            <a:r>
              <a:rPr kumimoji="0" lang="ru-RU" sz="2000" b="0" i="0" u="none" strike="noStrike" cap="none" normalizeH="0" dirty="0" smtClean="0">
                <a:ln>
                  <a:noFill/>
                </a:ln>
                <a:solidFill>
                  <a:schemeClr val="tx1"/>
                </a:solidFill>
                <a:effectLst/>
                <a:latin typeface="Bookman Old Style" pitchFamily="18" charset="0"/>
                <a:ea typeface="Times New Roman" pitchFamily="18" charset="0"/>
                <a:cs typeface="Bookman Old Style" pitchFamily="18" charset="0"/>
              </a:rPr>
              <a:t> </a:t>
            </a:r>
            <a:r>
              <a:rPr kumimoji="0" lang="ru-RU" sz="2000" b="0" i="0"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массы при изменении темпе­ратуры изменяется линейно:</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1816100" defTabSz="914400" rtl="0" eaLnBrk="0" fontAlgn="base" latinLnBrk="0" hangingPunct="0">
              <a:lnSpc>
                <a:spcPct val="100000"/>
              </a:lnSpc>
              <a:spcBef>
                <a:spcPct val="0"/>
              </a:spcBef>
              <a:spcAft>
                <a:spcPct val="0"/>
              </a:spcAft>
              <a:buClrTx/>
              <a:buSzTx/>
              <a:buFontTx/>
              <a:buNone/>
              <a:tabLst/>
            </a:pPr>
            <a:r>
              <a:rPr kumimoji="0" lang="ru-RU" sz="2000" b="0" i="1" u="none" strike="noStrike" cap="none" normalizeH="0" baseline="0" dirty="0" smtClean="0">
                <a:ln>
                  <a:noFill/>
                </a:ln>
                <a:solidFill>
                  <a:srgbClr val="C00000"/>
                </a:solidFill>
                <a:effectLst/>
                <a:latin typeface="Bookman Old Style" pitchFamily="18" charset="0"/>
                <a:ea typeface="Times New Roman" pitchFamily="18" charset="0"/>
                <a:cs typeface="Bookman Old Style" pitchFamily="18" charset="0"/>
              </a:rPr>
              <a:t>V = </a:t>
            </a:r>
            <a:r>
              <a:rPr kumimoji="0" lang="en-US" sz="2000" b="0" i="1" u="none" strike="noStrike" cap="none" normalizeH="0" baseline="0" dirty="0" smtClean="0">
                <a:ln>
                  <a:noFill/>
                </a:ln>
                <a:solidFill>
                  <a:srgbClr val="C00000"/>
                </a:solidFill>
                <a:effectLst/>
                <a:latin typeface="Bookman Old Style" pitchFamily="18" charset="0"/>
                <a:ea typeface="Times New Roman" pitchFamily="18" charset="0"/>
                <a:cs typeface="Bookman Old Style" pitchFamily="18" charset="0"/>
              </a:rPr>
              <a:t>V</a:t>
            </a:r>
            <a:r>
              <a:rPr kumimoji="0" lang="ru-RU" sz="2000" b="0" i="1" u="none" strike="noStrike" cap="none" normalizeH="0" baseline="-30000" dirty="0" smtClean="0">
                <a:ln>
                  <a:noFill/>
                </a:ln>
                <a:solidFill>
                  <a:srgbClr val="C00000"/>
                </a:solidFill>
                <a:effectLst/>
                <a:latin typeface="Bookman Old Style" pitchFamily="18" charset="0"/>
                <a:ea typeface="Times New Roman" pitchFamily="18" charset="0"/>
                <a:cs typeface="Bookman Old Style" pitchFamily="18" charset="0"/>
              </a:rPr>
              <a:t>0</a:t>
            </a:r>
            <a:r>
              <a:rPr kumimoji="0" lang="ru-RU" sz="2000" b="0" i="1" u="none" strike="noStrike" cap="none" normalizeH="0" baseline="0" dirty="0" smtClean="0">
                <a:ln>
                  <a:noFill/>
                </a:ln>
                <a:solidFill>
                  <a:srgbClr val="C00000"/>
                </a:solidFill>
                <a:effectLst/>
                <a:latin typeface="Bookman Old Style" pitchFamily="18" charset="0"/>
                <a:ea typeface="Times New Roman" pitchFamily="18" charset="0"/>
                <a:cs typeface="Bookman Old Style" pitchFamily="18" charset="0"/>
              </a:rPr>
              <a:t>(1+ </a:t>
            </a:r>
            <a:r>
              <a:rPr kumimoji="0" lang="en-US" sz="2000" b="0" i="1" u="none" strike="noStrike" cap="none" normalizeH="0" baseline="0" dirty="0" err="1" smtClean="0">
                <a:ln>
                  <a:noFill/>
                </a:ln>
                <a:solidFill>
                  <a:srgbClr val="C00000"/>
                </a:solidFill>
                <a:effectLst/>
                <a:latin typeface="Bookman Old Style" pitchFamily="18" charset="0"/>
                <a:ea typeface="Times New Roman" pitchFamily="18" charset="0"/>
                <a:cs typeface="Bookman Old Style" pitchFamily="18" charset="0"/>
              </a:rPr>
              <a:t>a</a:t>
            </a:r>
            <a:r>
              <a:rPr kumimoji="0" lang="en-US" sz="2000" b="0" i="1" u="none" strike="noStrike" cap="none" normalizeH="0" baseline="-30000" dirty="0" err="1" smtClean="0">
                <a:ln>
                  <a:noFill/>
                </a:ln>
                <a:solidFill>
                  <a:srgbClr val="C00000"/>
                </a:solidFill>
                <a:effectLst/>
                <a:latin typeface="Bookman Old Style" pitchFamily="18" charset="0"/>
                <a:ea typeface="Times New Roman" pitchFamily="18" charset="0"/>
                <a:cs typeface="Bookman Old Style" pitchFamily="18" charset="0"/>
              </a:rPr>
              <a:t>v</a:t>
            </a:r>
            <a:r>
              <a:rPr kumimoji="0" lang="en-US" sz="2000" b="0" i="1" u="none" strike="noStrike" cap="none" normalizeH="0" baseline="0" dirty="0" err="1" smtClean="0">
                <a:ln>
                  <a:noFill/>
                </a:ln>
                <a:solidFill>
                  <a:srgbClr val="C00000"/>
                </a:solidFill>
                <a:effectLst/>
                <a:latin typeface="Bookman Old Style" pitchFamily="18" charset="0"/>
                <a:ea typeface="Times New Roman" pitchFamily="18" charset="0"/>
                <a:cs typeface="Bookman Old Style" pitchFamily="18" charset="0"/>
              </a:rPr>
              <a:t>t</a:t>
            </a:r>
            <a:r>
              <a:rPr kumimoji="0" lang="ru-RU" sz="2000" b="0" i="1" u="none" strike="noStrike" cap="none" normalizeH="0" baseline="0" dirty="0" smtClean="0">
                <a:ln>
                  <a:noFill/>
                </a:ln>
                <a:solidFill>
                  <a:srgbClr val="C00000"/>
                </a:solidFill>
                <a:effectLst/>
                <a:latin typeface="Bookman Old Style" pitchFamily="18" charset="0"/>
                <a:ea typeface="Times New Roman" pitchFamily="18" charset="0"/>
                <a:cs typeface="Bookman Old Style" pitchFamily="18" charset="0"/>
              </a:rPr>
              <a:t>), </a:t>
            </a:r>
            <a:r>
              <a:rPr kumimoji="0" lang="ru-RU" sz="2000" b="0" i="0"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(6.2) ;Где </a:t>
            </a:r>
            <a:r>
              <a:rPr kumimoji="0" lang="en-US" sz="2000" b="0" i="1"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t </a:t>
            </a:r>
            <a:r>
              <a:rPr kumimoji="0" lang="ru-RU" sz="2000" b="0" i="0"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 температура, </a:t>
            </a:r>
            <a:r>
              <a:rPr kumimoji="0" lang="en-US" sz="2000" b="0" i="1"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V</a:t>
            </a:r>
            <a:r>
              <a:rPr kumimoji="0" lang="ru-RU" sz="2000" b="0" i="1" u="none" strike="noStrike" cap="none" normalizeH="0" baseline="-30000" dirty="0" smtClean="0">
                <a:ln>
                  <a:noFill/>
                </a:ln>
                <a:solidFill>
                  <a:schemeClr val="tx1"/>
                </a:solidFill>
                <a:effectLst/>
                <a:latin typeface="Bookman Old Style" pitchFamily="18" charset="0"/>
                <a:ea typeface="Times New Roman" pitchFamily="18" charset="0"/>
                <a:cs typeface="Bookman Old Style" pitchFamily="18" charset="0"/>
              </a:rPr>
              <a:t>0</a:t>
            </a:r>
            <a:r>
              <a:rPr kumimoji="0" lang="ru-RU" sz="2000" b="0" i="1"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 </a:t>
            </a:r>
            <a:r>
              <a:rPr kumimoji="0" lang="ru-RU" sz="2000" b="0" i="0"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 объем газа при О °С, </a:t>
            </a:r>
            <a:r>
              <a:rPr kumimoji="0" lang="ru-RU" sz="2000" b="0" i="1"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V </a:t>
            </a:r>
            <a:r>
              <a:rPr kumimoji="0" lang="ru-RU" sz="2000" b="0" i="0"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 объем газа при температу­ре </a:t>
            </a:r>
            <a:r>
              <a:rPr kumimoji="0" lang="en-US" sz="2000" b="0" i="1"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t</a:t>
            </a:r>
            <a:r>
              <a:rPr kumimoji="0" lang="ru-RU" sz="2000" b="0" i="1"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 </a:t>
            </a:r>
            <a:r>
              <a:rPr kumimoji="0" lang="en-US" sz="2000" b="0" i="1" u="none" strike="noStrike" cap="none" normalizeH="0" baseline="0" dirty="0" err="1" smtClean="0">
                <a:ln>
                  <a:noFill/>
                </a:ln>
                <a:solidFill>
                  <a:schemeClr val="tx1"/>
                </a:solidFill>
                <a:effectLst/>
                <a:latin typeface="Bookman Old Style" pitchFamily="18" charset="0"/>
                <a:ea typeface="Times New Roman" pitchFamily="18" charset="0"/>
                <a:cs typeface="Bookman Old Style" pitchFamily="18" charset="0"/>
              </a:rPr>
              <a:t>a</a:t>
            </a:r>
            <a:r>
              <a:rPr kumimoji="0" lang="en-US" sz="2000" b="0" i="1" u="none" strike="noStrike" cap="none" normalizeH="0" baseline="-30000" dirty="0" err="1" smtClean="0">
                <a:ln>
                  <a:noFill/>
                </a:ln>
                <a:solidFill>
                  <a:schemeClr val="tx1"/>
                </a:solidFill>
                <a:effectLst/>
                <a:latin typeface="Bookman Old Style" pitchFamily="18" charset="0"/>
                <a:ea typeface="Times New Roman" pitchFamily="18" charset="0"/>
                <a:cs typeface="Bookman Old Style" pitchFamily="18" charset="0"/>
              </a:rPr>
              <a:t>v</a:t>
            </a:r>
            <a:r>
              <a:rPr kumimoji="0" lang="en-US" sz="2000" b="0" i="1"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 </a:t>
            </a:r>
            <a:r>
              <a:rPr kumimoji="0" lang="ru-RU" sz="2000" b="0" i="0"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 температурный коэффициент объемного расширения.</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1816100"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Опыты показывают, что коэффициент </a:t>
            </a:r>
            <a:r>
              <a:rPr kumimoji="0" lang="en-US" sz="2000" b="0" i="1" u="none" strike="noStrike" cap="none" normalizeH="0" baseline="0" dirty="0" err="1" smtClean="0">
                <a:ln>
                  <a:noFill/>
                </a:ln>
                <a:solidFill>
                  <a:schemeClr val="tx1"/>
                </a:solidFill>
                <a:effectLst/>
                <a:latin typeface="Bookman Old Style" pitchFamily="18" charset="0"/>
                <a:ea typeface="Times New Roman" pitchFamily="18" charset="0"/>
                <a:cs typeface="Bookman Old Style" pitchFamily="18" charset="0"/>
              </a:rPr>
              <a:t>a</a:t>
            </a:r>
            <a:r>
              <a:rPr kumimoji="0" lang="en-US" sz="2000" b="0" i="1" u="none" strike="noStrike" cap="none" normalizeH="0" baseline="-30000" dirty="0" err="1" smtClean="0">
                <a:ln>
                  <a:noFill/>
                </a:ln>
                <a:solidFill>
                  <a:schemeClr val="tx1"/>
                </a:solidFill>
                <a:effectLst/>
                <a:latin typeface="Bookman Old Style" pitchFamily="18" charset="0"/>
                <a:ea typeface="Times New Roman" pitchFamily="18" charset="0"/>
                <a:cs typeface="Bookman Old Style" pitchFamily="18" charset="0"/>
              </a:rPr>
              <a:t>v</a:t>
            </a:r>
            <a:r>
              <a:rPr kumimoji="0" lang="en-US" sz="2000" b="0" i="1"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 </a:t>
            </a:r>
            <a:r>
              <a:rPr kumimoji="0" lang="ru-RU" sz="2000" b="0" i="0"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одинаков для всех газов и равен</a:t>
            </a:r>
            <a:r>
              <a:rPr lang="ru-RU" sz="2000" dirty="0">
                <a:latin typeface="Arial" pitchFamily="34" charset="0"/>
                <a:cs typeface="Arial" pitchFamily="34" charset="0"/>
              </a:rPr>
              <a:t> </a:t>
            </a:r>
            <a:r>
              <a:rPr kumimoji="0" lang="ru-RU" sz="2000" b="0" i="0" u="none" strike="noStrike" cap="none" normalizeH="0" baseline="0" dirty="0" smtClean="0">
                <a:ln>
                  <a:noFill/>
                </a:ln>
                <a:solidFill>
                  <a:schemeClr val="tx1"/>
                </a:solidFill>
                <a:effectLst/>
                <a:latin typeface="Bookman Old Style" pitchFamily="18" charset="0"/>
                <a:ea typeface="Times New Roman" pitchFamily="18" charset="0"/>
                <a:cs typeface="Bookman Old Style" pitchFamily="18" charset="0"/>
              </a:rPr>
              <a:t>1/273°С</a:t>
            </a:r>
            <a:r>
              <a:rPr kumimoji="0" lang="ru-RU" sz="2000" b="0" i="0" u="none" strike="noStrike" cap="none" normalizeH="0" baseline="30000" dirty="0" smtClean="0">
                <a:ln>
                  <a:noFill/>
                </a:ln>
                <a:solidFill>
                  <a:schemeClr val="tx1"/>
                </a:solidFill>
                <a:effectLst/>
                <a:latin typeface="Bookman Old Style" pitchFamily="18" charset="0"/>
                <a:ea typeface="Times New Roman" pitchFamily="18" charset="0"/>
                <a:cs typeface="Bookman Old Style" pitchFamily="18" charset="0"/>
              </a:rPr>
              <a:t>-1</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999508388"/>
              </p:ext>
            </p:extLst>
          </p:nvPr>
        </p:nvGraphicFramePr>
        <p:xfrm>
          <a:off x="491837" y="3429000"/>
          <a:ext cx="8229599" cy="2533650"/>
        </p:xfrm>
        <a:graphic>
          <a:graphicData uri="http://schemas.openxmlformats.org/drawingml/2006/table">
            <a:tbl>
              <a:tblPr/>
              <a:tblGrid>
                <a:gridCol w="8229599"/>
              </a:tblGrid>
              <a:tr h="2533650">
                <a:tc>
                  <a:txBody>
                    <a:bodyPr/>
                    <a:lstStyle/>
                    <a:p>
                      <a:pPr marL="191770" algn="l">
                        <a:lnSpc>
                          <a:spcPts val="1150"/>
                        </a:lnSpc>
                        <a:spcAft>
                          <a:spcPts val="0"/>
                        </a:spcAft>
                      </a:pPr>
                      <a:r>
                        <a:rPr lang="ru-RU" sz="2000" dirty="0">
                          <a:effectLst/>
                          <a:latin typeface="Bookman Old Style"/>
                          <a:ea typeface="Times New Roman"/>
                          <a:cs typeface="Bookman Old Style"/>
                        </a:rPr>
                        <a:t>Французский ученый Ж. Шарль в 1787 г. установил, что при </a:t>
                      </a:r>
                      <a:endParaRPr lang="ru-RU" sz="2000" dirty="0" smtClean="0">
                        <a:effectLst/>
                        <a:latin typeface="Bookman Old Style"/>
                        <a:ea typeface="Times New Roman"/>
                        <a:cs typeface="Bookman Old Style"/>
                      </a:endParaRPr>
                    </a:p>
                    <a:p>
                      <a:pPr marL="191770" algn="l">
                        <a:lnSpc>
                          <a:spcPts val="1150"/>
                        </a:lnSpc>
                        <a:spcAft>
                          <a:spcPts val="0"/>
                        </a:spcAft>
                      </a:pPr>
                      <a:endParaRPr lang="ru-RU" sz="2000" dirty="0" smtClean="0">
                        <a:effectLst/>
                        <a:latin typeface="Bookman Old Style"/>
                        <a:ea typeface="Times New Roman"/>
                        <a:cs typeface="Bookman Old Style"/>
                      </a:endParaRPr>
                    </a:p>
                    <a:p>
                      <a:pPr marL="191770" algn="l">
                        <a:lnSpc>
                          <a:spcPts val="1150"/>
                        </a:lnSpc>
                        <a:spcAft>
                          <a:spcPts val="0"/>
                        </a:spcAft>
                      </a:pPr>
                      <a:r>
                        <a:rPr lang="ru-RU" sz="2000" dirty="0" smtClean="0">
                          <a:effectLst/>
                          <a:latin typeface="Bookman Old Style"/>
                          <a:ea typeface="Times New Roman"/>
                          <a:cs typeface="Bookman Old Style"/>
                        </a:rPr>
                        <a:t>Неизменном</a:t>
                      </a:r>
                      <a:r>
                        <a:rPr lang="ru-RU" sz="2000" baseline="0" dirty="0" smtClean="0">
                          <a:effectLst/>
                          <a:latin typeface="Sylfaen"/>
                          <a:ea typeface="Times New Roman"/>
                          <a:cs typeface="Times New Roman"/>
                        </a:rPr>
                        <a:t> </a:t>
                      </a:r>
                      <a:r>
                        <a:rPr lang="ru-RU" sz="2000" dirty="0" smtClean="0">
                          <a:effectLst/>
                          <a:latin typeface="Bookman Old Style"/>
                          <a:ea typeface="Times New Roman"/>
                          <a:cs typeface="Bookman Old Style"/>
                        </a:rPr>
                        <a:t>объеме </a:t>
                      </a:r>
                      <a:r>
                        <a:rPr lang="ru-RU" sz="2000" dirty="0">
                          <a:effectLst/>
                          <a:latin typeface="Bookman Old Style"/>
                          <a:ea typeface="Times New Roman"/>
                          <a:cs typeface="Bookman Old Style"/>
                        </a:rPr>
                        <a:t>давление газа данной массы при </a:t>
                      </a:r>
                      <a:endParaRPr lang="ru-RU" sz="2000" dirty="0" smtClean="0">
                        <a:effectLst/>
                        <a:latin typeface="Bookman Old Style"/>
                        <a:ea typeface="Times New Roman"/>
                        <a:cs typeface="Bookman Old Style"/>
                      </a:endParaRPr>
                    </a:p>
                    <a:p>
                      <a:pPr marL="191770" algn="l">
                        <a:lnSpc>
                          <a:spcPts val="1150"/>
                        </a:lnSpc>
                        <a:spcAft>
                          <a:spcPts val="0"/>
                        </a:spcAft>
                      </a:pPr>
                      <a:endParaRPr lang="ru-RU" sz="2000" dirty="0" smtClean="0">
                        <a:effectLst/>
                        <a:latin typeface="Bookman Old Style"/>
                        <a:ea typeface="Times New Roman"/>
                        <a:cs typeface="Bookman Old Style"/>
                      </a:endParaRPr>
                    </a:p>
                    <a:p>
                      <a:pPr marL="191770" algn="l">
                        <a:lnSpc>
                          <a:spcPts val="1150"/>
                        </a:lnSpc>
                        <a:spcAft>
                          <a:spcPts val="0"/>
                        </a:spcAft>
                      </a:pPr>
                      <a:r>
                        <a:rPr lang="ru-RU" sz="2000" dirty="0" smtClean="0">
                          <a:effectLst/>
                          <a:latin typeface="Bookman Old Style"/>
                          <a:ea typeface="Times New Roman"/>
                          <a:cs typeface="Bookman Old Style"/>
                        </a:rPr>
                        <a:t>изменении </a:t>
                      </a:r>
                      <a:r>
                        <a:rPr lang="ru-RU" sz="2000" dirty="0">
                          <a:effectLst/>
                          <a:latin typeface="Bookman Old Style"/>
                          <a:ea typeface="Times New Roman"/>
                          <a:cs typeface="Bookman Old Style"/>
                        </a:rPr>
                        <a:t>температуры </a:t>
                      </a:r>
                      <a:r>
                        <a:rPr lang="ru-RU" sz="2000" dirty="0" smtClean="0">
                          <a:effectLst/>
                          <a:latin typeface="Bookman Old Style"/>
                          <a:ea typeface="Times New Roman"/>
                          <a:cs typeface="Bookman Old Style"/>
                        </a:rPr>
                        <a:t>изменяется</a:t>
                      </a:r>
                      <a:r>
                        <a:rPr lang="ru-RU" sz="2000" b="1" dirty="0" smtClean="0">
                          <a:effectLst/>
                          <a:latin typeface="Bookman Old Style"/>
                          <a:ea typeface="Times New Roman"/>
                          <a:cs typeface="Bookman Old Style"/>
                        </a:rPr>
                        <a:t> именно:</a:t>
                      </a:r>
                      <a:r>
                        <a:rPr lang="ru-RU" sz="2000" b="0" baseline="0" dirty="0" smtClean="0">
                          <a:effectLst/>
                          <a:latin typeface="Sylfaen"/>
                          <a:ea typeface="Times New Roman"/>
                          <a:cs typeface="Times New Roman"/>
                        </a:rPr>
                        <a:t> </a:t>
                      </a:r>
                    </a:p>
                    <a:p>
                      <a:pPr marL="191770" algn="l">
                        <a:lnSpc>
                          <a:spcPts val="1150"/>
                        </a:lnSpc>
                        <a:spcAft>
                          <a:spcPts val="0"/>
                        </a:spcAft>
                      </a:pPr>
                      <a:endParaRPr lang="ru-RU" sz="2000" b="0" i="1" spc="50" baseline="0" dirty="0" smtClean="0">
                        <a:solidFill>
                          <a:srgbClr val="C00000"/>
                        </a:solidFill>
                        <a:effectLst/>
                        <a:latin typeface="Sylfaen"/>
                        <a:ea typeface="Times New Roman"/>
                        <a:cs typeface="Times New Roman"/>
                      </a:endParaRPr>
                    </a:p>
                    <a:p>
                      <a:pPr marL="191770" algn="l">
                        <a:lnSpc>
                          <a:spcPts val="1150"/>
                        </a:lnSpc>
                        <a:spcAft>
                          <a:spcPts val="0"/>
                        </a:spcAft>
                      </a:pPr>
                      <a:r>
                        <a:rPr lang="en-US" sz="1800" i="1" spc="50" dirty="0" smtClean="0">
                          <a:solidFill>
                            <a:srgbClr val="C00000"/>
                          </a:solidFill>
                          <a:effectLst/>
                          <a:latin typeface="Bookman Old Style"/>
                          <a:ea typeface="Times New Roman"/>
                          <a:cs typeface="Bookman Old Style"/>
                        </a:rPr>
                        <a:t>p</a:t>
                      </a:r>
                      <a:r>
                        <a:rPr lang="ru-RU" sz="1800" i="1" spc="50" dirty="0">
                          <a:solidFill>
                            <a:srgbClr val="C00000"/>
                          </a:solidFill>
                          <a:effectLst/>
                          <a:latin typeface="Bookman Old Style"/>
                          <a:ea typeface="Times New Roman"/>
                          <a:cs typeface="Bookman Old Style"/>
                        </a:rPr>
                        <a:t>=</a:t>
                      </a:r>
                      <a:r>
                        <a:rPr lang="en-US" sz="1800" i="1" spc="50" dirty="0">
                          <a:solidFill>
                            <a:srgbClr val="C00000"/>
                          </a:solidFill>
                          <a:effectLst/>
                          <a:latin typeface="Bookman Old Style"/>
                          <a:ea typeface="Times New Roman"/>
                          <a:cs typeface="Bookman Old Style"/>
                        </a:rPr>
                        <a:t>p</a:t>
                      </a:r>
                      <a:r>
                        <a:rPr lang="ru-RU" sz="1800" i="1" spc="50" baseline="-25000" dirty="0">
                          <a:solidFill>
                            <a:srgbClr val="C00000"/>
                          </a:solidFill>
                          <a:effectLst/>
                          <a:latin typeface="Bookman Old Style"/>
                          <a:ea typeface="Times New Roman"/>
                          <a:cs typeface="Bookman Old Style"/>
                        </a:rPr>
                        <a:t>0</a:t>
                      </a:r>
                      <a:r>
                        <a:rPr lang="ru-RU" sz="1800" i="1" spc="50" dirty="0">
                          <a:solidFill>
                            <a:srgbClr val="C00000"/>
                          </a:solidFill>
                          <a:effectLst/>
                          <a:latin typeface="Bookman Old Style"/>
                          <a:ea typeface="Times New Roman"/>
                          <a:cs typeface="Bookman Old Style"/>
                        </a:rPr>
                        <a:t>(1</a:t>
                      </a:r>
                      <a:r>
                        <a:rPr lang="ru-RU" sz="1800" i="1" spc="100" dirty="0">
                          <a:solidFill>
                            <a:srgbClr val="C00000"/>
                          </a:solidFill>
                          <a:effectLst/>
                          <a:latin typeface="Bookman Old Style"/>
                          <a:ea typeface="Times New Roman"/>
                          <a:cs typeface="Bookman Old Style"/>
                        </a:rPr>
                        <a:t> </a:t>
                      </a:r>
                      <a:r>
                        <a:rPr lang="ru-RU" sz="1800" i="1" spc="50" dirty="0">
                          <a:solidFill>
                            <a:srgbClr val="C00000"/>
                          </a:solidFill>
                          <a:effectLst/>
                          <a:latin typeface="Bookman Old Style"/>
                          <a:ea typeface="Times New Roman"/>
                          <a:cs typeface="Bookman Old Style"/>
                        </a:rPr>
                        <a:t>+</a:t>
                      </a:r>
                      <a:r>
                        <a:rPr lang="ru-RU" sz="1800" i="1" spc="100" dirty="0">
                          <a:solidFill>
                            <a:srgbClr val="C00000"/>
                          </a:solidFill>
                          <a:effectLst/>
                          <a:latin typeface="Bookman Old Style"/>
                          <a:ea typeface="Times New Roman"/>
                          <a:cs typeface="Bookman Old Style"/>
                        </a:rPr>
                        <a:t> </a:t>
                      </a:r>
                      <a:r>
                        <a:rPr lang="en-US" sz="1800" i="1" spc="50" dirty="0">
                          <a:solidFill>
                            <a:srgbClr val="C00000"/>
                          </a:solidFill>
                          <a:effectLst/>
                          <a:latin typeface="Bookman Old Style"/>
                          <a:ea typeface="Times New Roman"/>
                          <a:cs typeface="Bookman Old Style"/>
                        </a:rPr>
                        <a:t>a</a:t>
                      </a:r>
                      <a:r>
                        <a:rPr lang="en-US" sz="1800" i="1" spc="50" baseline="-25000" dirty="0">
                          <a:solidFill>
                            <a:srgbClr val="C00000"/>
                          </a:solidFill>
                          <a:effectLst/>
                          <a:latin typeface="Bookman Old Style"/>
                          <a:ea typeface="Times New Roman"/>
                          <a:cs typeface="Bookman Old Style"/>
                        </a:rPr>
                        <a:t>p</a:t>
                      </a:r>
                      <a:r>
                        <a:rPr lang="en-US" sz="1800" i="1" spc="50" dirty="0">
                          <a:solidFill>
                            <a:srgbClr val="C00000"/>
                          </a:solidFill>
                          <a:effectLst/>
                          <a:latin typeface="Bookman Old Style"/>
                          <a:ea typeface="Times New Roman"/>
                          <a:cs typeface="Bookman Old Style"/>
                        </a:rPr>
                        <a:t>t</a:t>
                      </a:r>
                      <a:r>
                        <a:rPr lang="ru-RU" sz="1800" i="1" spc="50" dirty="0" smtClean="0">
                          <a:solidFill>
                            <a:srgbClr val="C00000"/>
                          </a:solidFill>
                          <a:effectLst/>
                          <a:latin typeface="Bookman Old Style"/>
                          <a:ea typeface="Times New Roman"/>
                          <a:cs typeface="Bookman Old Style"/>
                        </a:rPr>
                        <a:t>),</a:t>
                      </a:r>
                      <a:r>
                        <a:rPr lang="ru-RU" sz="1800" i="1" spc="100" baseline="0" dirty="0" smtClean="0">
                          <a:solidFill>
                            <a:srgbClr val="C00000"/>
                          </a:solidFill>
                          <a:effectLst/>
                          <a:latin typeface="Bookman Old Style"/>
                          <a:ea typeface="Times New Roman"/>
                          <a:cs typeface="Bookman Old Style"/>
                        </a:rPr>
                        <a:t> </a:t>
                      </a:r>
                      <a:r>
                        <a:rPr lang="ru-RU" sz="2000" dirty="0" smtClean="0">
                          <a:effectLst/>
                          <a:latin typeface="Bookman Old Style"/>
                          <a:ea typeface="Times New Roman"/>
                          <a:cs typeface="Bookman Old Style"/>
                        </a:rPr>
                        <a:t>(6.3)</a:t>
                      </a:r>
                      <a:r>
                        <a:rPr lang="ru-RU" sz="2000" baseline="0" dirty="0" smtClean="0">
                          <a:effectLst/>
                          <a:latin typeface="Sylfaen"/>
                          <a:ea typeface="Times New Roman"/>
                          <a:cs typeface="Times New Roman"/>
                        </a:rPr>
                        <a:t> </a:t>
                      </a:r>
                      <a:r>
                        <a:rPr lang="en-US" sz="2000" dirty="0" smtClean="0">
                          <a:effectLst/>
                          <a:latin typeface="Bookman Old Style"/>
                          <a:ea typeface="Times New Roman"/>
                          <a:cs typeface="Bookman Old Style"/>
                        </a:rPr>
                        <a:t>t</a:t>
                      </a:r>
                      <a:r>
                        <a:rPr lang="ru-RU" sz="2000" dirty="0" smtClean="0">
                          <a:effectLst/>
                          <a:latin typeface="Bookman Old Style"/>
                          <a:ea typeface="Times New Roman"/>
                          <a:cs typeface="Bookman Old Style"/>
                        </a:rPr>
                        <a:t> </a:t>
                      </a:r>
                      <a:r>
                        <a:rPr lang="ru-RU" sz="2000" dirty="0">
                          <a:effectLst/>
                          <a:latin typeface="Bookman Old Style"/>
                          <a:ea typeface="Times New Roman"/>
                          <a:cs typeface="Bookman Old Style"/>
                        </a:rPr>
                        <a:t>-</a:t>
                      </a:r>
                      <a:r>
                        <a:rPr lang="ru-RU" sz="2000" b="1" dirty="0">
                          <a:effectLst/>
                          <a:latin typeface="Arial Unicode MS"/>
                          <a:ea typeface="Arial Unicode MS"/>
                          <a:cs typeface="Arial Unicode MS"/>
                        </a:rPr>
                        <a:t> </a:t>
                      </a:r>
                      <a:r>
                        <a:rPr lang="ru-RU" sz="2000" dirty="0">
                          <a:effectLst/>
                          <a:latin typeface="Bookman Old Style"/>
                          <a:ea typeface="Arial Unicode MS"/>
                          <a:cs typeface="Bookman Old Style"/>
                        </a:rPr>
                        <a:t>температура, </a:t>
                      </a:r>
                      <a:r>
                        <a:rPr lang="ru-RU" sz="2000" i="1" spc="50" dirty="0">
                          <a:effectLst/>
                          <a:latin typeface="Bookman Old Style"/>
                          <a:ea typeface="Arial Unicode MS"/>
                          <a:cs typeface="Bookman Old Style"/>
                        </a:rPr>
                        <a:t>р</a:t>
                      </a:r>
                      <a:r>
                        <a:rPr lang="ru-RU" sz="2000" i="1" spc="50" baseline="-25000" dirty="0">
                          <a:effectLst/>
                          <a:latin typeface="Bookman Old Style"/>
                          <a:ea typeface="Arial Unicode MS"/>
                          <a:cs typeface="Bookman Old Style"/>
                        </a:rPr>
                        <a:t>0</a:t>
                      </a:r>
                      <a:r>
                        <a:rPr lang="ru-RU" sz="2000" i="1" spc="100" dirty="0">
                          <a:effectLst/>
                          <a:latin typeface="Bookman Old Style"/>
                          <a:ea typeface="Arial Unicode MS"/>
                          <a:cs typeface="Bookman Old Style"/>
                        </a:rPr>
                        <a:t> </a:t>
                      </a:r>
                      <a:r>
                        <a:rPr lang="ru-RU" sz="2000" dirty="0">
                          <a:effectLst/>
                          <a:latin typeface="Bookman Old Style"/>
                          <a:ea typeface="Arial Unicode MS"/>
                          <a:cs typeface="Bookman Old Style"/>
                        </a:rPr>
                        <a:t>— давление при О °С, </a:t>
                      </a:r>
                      <a:r>
                        <a:rPr lang="ru-RU" sz="2000" i="1" spc="50" dirty="0">
                          <a:effectLst/>
                          <a:latin typeface="Bookman Old Style"/>
                          <a:ea typeface="Arial Unicode MS"/>
                          <a:cs typeface="Bookman Old Style"/>
                        </a:rPr>
                        <a:t>р</a:t>
                      </a:r>
                      <a:r>
                        <a:rPr lang="ru-RU" sz="2000" i="1" spc="100" dirty="0">
                          <a:effectLst/>
                          <a:latin typeface="Bookman Old Style"/>
                          <a:ea typeface="Arial Unicode MS"/>
                          <a:cs typeface="Bookman Old Style"/>
                        </a:rPr>
                        <a:t> </a:t>
                      </a:r>
                      <a:endParaRPr lang="ru-RU" sz="2000" i="1" spc="100" dirty="0" smtClean="0">
                        <a:effectLst/>
                        <a:latin typeface="Bookman Old Style"/>
                        <a:ea typeface="Arial Unicode MS"/>
                        <a:cs typeface="Bookman Old Style"/>
                      </a:endParaRPr>
                    </a:p>
                    <a:p>
                      <a:pPr marL="191770" algn="l">
                        <a:lnSpc>
                          <a:spcPts val="1150"/>
                        </a:lnSpc>
                        <a:spcAft>
                          <a:spcPts val="0"/>
                        </a:spcAft>
                      </a:pPr>
                      <a:endParaRPr lang="ru-RU" sz="2000" i="1" spc="100" dirty="0" smtClean="0">
                        <a:effectLst/>
                        <a:latin typeface="Bookman Old Style"/>
                        <a:ea typeface="Arial Unicode MS"/>
                        <a:cs typeface="Bookman Old Style"/>
                      </a:endParaRPr>
                    </a:p>
                    <a:p>
                      <a:pPr marL="191770" algn="l">
                        <a:lnSpc>
                          <a:spcPts val="1150"/>
                        </a:lnSpc>
                        <a:spcAft>
                          <a:spcPts val="0"/>
                        </a:spcAft>
                      </a:pPr>
                      <a:r>
                        <a:rPr lang="ru-RU" sz="2000" dirty="0" smtClean="0">
                          <a:effectLst/>
                          <a:latin typeface="Bookman Old Style"/>
                          <a:ea typeface="Arial Unicode MS"/>
                          <a:cs typeface="Bookman Old Style"/>
                        </a:rPr>
                        <a:t>— </a:t>
                      </a:r>
                      <a:r>
                        <a:rPr lang="ru-RU" sz="2000" dirty="0">
                          <a:effectLst/>
                          <a:latin typeface="Bookman Old Style"/>
                          <a:ea typeface="Arial Unicode MS"/>
                          <a:cs typeface="Bookman Old Style"/>
                        </a:rPr>
                        <a:t>давление </a:t>
                      </a:r>
                      <a:r>
                        <a:rPr lang="ru-RU" sz="2000" dirty="0" smtClean="0">
                          <a:effectLst/>
                          <a:latin typeface="Bookman Old Style"/>
                          <a:ea typeface="Arial Unicode MS"/>
                          <a:cs typeface="Bookman Old Style"/>
                        </a:rPr>
                        <a:t> </a:t>
                      </a:r>
                      <a:r>
                        <a:rPr lang="ru-RU" sz="2000" baseline="0" dirty="0" smtClean="0">
                          <a:effectLst/>
                          <a:latin typeface="Bookman Old Style"/>
                          <a:ea typeface="Arial Unicode MS"/>
                          <a:cs typeface="Bookman Old Style"/>
                        </a:rPr>
                        <a:t> </a:t>
                      </a:r>
                      <a:r>
                        <a:rPr lang="ru-RU" sz="2000" dirty="0" smtClean="0">
                          <a:effectLst/>
                          <a:latin typeface="Bookman Old Style"/>
                          <a:ea typeface="Arial Unicode MS"/>
                          <a:cs typeface="Bookman Old Style"/>
                        </a:rPr>
                        <a:t>при </a:t>
                      </a:r>
                      <a:r>
                        <a:rPr lang="ru-RU" sz="2000" dirty="0">
                          <a:effectLst/>
                          <a:latin typeface="Bookman Old Style"/>
                          <a:ea typeface="Arial Unicode MS"/>
                          <a:cs typeface="Bookman Old Style"/>
                        </a:rPr>
                        <a:t>температуре </a:t>
                      </a:r>
                      <a:r>
                        <a:rPr lang="en-US" sz="2000" i="1" spc="50" dirty="0">
                          <a:effectLst/>
                          <a:latin typeface="Bookman Old Style"/>
                          <a:ea typeface="Arial Unicode MS"/>
                          <a:cs typeface="Bookman Old Style"/>
                        </a:rPr>
                        <a:t>t</a:t>
                      </a:r>
                      <a:r>
                        <a:rPr lang="ru-RU" sz="2000" i="1" spc="50" dirty="0">
                          <a:effectLst/>
                          <a:latin typeface="Bookman Old Style"/>
                          <a:ea typeface="Arial Unicode MS"/>
                          <a:cs typeface="Bookman Old Style"/>
                        </a:rPr>
                        <a:t>,  </a:t>
                      </a:r>
                      <a:r>
                        <a:rPr lang="en-US" sz="2000" i="1" spc="50" dirty="0" err="1">
                          <a:effectLst/>
                          <a:latin typeface="Bookman Old Style"/>
                          <a:ea typeface="Times New Roman"/>
                          <a:cs typeface="Bookman Old Style"/>
                        </a:rPr>
                        <a:t>a</a:t>
                      </a:r>
                      <a:r>
                        <a:rPr lang="en-US" sz="2000" i="1" spc="50" baseline="-25000" dirty="0" err="1">
                          <a:effectLst/>
                          <a:latin typeface="Bookman Old Style"/>
                          <a:ea typeface="Times New Roman"/>
                          <a:cs typeface="Bookman Old Style"/>
                        </a:rPr>
                        <a:t>p</a:t>
                      </a:r>
                      <a:r>
                        <a:rPr lang="ru-RU" sz="2000" i="1" spc="50" baseline="-25000" dirty="0">
                          <a:effectLst/>
                          <a:latin typeface="Bookman Old Style"/>
                          <a:ea typeface="Times New Roman"/>
                          <a:cs typeface="Bookman Old Style"/>
                        </a:rPr>
                        <a:t> </a:t>
                      </a:r>
                      <a:r>
                        <a:rPr lang="ru-RU" sz="2000" i="1" spc="50" baseline="-25000" dirty="0" smtClean="0">
                          <a:effectLst/>
                          <a:latin typeface="Bookman Old Style"/>
                          <a:ea typeface="Times New Roman"/>
                          <a:cs typeface="Bookman Old Style"/>
                        </a:rPr>
                        <a:t> -</a:t>
                      </a:r>
                      <a:r>
                        <a:rPr lang="ru-RU" sz="2000" i="1" spc="50" baseline="0" dirty="0" smtClean="0">
                          <a:effectLst/>
                          <a:latin typeface="Bookman Old Style"/>
                          <a:ea typeface="Times New Roman"/>
                          <a:cs typeface="Bookman Old Style"/>
                        </a:rPr>
                        <a:t> </a:t>
                      </a:r>
                      <a:r>
                        <a:rPr lang="ru-RU" sz="2000" dirty="0" smtClean="0">
                          <a:effectLst/>
                          <a:latin typeface="Bookman Old Style"/>
                          <a:ea typeface="Arial Unicode MS"/>
                          <a:cs typeface="Bookman Old Style"/>
                        </a:rPr>
                        <a:t>температурный </a:t>
                      </a:r>
                    </a:p>
                    <a:p>
                      <a:pPr marL="191770" algn="l">
                        <a:lnSpc>
                          <a:spcPts val="1150"/>
                        </a:lnSpc>
                        <a:spcAft>
                          <a:spcPts val="0"/>
                        </a:spcAft>
                      </a:pPr>
                      <a:endParaRPr lang="ru-RU" sz="2000" dirty="0" smtClean="0">
                        <a:effectLst/>
                        <a:latin typeface="Bookman Old Style"/>
                        <a:ea typeface="Arial Unicode MS"/>
                        <a:cs typeface="Bookman Old Style"/>
                      </a:endParaRPr>
                    </a:p>
                    <a:p>
                      <a:pPr marL="191770" algn="l">
                        <a:lnSpc>
                          <a:spcPts val="1150"/>
                        </a:lnSpc>
                        <a:spcAft>
                          <a:spcPts val="0"/>
                        </a:spcAft>
                      </a:pPr>
                      <a:r>
                        <a:rPr lang="ru-RU" sz="2000" dirty="0" smtClean="0">
                          <a:effectLst/>
                          <a:latin typeface="Bookman Old Style"/>
                          <a:ea typeface="Arial Unicode MS"/>
                          <a:cs typeface="Bookman Old Style"/>
                        </a:rPr>
                        <a:t>коэффициент давления.</a:t>
                      </a:r>
                      <a:r>
                        <a:rPr lang="ru-RU" sz="2000" baseline="0" dirty="0" smtClean="0">
                          <a:effectLst/>
                          <a:latin typeface="Sylfaen"/>
                          <a:ea typeface="Arial Unicode MS"/>
                          <a:cs typeface="Times New Roman"/>
                        </a:rPr>
                        <a:t> </a:t>
                      </a:r>
                      <a:r>
                        <a:rPr lang="ru-RU" sz="2000" dirty="0" smtClean="0">
                          <a:effectLst/>
                          <a:latin typeface="Bookman Old Style"/>
                          <a:ea typeface="Times New Roman"/>
                          <a:cs typeface="Bookman Old Style"/>
                        </a:rPr>
                        <a:t>Экспериментально </a:t>
                      </a:r>
                      <a:r>
                        <a:rPr lang="ru-RU" sz="2000" dirty="0">
                          <a:effectLst/>
                          <a:latin typeface="Bookman Old Style"/>
                          <a:ea typeface="Times New Roman"/>
                          <a:cs typeface="Bookman Old Style"/>
                        </a:rPr>
                        <a:t>доказано, что </a:t>
                      </a:r>
                      <a:endParaRPr lang="ru-RU" sz="2000" dirty="0" smtClean="0">
                        <a:effectLst/>
                        <a:latin typeface="Bookman Old Style"/>
                        <a:ea typeface="Times New Roman"/>
                        <a:cs typeface="Bookman Old Style"/>
                      </a:endParaRPr>
                    </a:p>
                    <a:p>
                      <a:pPr marL="191770" algn="l">
                        <a:lnSpc>
                          <a:spcPts val="1150"/>
                        </a:lnSpc>
                        <a:spcAft>
                          <a:spcPts val="0"/>
                        </a:spcAft>
                      </a:pPr>
                      <a:endParaRPr lang="ru-RU" sz="2000" dirty="0" smtClean="0">
                        <a:effectLst/>
                        <a:latin typeface="Bookman Old Style"/>
                        <a:ea typeface="Times New Roman"/>
                        <a:cs typeface="Bookman Old Style"/>
                      </a:endParaRPr>
                    </a:p>
                    <a:p>
                      <a:pPr marL="191770" algn="l">
                        <a:lnSpc>
                          <a:spcPts val="1150"/>
                        </a:lnSpc>
                        <a:spcAft>
                          <a:spcPts val="0"/>
                        </a:spcAft>
                      </a:pPr>
                      <a:r>
                        <a:rPr lang="ru-RU" sz="2000" dirty="0" smtClean="0">
                          <a:effectLst/>
                          <a:latin typeface="Bookman Old Style"/>
                          <a:ea typeface="Times New Roman"/>
                          <a:cs typeface="Bookman Old Style"/>
                        </a:rPr>
                        <a:t>коэффициентодинаков </a:t>
                      </a:r>
                      <a:r>
                        <a:rPr lang="ru-RU" sz="2000" dirty="0">
                          <a:effectLst/>
                          <a:latin typeface="Bookman Old Style"/>
                          <a:ea typeface="Times New Roman"/>
                          <a:cs typeface="Bookman Old Style"/>
                        </a:rPr>
                        <a:t>для всех </a:t>
                      </a:r>
                      <a:r>
                        <a:rPr lang="ru-RU" sz="2000" dirty="0" smtClean="0">
                          <a:effectLst/>
                          <a:latin typeface="Bookman Old Style"/>
                          <a:ea typeface="Times New Roman"/>
                          <a:cs typeface="Bookman Old Style"/>
                        </a:rPr>
                        <a:t>газов</a:t>
                      </a:r>
                      <a:r>
                        <a:rPr lang="ru-RU" sz="2000" baseline="0" dirty="0" smtClean="0">
                          <a:effectLst/>
                          <a:latin typeface="Sylfaen"/>
                          <a:ea typeface="Times New Roman"/>
                          <a:cs typeface="Times New Roman"/>
                        </a:rPr>
                        <a:t> </a:t>
                      </a:r>
                      <a:r>
                        <a:rPr lang="ru-RU" sz="2000" dirty="0" smtClean="0">
                          <a:effectLst/>
                          <a:latin typeface="Bookman Old Style"/>
                          <a:ea typeface="Times New Roman"/>
                          <a:cs typeface="Bookman Old Style"/>
                        </a:rPr>
                        <a:t>и </a:t>
                      </a:r>
                      <a:r>
                        <a:rPr lang="ru-RU" sz="2000" dirty="0">
                          <a:effectLst/>
                          <a:latin typeface="Bookman Old Style"/>
                          <a:ea typeface="Times New Roman"/>
                          <a:cs typeface="Bookman Old Style"/>
                        </a:rPr>
                        <a:t>равен 1/273°С</a:t>
                      </a:r>
                      <a:r>
                        <a:rPr lang="ru-RU" sz="2000" baseline="30000" dirty="0">
                          <a:effectLst/>
                          <a:latin typeface="Bookman Old Style"/>
                          <a:ea typeface="Times New Roman"/>
                          <a:cs typeface="Bookman Old Style"/>
                        </a:rPr>
                        <a:t>-1</a:t>
                      </a:r>
                      <a:endParaRPr lang="ru-RU" sz="2000" dirty="0">
                        <a:effectLst/>
                        <a:latin typeface="Sylfaen"/>
                        <a:ea typeface="Times New Roman"/>
                        <a:cs typeface="Times New Roman"/>
                      </a:endParaRPr>
                    </a:p>
                  </a:txBody>
                  <a:tcPr marL="24130" marR="24130" marT="0" marB="0">
                    <a:lnL>
                      <a:noFill/>
                    </a:lnL>
                    <a:lnR>
                      <a:noFill/>
                    </a:lnR>
                    <a:lnT>
                      <a:noFill/>
                    </a:lnT>
                    <a:lnB>
                      <a:noFill/>
                    </a:lnB>
                  </a:tcPr>
                </a:tc>
              </a:tr>
            </a:tbl>
          </a:graphicData>
        </a:graphic>
      </p:graphicFrame>
    </p:spTree>
    <p:extLst>
      <p:ext uri="{BB962C8B-B14F-4D97-AF65-F5344CB8AC3E}">
        <p14:creationId xmlns:p14="http://schemas.microsoft.com/office/powerpoint/2010/main" val="404386017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162753" y="732410"/>
            <a:ext cx="6272112" cy="511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89411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685799" y="838200"/>
            <a:ext cx="3251487" cy="2057400"/>
            <a:chOff x="1435" y="662"/>
            <a:chExt cx="3111" cy="1882"/>
          </a:xfrm>
        </p:grpSpPr>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5" y="662"/>
              <a:ext cx="2779" cy="1565"/>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4"/>
            <p:cNvSpPr txBox="1">
              <a:spLocks noChangeArrowheads="1"/>
            </p:cNvSpPr>
            <p:nvPr/>
          </p:nvSpPr>
          <p:spPr bwMode="auto">
            <a:xfrm>
              <a:off x="3773" y="2380"/>
              <a:ext cx="773" cy="163"/>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700" b="1" i="0" u="none" strike="noStrike" cap="none" normalizeH="0" baseline="0" smtClean="0">
                  <a:ln>
                    <a:noFill/>
                  </a:ln>
                  <a:solidFill>
                    <a:schemeClr val="tx1"/>
                  </a:solidFill>
                  <a:effectLst/>
                  <a:latin typeface="Bookman Old Style" pitchFamily="18" charset="0"/>
                  <a:cs typeface="Arial" pitchFamily="34" charset="0"/>
                </a:rPr>
                <a:t>Рис. 6.10</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pic>
        <p:nvPicPr>
          <p:cNvPr id="1434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838200"/>
            <a:ext cx="2634718" cy="1710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152400" y="2967335"/>
            <a:ext cx="8991600" cy="1661993"/>
          </a:xfrm>
          <a:prstGeom prst="rect">
            <a:avLst/>
          </a:prstGeom>
        </p:spPr>
        <p:txBody>
          <a:bodyPr wrap="square">
            <a:spAutoFit/>
          </a:bodyPr>
          <a:lstStyle/>
          <a:p>
            <a:r>
              <a:rPr lang="ru-RU" sz="2800" dirty="0"/>
              <a:t>Постоянная в уравнении Клапейрона (6.8) определяется экспериментально, </a:t>
            </a:r>
            <a:r>
              <a:rPr lang="ru-RU" sz="2800" dirty="0" smtClean="0"/>
              <a:t>а для </a:t>
            </a:r>
            <a:r>
              <a:rPr lang="ru-RU" sz="2800" dirty="0"/>
              <a:t>одного моля газа она оказалась </a:t>
            </a:r>
            <a:r>
              <a:rPr lang="ru-RU" sz="2800" dirty="0" smtClean="0"/>
              <a:t>равна </a:t>
            </a:r>
            <a:r>
              <a:rPr lang="en-US" sz="2800" i="1" dirty="0" smtClean="0"/>
              <a:t>R </a:t>
            </a:r>
            <a:r>
              <a:rPr lang="ru-RU" sz="2800" dirty="0"/>
              <a:t>= 8,31 </a:t>
            </a:r>
            <a:r>
              <a:rPr lang="ru-RU" sz="2800" dirty="0" smtClean="0"/>
              <a:t>Дж/моль </a:t>
            </a:r>
            <a:r>
              <a:rPr lang="ru-RU" sz="2800" dirty="0"/>
              <a:t>• </a:t>
            </a:r>
            <a:r>
              <a:rPr lang="ru-RU" sz="2800" dirty="0" smtClean="0"/>
              <a:t>К</a:t>
            </a:r>
            <a:r>
              <a:rPr lang="ru-RU" sz="2800" dirty="0"/>
              <a:t> </a:t>
            </a:r>
          </a:p>
          <a:p>
            <a:endParaRPr lang="ru-RU" dirty="0"/>
          </a:p>
        </p:txBody>
      </p:sp>
    </p:spTree>
    <p:extLst>
      <p:ext uri="{BB962C8B-B14F-4D97-AF65-F5344CB8AC3E}">
        <p14:creationId xmlns:p14="http://schemas.microsoft.com/office/powerpoint/2010/main" val="11158807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78562"/>
          </a:xfrm>
        </p:spPr>
        <p:txBody>
          <a:bodyPr>
            <a:normAutofit/>
          </a:bodyPr>
          <a:lstStyle/>
          <a:p>
            <a:pPr algn="l"/>
            <a:r>
              <a:rPr lang="ru-RU" sz="3200" dirty="0" smtClean="0"/>
              <a:t>Очень интересный параграф о трех температурных шкалах и истории их </a:t>
            </a:r>
            <a:r>
              <a:rPr lang="ru-RU" sz="3200" dirty="0" smtClean="0"/>
              <a:t>открытия. </a:t>
            </a:r>
            <a:endParaRPr lang="ru-RU" sz="3200" dirty="0"/>
          </a:p>
        </p:txBody>
      </p:sp>
    </p:spTree>
    <p:extLst>
      <p:ext uri="{BB962C8B-B14F-4D97-AF65-F5344CB8AC3E}">
        <p14:creationId xmlns:p14="http://schemas.microsoft.com/office/powerpoint/2010/main" val="4050908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028343"/>
            <a:ext cx="8077200" cy="4524315"/>
          </a:xfrm>
          <a:prstGeom prst="rect">
            <a:avLst/>
          </a:prstGeom>
        </p:spPr>
        <p:txBody>
          <a:bodyPr wrap="square">
            <a:spAutoFit/>
          </a:bodyPr>
          <a:lstStyle/>
          <a:p>
            <a:r>
              <a:rPr lang="ru-RU" sz="2400" dirty="0"/>
              <a:t>Одну из них предложил в 1724 г. Г. Фаренгейт. За постоянные точки термометра он выбрал температуру смеси льда с солью (О °</a:t>
            </a:r>
            <a:r>
              <a:rPr lang="en-US" sz="2400" dirty="0"/>
              <a:t>F</a:t>
            </a:r>
            <a:r>
              <a:rPr lang="ru-RU" sz="2400" dirty="0"/>
              <a:t>) и температуру человеческого тела (приписав ей значение 100 °</a:t>
            </a:r>
            <a:r>
              <a:rPr lang="en-US" sz="2400" dirty="0"/>
              <a:t>F</a:t>
            </a:r>
            <a:r>
              <a:rPr lang="ru-RU" sz="2400" dirty="0"/>
              <a:t>). Расстояние между двумя этими точками на шкале делилось на 100 равных частей – градусов. </a:t>
            </a:r>
          </a:p>
          <a:p>
            <a:r>
              <a:rPr lang="ru-RU" sz="2400" dirty="0"/>
              <a:t>Шведский ученый А.Цельсий свою шкалу предложил в 1742 году.	За нуль на шкале Цельсия принята температура таяния льда, за 100 °С — температура кипения воды при нормальном атмосферном давлении</a:t>
            </a:r>
          </a:p>
          <a:p>
            <a:r>
              <a:rPr lang="ru-RU" sz="2400" dirty="0"/>
              <a:t>Соотношения между температурами по шкалам Фаренгейта и Цельсия можно записать в виде</a:t>
            </a:r>
            <a:r>
              <a:rPr lang="ru-RU" sz="2400" dirty="0" smtClean="0"/>
              <a:t>: </a:t>
            </a:r>
            <a:r>
              <a:rPr lang="en-US" sz="2400" dirty="0" smtClean="0"/>
              <a:t>t</a:t>
            </a:r>
            <a:r>
              <a:rPr lang="ru-RU" sz="2400" dirty="0" smtClean="0"/>
              <a:t> </a:t>
            </a:r>
            <a:r>
              <a:rPr lang="ru-RU" sz="2400" dirty="0"/>
              <a:t>=5/9(</a:t>
            </a:r>
            <a:r>
              <a:rPr lang="en-US" sz="2400" dirty="0" err="1"/>
              <a:t>t</a:t>
            </a:r>
            <a:r>
              <a:rPr lang="en-US" sz="2400" baseline="-25000" dirty="0" err="1"/>
              <a:t>F</a:t>
            </a:r>
            <a:r>
              <a:rPr lang="en-US" sz="2400" baseline="-25000" dirty="0"/>
              <a:t> </a:t>
            </a:r>
            <a:r>
              <a:rPr lang="ru-RU" sz="2400" dirty="0"/>
              <a:t>-32); </a:t>
            </a:r>
          </a:p>
        </p:txBody>
      </p:sp>
      <p:graphicFrame>
        <p:nvGraphicFramePr>
          <p:cNvPr id="3" name="Table 2"/>
          <p:cNvGraphicFramePr>
            <a:graphicFrameLocks noGrp="1"/>
          </p:cNvGraphicFramePr>
          <p:nvPr>
            <p:extLst>
              <p:ext uri="{D42A27DB-BD31-4B8C-83A1-F6EECF244321}">
                <p14:modId xmlns:p14="http://schemas.microsoft.com/office/powerpoint/2010/main" val="1442245487"/>
              </p:ext>
            </p:extLst>
          </p:nvPr>
        </p:nvGraphicFramePr>
        <p:xfrm>
          <a:off x="-1292414" y="4063712"/>
          <a:ext cx="73660" cy="182880"/>
        </p:xfrm>
        <a:graphic>
          <a:graphicData uri="http://schemas.openxmlformats.org/drawingml/2006/table">
            <a:tbl>
              <a:tblPr>
                <a:tableStyleId>{5C22544A-7EE6-4342-B048-85BDC9FD1C3A}</a:tableStyleId>
              </a:tblPr>
              <a:tblGrid>
                <a:gridCol w="73660"/>
              </a:tblGrid>
              <a:tr h="45720">
                <a:tc>
                  <a:txBody>
                    <a:bodyPr/>
                    <a:lstStyle/>
                    <a:p>
                      <a:pPr algn="l">
                        <a:spcAft>
                          <a:spcPts val="0"/>
                        </a:spcAft>
                      </a:pPr>
                      <a:endParaRPr lang="ru-RU" sz="1200" dirty="0">
                        <a:effectLst/>
                        <a:latin typeface="Sylfaen"/>
                        <a:ea typeface="Times New Roman"/>
                        <a:cs typeface="Times New Roman"/>
                      </a:endParaRPr>
                    </a:p>
                  </a:txBody>
                  <a:tcPr marL="24130" marR="24130" marT="0" marB="0"/>
                </a:tc>
              </a:tr>
            </a:tbl>
          </a:graphicData>
        </a:graphic>
      </p:graphicFrame>
    </p:spTree>
    <p:extLst>
      <p:ext uri="{BB962C8B-B14F-4D97-AF65-F5344CB8AC3E}">
        <p14:creationId xmlns:p14="http://schemas.microsoft.com/office/powerpoint/2010/main" val="29252890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65789"/>
            <a:ext cx="9041060" cy="5696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24275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54762"/>
          </a:xfrm>
        </p:spPr>
        <p:txBody>
          <a:bodyPr>
            <a:normAutofit/>
          </a:bodyPr>
          <a:lstStyle/>
          <a:p>
            <a:pPr algn="l"/>
            <a:r>
              <a:rPr lang="ru-RU" sz="3200" dirty="0" smtClean="0"/>
              <a:t>В разделе термодинамика очень наглядно демонстрируется необходимость холодильника для работы теплового двигателя. Очень понятно рассказывается о принципе действия холодильной машины.</a:t>
            </a:r>
            <a:endParaRPr lang="ru-RU" sz="3200" dirty="0"/>
          </a:p>
        </p:txBody>
      </p:sp>
    </p:spTree>
    <p:extLst>
      <p:ext uri="{BB962C8B-B14F-4D97-AF65-F5344CB8AC3E}">
        <p14:creationId xmlns:p14="http://schemas.microsoft.com/office/powerpoint/2010/main" val="6942794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Термодинамика</a:t>
            </a:r>
            <a:endParaRPr lang="ru-RU"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141" y="1981200"/>
            <a:ext cx="7448811"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721177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5800" y="3412"/>
            <a:ext cx="7696200" cy="6740307"/>
          </a:xfrm>
          <a:prstGeom prst="rect">
            <a:avLst/>
          </a:prstGeom>
        </p:spPr>
        <p:txBody>
          <a:bodyPr wrap="square">
            <a:spAutoFit/>
          </a:bodyPr>
          <a:lstStyle/>
          <a:p>
            <a:r>
              <a:rPr lang="ru-RU" b="1" dirty="0">
                <a:solidFill>
                  <a:srgbClr val="FF0000"/>
                </a:solidFill>
              </a:rPr>
              <a:t>Холодильная машина</a:t>
            </a:r>
            <a:r>
              <a:rPr lang="ru-RU" dirty="0"/>
              <a:t>. Разновидностью тепловых машин является холо­дильная машина, или холодильник.</a:t>
            </a:r>
          </a:p>
          <a:p>
            <a:r>
              <a:rPr lang="ru-RU" dirty="0"/>
              <a:t>Для ее работы необходимо осуществить обратный цикл в отличие от прямого цикла, используемого в тепловой машине (см. рис. 7.10). Расширение рабо­чего тела следует производить по более * низкой» кри­вой (при меньших давлениях и температуре), а сжа­тие по более «высокой» кривой (при больших давле­ниях и объемах).</a:t>
            </a:r>
          </a:p>
          <a:p>
            <a:r>
              <a:rPr lang="ru-RU" dirty="0"/>
              <a:t>Схема преобразования энергии приведена на рис. 7.12.</a:t>
            </a:r>
          </a:p>
          <a:p>
            <a:r>
              <a:rPr lang="ru-RU" dirty="0"/>
              <a:t>От холодильной камеры рабочее тело, расширя­ясь, отбирает некоторое количество теплоты </a:t>
            </a:r>
            <a:r>
              <a:rPr lang="en-US" b="1" i="1" dirty="0"/>
              <a:t>Q</a:t>
            </a:r>
            <a:r>
              <a:rPr lang="en-US" b="1" i="1" baseline="-25000" dirty="0"/>
              <a:t>2</a:t>
            </a:r>
            <a:r>
              <a:rPr lang="en-US" b="1" i="1" dirty="0"/>
              <a:t>. </a:t>
            </a:r>
            <a:r>
              <a:rPr lang="ru-RU" dirty="0"/>
              <a:t>При этом внешние силы совершают работу </a:t>
            </a:r>
            <a:r>
              <a:rPr lang="ru-RU" b="1" i="1" dirty="0"/>
              <a:t>А. </a:t>
            </a:r>
            <a:r>
              <a:rPr lang="ru-RU" dirty="0"/>
              <a:t>Нагревате­лю рабочее тело при сжатии передает количество теп­лоты</a:t>
            </a:r>
            <a:r>
              <a:rPr lang="en-US" dirty="0"/>
              <a:t> Q! (|Q,|</a:t>
            </a:r>
            <a:r>
              <a:rPr lang="ru-RU" dirty="0"/>
              <a:t> &gt;</a:t>
            </a:r>
            <a:r>
              <a:rPr lang="en-US" dirty="0"/>
              <a:t> Q</a:t>
            </a:r>
            <a:r>
              <a:rPr lang="en-US" baseline="-25000" dirty="0"/>
              <a:t>2</a:t>
            </a:r>
            <a:r>
              <a:rPr lang="en-US" dirty="0"/>
              <a:t>):</a:t>
            </a:r>
            <a:endParaRPr lang="ru-RU" dirty="0"/>
          </a:p>
          <a:p>
            <a:r>
              <a:rPr lang="en-US" dirty="0"/>
              <a:t>|Q,| = Q</a:t>
            </a:r>
            <a:r>
              <a:rPr lang="en-US" baseline="-25000" dirty="0"/>
              <a:t>2</a:t>
            </a:r>
            <a:r>
              <a:rPr lang="ru-RU" dirty="0"/>
              <a:t> +А.</a:t>
            </a:r>
          </a:p>
          <a:p>
            <a:r>
              <a:rPr lang="ru-RU" dirty="0"/>
              <a:t>Переход некоторого количества теплоты </a:t>
            </a:r>
            <a:r>
              <a:rPr lang="en-US" b="1" i="1" dirty="0"/>
              <a:t>Q</a:t>
            </a:r>
            <a:r>
              <a:rPr lang="en-US" b="1" i="1" baseline="-25000" dirty="0"/>
              <a:t>2</a:t>
            </a:r>
            <a:r>
              <a:rPr lang="en-US" b="1" i="1" dirty="0"/>
              <a:t> </a:t>
            </a:r>
            <a:r>
              <a:rPr lang="ru-RU" dirty="0"/>
              <a:t>от холодильника к нагревате­лю не противоречит второму закону термодинамики, ибо теплота переходит не сама собой, а за счет совершения работы электродвигателем.</a:t>
            </a:r>
          </a:p>
          <a:p>
            <a:r>
              <a:rPr lang="ru-RU" dirty="0"/>
              <a:t>Холодильная машина может служить обогревателем, т. е. использоваться как тепловой насос для отопления. При этом электроэнергия затрачивается на то, чтобы привести в действие холодильную установку, в которой нагрева­телем является отапливаемое помещение, а холодильной камерой — наруж­ная атмосфера. В этом случае отапливаемое помещение получает большее ко­личество теплоты </a:t>
            </a:r>
            <a:r>
              <a:rPr lang="en-US" b="1" i="1" dirty="0"/>
              <a:t>(Q = Q</a:t>
            </a:r>
            <a:r>
              <a:rPr lang="en-US" b="1" i="1" baseline="-25000" dirty="0"/>
              <a:t>2</a:t>
            </a:r>
            <a:r>
              <a:rPr lang="ru-RU" b="1" i="1" dirty="0"/>
              <a:t> + А), </a:t>
            </a:r>
            <a:r>
              <a:rPr lang="ru-RU" dirty="0"/>
              <a:t>чем выделяется при непосредственном преобра­зовании электрической энергии во внутреннюю энергию нагревателей типа электропечей или электроплиток</a:t>
            </a:r>
            <a:r>
              <a:rPr lang="en-US" dirty="0"/>
              <a:t> (Q </a:t>
            </a:r>
            <a:r>
              <a:rPr lang="ru-RU" b="1" i="1" dirty="0"/>
              <a:t>= А).</a:t>
            </a:r>
            <a:endParaRPr lang="ru-RU" dirty="0"/>
          </a:p>
        </p:txBody>
      </p:sp>
    </p:spTree>
    <p:extLst>
      <p:ext uri="{BB962C8B-B14F-4D97-AF65-F5344CB8AC3E}">
        <p14:creationId xmlns:p14="http://schemas.microsoft.com/office/powerpoint/2010/main" val="14621153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493006"/>
            <a:ext cx="4800600" cy="5436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98057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dirty="0" smtClean="0"/>
              <a:t>Движение тела, брошенного под углом к горизонту.</a:t>
            </a:r>
            <a:endParaRPr lang="ru-RU"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8737" y="1752601"/>
            <a:ext cx="3242885" cy="4172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2438400"/>
            <a:ext cx="2743200" cy="3265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26116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02362"/>
          </a:xfrm>
        </p:spPr>
        <p:txBody>
          <a:bodyPr>
            <a:normAutofit/>
          </a:bodyPr>
          <a:lstStyle/>
          <a:p>
            <a:pPr algn="l"/>
            <a:r>
              <a:rPr lang="ru-RU" sz="3200" dirty="0" smtClean="0"/>
              <a:t>В учебный комплект, кроме учебников и поурочных </a:t>
            </a:r>
            <a:r>
              <a:rPr lang="ru-RU" sz="3200" dirty="0" smtClean="0"/>
              <a:t>разработок, </a:t>
            </a:r>
            <a:r>
              <a:rPr lang="ru-RU" sz="3200" dirty="0" smtClean="0"/>
              <a:t>входят рабочие тетради. Следующие слайды 41 – 42 демонстрируют вопросы и задания по теме: «Первое начало термодинамики», а следующий 43 слайд демонстрирует алгоритм решения наиболее часто встречающихся задач. По этому алгоритму предлагается решить самостоятельно похожую задачу.</a:t>
            </a:r>
            <a:endParaRPr lang="ru-RU" sz="3200" dirty="0"/>
          </a:p>
        </p:txBody>
      </p:sp>
    </p:spTree>
    <p:extLst>
      <p:ext uri="{BB962C8B-B14F-4D97-AF65-F5344CB8AC3E}">
        <p14:creationId xmlns:p14="http://schemas.microsoft.com/office/powerpoint/2010/main" val="35396858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752600"/>
            <a:ext cx="7848600" cy="2308324"/>
          </a:xfrm>
          <a:prstGeom prst="rect">
            <a:avLst/>
          </a:prstGeom>
        </p:spPr>
        <p:txBody>
          <a:bodyPr wrap="square">
            <a:spAutoFit/>
          </a:bodyPr>
          <a:lstStyle/>
          <a:p>
            <a:r>
              <a:rPr lang="ru-RU" sz="3600" dirty="0"/>
              <a:t>§ 42. Первый закон термодинамики</a:t>
            </a:r>
          </a:p>
          <a:p>
            <a:r>
              <a:rPr lang="ru-RU" sz="3600" dirty="0"/>
              <a:t> </a:t>
            </a:r>
          </a:p>
          <a:p>
            <a:r>
              <a:rPr lang="ru-RU" sz="3600" dirty="0"/>
              <a:t>42.1. Первый закон термодинамики </a:t>
            </a:r>
            <a:endParaRPr lang="en-US" sz="3600" dirty="0" smtClean="0"/>
          </a:p>
          <a:p>
            <a:r>
              <a:rPr lang="ru-RU" sz="3600" dirty="0" smtClean="0"/>
              <a:t>Q </a:t>
            </a:r>
            <a:r>
              <a:rPr lang="ru-RU" sz="3600" dirty="0"/>
              <a:t>=</a:t>
            </a:r>
          </a:p>
        </p:txBody>
      </p:sp>
    </p:spTree>
    <p:extLst>
      <p:ext uri="{BB962C8B-B14F-4D97-AF65-F5344CB8AC3E}">
        <p14:creationId xmlns:p14="http://schemas.microsoft.com/office/powerpoint/2010/main" val="344541602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0"/>
            <a:ext cx="6324600" cy="624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4724400"/>
            <a:ext cx="166002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798195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6158"/>
            <a:ext cx="8607425" cy="6495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909814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78562"/>
          </a:xfrm>
        </p:spPr>
        <p:txBody>
          <a:bodyPr>
            <a:normAutofit/>
          </a:bodyPr>
          <a:lstStyle/>
          <a:p>
            <a:pPr algn="l"/>
            <a:r>
              <a:rPr lang="ru-RU" sz="3200" dirty="0" smtClean="0"/>
              <a:t>В заключении хочу отметить , что работать по новому учебнику мне очень понравилось. </a:t>
            </a:r>
            <a:r>
              <a:rPr lang="ru-RU" sz="3200" smtClean="0"/>
              <a:t>И, </a:t>
            </a:r>
            <a:r>
              <a:rPr lang="ru-RU" sz="3200" dirty="0" smtClean="0"/>
              <a:t>на </a:t>
            </a:r>
            <a:r>
              <a:rPr lang="ru-RU" sz="3200" smtClean="0"/>
              <a:t>мой </a:t>
            </a:r>
            <a:r>
              <a:rPr lang="ru-RU" sz="3200" smtClean="0"/>
              <a:t>взгляд, </a:t>
            </a:r>
            <a:r>
              <a:rPr lang="ru-RU" sz="3200" dirty="0" smtClean="0"/>
              <a:t>самое большое достоинство этого учебника в том, что его читают дети.</a:t>
            </a:r>
            <a:endParaRPr lang="ru-RU" sz="3200" dirty="0"/>
          </a:p>
        </p:txBody>
      </p:sp>
    </p:spTree>
    <p:extLst>
      <p:ext uri="{BB962C8B-B14F-4D97-AF65-F5344CB8AC3E}">
        <p14:creationId xmlns:p14="http://schemas.microsoft.com/office/powerpoint/2010/main" val="29508429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78562"/>
          </a:xfrm>
        </p:spPr>
        <p:txBody>
          <a:bodyPr>
            <a:normAutofit/>
          </a:bodyPr>
          <a:lstStyle/>
          <a:p>
            <a:pPr algn="l"/>
            <a:r>
              <a:rPr lang="ru-RU" sz="3200" dirty="0" smtClean="0"/>
              <a:t>Ко многим параграфам учебника приведены эпиграфы. Это или высказывания великих людей , или пословицы.</a:t>
            </a:r>
            <a:br>
              <a:rPr lang="ru-RU" sz="3200" dirty="0" smtClean="0"/>
            </a:br>
            <a:r>
              <a:rPr lang="ru-RU" sz="3200" dirty="0" smtClean="0"/>
              <a:t>Большое внимание уделяется эксперименту. Очень часто изучение нового материала начинается с подробного описания опытов. Следующие слайды демонстрируют, как излагается учебный материал по изучению силы трения.</a:t>
            </a:r>
            <a:endParaRPr lang="ru-RU" sz="3200" dirty="0"/>
          </a:p>
        </p:txBody>
      </p:sp>
    </p:spTree>
    <p:extLst>
      <p:ext uri="{BB962C8B-B14F-4D97-AF65-F5344CB8AC3E}">
        <p14:creationId xmlns:p14="http://schemas.microsoft.com/office/powerpoint/2010/main" val="16420755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838200"/>
            <a:ext cx="7924800" cy="3513782"/>
          </a:xfrm>
          <a:prstGeom prst="rect">
            <a:avLst/>
          </a:prstGeom>
        </p:spPr>
        <p:txBody>
          <a:bodyPr wrap="square">
            <a:spAutoFit/>
          </a:bodyPr>
          <a:lstStyle/>
          <a:p>
            <a:pPr marL="353695">
              <a:spcAft>
                <a:spcPts val="0"/>
              </a:spcAft>
            </a:pPr>
            <a:r>
              <a:rPr lang="ru-RU" sz="4000" dirty="0">
                <a:latin typeface="Arial Black"/>
                <a:ea typeface="Times New Roman"/>
                <a:cs typeface="Arial Black"/>
              </a:rPr>
              <a:t>19. Сила трения</a:t>
            </a:r>
            <a:endParaRPr lang="ru-RU" sz="4000" dirty="0">
              <a:latin typeface="Sylfaen"/>
              <a:ea typeface="Times New Roman"/>
              <a:cs typeface="Times New Roman"/>
            </a:endParaRPr>
          </a:p>
          <a:p>
            <a:pPr marL="3011170" indent="213360" algn="r">
              <a:lnSpc>
                <a:spcPts val="985"/>
              </a:lnSpc>
              <a:spcBef>
                <a:spcPts val="505"/>
              </a:spcBef>
              <a:spcAft>
                <a:spcPts val="0"/>
              </a:spcAft>
            </a:pPr>
            <a:endParaRPr lang="en-US" sz="2800" b="1" i="1" dirty="0" smtClean="0">
              <a:solidFill>
                <a:srgbClr val="FF0000"/>
              </a:solidFill>
              <a:latin typeface="Bookman Old Style"/>
              <a:ea typeface="Times New Roman"/>
              <a:cs typeface="Bookman Old Style"/>
            </a:endParaRPr>
          </a:p>
          <a:p>
            <a:pPr marL="3011170" indent="213360" algn="r">
              <a:lnSpc>
                <a:spcPts val="985"/>
              </a:lnSpc>
              <a:spcBef>
                <a:spcPts val="505"/>
              </a:spcBef>
              <a:spcAft>
                <a:spcPts val="0"/>
              </a:spcAft>
            </a:pPr>
            <a:endParaRPr lang="ru-RU" sz="2800" b="1" i="1" dirty="0" smtClean="0">
              <a:solidFill>
                <a:srgbClr val="FF0000"/>
              </a:solidFill>
              <a:latin typeface="Bookman Old Style"/>
              <a:ea typeface="Times New Roman"/>
              <a:cs typeface="Bookman Old Style"/>
            </a:endParaRPr>
          </a:p>
          <a:p>
            <a:pPr marL="3011170" indent="213360" algn="r">
              <a:lnSpc>
                <a:spcPts val="985"/>
              </a:lnSpc>
              <a:spcBef>
                <a:spcPts val="505"/>
              </a:spcBef>
              <a:spcAft>
                <a:spcPts val="0"/>
              </a:spcAft>
            </a:pPr>
            <a:endParaRPr lang="ru-RU" sz="2800" b="1" i="1" dirty="0" smtClean="0">
              <a:solidFill>
                <a:srgbClr val="FF0000"/>
              </a:solidFill>
              <a:latin typeface="Bookman Old Style"/>
              <a:ea typeface="Times New Roman"/>
              <a:cs typeface="Bookman Old Style"/>
            </a:endParaRPr>
          </a:p>
          <a:p>
            <a:pPr marL="3011170" indent="213360">
              <a:lnSpc>
                <a:spcPts val="985"/>
              </a:lnSpc>
              <a:spcBef>
                <a:spcPts val="505"/>
              </a:spcBef>
              <a:spcAft>
                <a:spcPts val="0"/>
              </a:spcAft>
            </a:pPr>
            <a:r>
              <a:rPr lang="ru-RU" sz="2800" b="1" i="1" dirty="0" smtClean="0">
                <a:solidFill>
                  <a:srgbClr val="FF0000"/>
                </a:solidFill>
                <a:latin typeface="Bookman Old Style"/>
                <a:ea typeface="Times New Roman"/>
                <a:cs typeface="Bookman Old Style"/>
              </a:rPr>
              <a:t>Угря </a:t>
            </a:r>
            <a:r>
              <a:rPr lang="ru-RU" sz="2800" b="1" i="1" spc="100" dirty="0">
                <a:solidFill>
                  <a:srgbClr val="FF0000"/>
                </a:solidFill>
                <a:latin typeface="Bookman Old Style"/>
                <a:ea typeface="Times New Roman"/>
                <a:cs typeface="Bookman Old Style"/>
              </a:rPr>
              <a:t>в </a:t>
            </a:r>
            <a:r>
              <a:rPr lang="ru-RU" sz="2800" b="1" i="1" dirty="0" smtClean="0">
                <a:solidFill>
                  <a:srgbClr val="FF0000"/>
                </a:solidFill>
                <a:latin typeface="Bookman Old Style"/>
                <a:ea typeface="Times New Roman"/>
                <a:cs typeface="Bookman Old Style"/>
              </a:rPr>
              <a:t>руках</a:t>
            </a:r>
            <a:r>
              <a:rPr lang="ru-RU" sz="2800" b="1" i="1" dirty="0">
                <a:solidFill>
                  <a:srgbClr val="FF0000"/>
                </a:solidFill>
                <a:latin typeface="Bookman Old Style"/>
                <a:ea typeface="Times New Roman"/>
                <a:cs typeface="Bookman Old Style"/>
              </a:rPr>
              <a:t> </a:t>
            </a:r>
            <a:r>
              <a:rPr lang="ru-RU" sz="2800" b="1" i="1" dirty="0" smtClean="0">
                <a:solidFill>
                  <a:srgbClr val="FF0000"/>
                </a:solidFill>
                <a:latin typeface="Bookman Old Style"/>
                <a:ea typeface="Times New Roman"/>
                <a:cs typeface="Bookman Old Style"/>
              </a:rPr>
              <a:t>не</a:t>
            </a:r>
            <a:endParaRPr lang="en-US" sz="2800" b="1" i="1" dirty="0" smtClean="0">
              <a:solidFill>
                <a:srgbClr val="FF0000"/>
              </a:solidFill>
              <a:latin typeface="Bookman Old Style"/>
              <a:ea typeface="Times New Roman"/>
              <a:cs typeface="Bookman Old Style"/>
            </a:endParaRPr>
          </a:p>
          <a:p>
            <a:pPr marL="3011170" indent="213360" algn="r">
              <a:lnSpc>
                <a:spcPts val="985"/>
              </a:lnSpc>
              <a:spcBef>
                <a:spcPts val="505"/>
              </a:spcBef>
              <a:spcAft>
                <a:spcPts val="0"/>
              </a:spcAft>
            </a:pPr>
            <a:endParaRPr lang="en-US" sz="2800" b="1" i="1" dirty="0" smtClean="0">
              <a:solidFill>
                <a:srgbClr val="FF0000"/>
              </a:solidFill>
              <a:latin typeface="Bookman Old Style"/>
              <a:ea typeface="Times New Roman"/>
              <a:cs typeface="Bookman Old Style"/>
            </a:endParaRPr>
          </a:p>
          <a:p>
            <a:pPr marL="3011170" indent="213360">
              <a:lnSpc>
                <a:spcPts val="985"/>
              </a:lnSpc>
              <a:spcBef>
                <a:spcPts val="505"/>
              </a:spcBef>
              <a:spcAft>
                <a:spcPts val="0"/>
              </a:spcAft>
            </a:pPr>
            <a:r>
              <a:rPr lang="ru-RU" sz="2800" b="1" i="1" dirty="0" smtClean="0">
                <a:solidFill>
                  <a:srgbClr val="FF0000"/>
                </a:solidFill>
                <a:latin typeface="Bookman Old Style"/>
                <a:ea typeface="Times New Roman"/>
                <a:cs typeface="Bookman Old Style"/>
              </a:rPr>
              <a:t> удержишь.Что</a:t>
            </a:r>
            <a:endParaRPr lang="en-US" sz="2800" b="1" i="1" dirty="0" smtClean="0">
              <a:solidFill>
                <a:srgbClr val="FF0000"/>
              </a:solidFill>
              <a:latin typeface="Bookman Old Style"/>
              <a:ea typeface="Times New Roman"/>
              <a:cs typeface="Bookman Old Style"/>
            </a:endParaRPr>
          </a:p>
          <a:p>
            <a:pPr marL="3011170" indent="213360" algn="r">
              <a:lnSpc>
                <a:spcPts val="985"/>
              </a:lnSpc>
              <a:spcBef>
                <a:spcPts val="505"/>
              </a:spcBef>
              <a:spcAft>
                <a:spcPts val="0"/>
              </a:spcAft>
            </a:pPr>
            <a:endParaRPr lang="en-US" sz="2800" b="1" i="1" dirty="0" smtClean="0">
              <a:solidFill>
                <a:srgbClr val="FF0000"/>
              </a:solidFill>
              <a:latin typeface="Bookman Old Style"/>
              <a:ea typeface="Times New Roman"/>
              <a:cs typeface="Bookman Old Style"/>
            </a:endParaRPr>
          </a:p>
          <a:p>
            <a:pPr marL="3011170" indent="213360">
              <a:lnSpc>
                <a:spcPts val="985"/>
              </a:lnSpc>
              <a:spcBef>
                <a:spcPts val="505"/>
              </a:spcBef>
              <a:spcAft>
                <a:spcPts val="0"/>
              </a:spcAft>
            </a:pPr>
            <a:r>
              <a:rPr lang="ru-RU" sz="2800" b="1" i="1" dirty="0" smtClean="0">
                <a:solidFill>
                  <a:srgbClr val="FF0000"/>
                </a:solidFill>
                <a:latin typeface="Bookman Old Style"/>
                <a:ea typeface="Times New Roman"/>
                <a:cs typeface="Bookman Old Style"/>
              </a:rPr>
              <a:t> </a:t>
            </a:r>
            <a:r>
              <a:rPr lang="ru-RU" sz="2800" b="1" i="1" dirty="0">
                <a:solidFill>
                  <a:srgbClr val="FF0000"/>
                </a:solidFill>
                <a:latin typeface="Bookman Old Style"/>
                <a:ea typeface="Times New Roman"/>
                <a:cs typeface="Bookman Old Style"/>
              </a:rPr>
              <a:t>кругло — </a:t>
            </a:r>
            <a:r>
              <a:rPr lang="ru-RU" sz="2800" b="1" i="1" dirty="0" smtClean="0">
                <a:solidFill>
                  <a:srgbClr val="FF0000"/>
                </a:solidFill>
                <a:latin typeface="Bookman Old Style"/>
                <a:ea typeface="Times New Roman"/>
                <a:cs typeface="Bookman Old Style"/>
              </a:rPr>
              <a:t>легко</a:t>
            </a:r>
            <a:endParaRPr lang="en-US" sz="2800" b="1" i="1" dirty="0" smtClean="0">
              <a:solidFill>
                <a:srgbClr val="FF0000"/>
              </a:solidFill>
              <a:latin typeface="Bookman Old Style"/>
              <a:ea typeface="Times New Roman"/>
              <a:cs typeface="Bookman Old Style"/>
            </a:endParaRPr>
          </a:p>
          <a:p>
            <a:pPr marL="3011170" indent="213360" algn="r">
              <a:lnSpc>
                <a:spcPts val="985"/>
              </a:lnSpc>
              <a:spcBef>
                <a:spcPts val="505"/>
              </a:spcBef>
              <a:spcAft>
                <a:spcPts val="0"/>
              </a:spcAft>
            </a:pPr>
            <a:endParaRPr lang="en-US" sz="2800" b="1" i="1" dirty="0" smtClean="0">
              <a:solidFill>
                <a:srgbClr val="FF0000"/>
              </a:solidFill>
              <a:latin typeface="Bookman Old Style"/>
              <a:ea typeface="Times New Roman"/>
              <a:cs typeface="Bookman Old Style"/>
            </a:endParaRPr>
          </a:p>
          <a:p>
            <a:pPr marL="3011170" indent="213360">
              <a:lnSpc>
                <a:spcPts val="985"/>
              </a:lnSpc>
              <a:spcBef>
                <a:spcPts val="505"/>
              </a:spcBef>
              <a:spcAft>
                <a:spcPts val="0"/>
              </a:spcAft>
            </a:pPr>
            <a:r>
              <a:rPr lang="ru-RU" sz="2800" b="1" i="1" dirty="0" smtClean="0">
                <a:solidFill>
                  <a:srgbClr val="FF0000"/>
                </a:solidFill>
                <a:latin typeface="Bookman Old Style"/>
                <a:ea typeface="Times New Roman"/>
                <a:cs typeface="Bookman Old Style"/>
              </a:rPr>
              <a:t> </a:t>
            </a:r>
            <a:r>
              <a:rPr lang="ru-RU" sz="2800" b="1" i="1" dirty="0">
                <a:solidFill>
                  <a:srgbClr val="FF0000"/>
                </a:solidFill>
                <a:latin typeface="Bookman Old Style"/>
                <a:ea typeface="Times New Roman"/>
                <a:cs typeface="Bookman Old Style"/>
              </a:rPr>
              <a:t>катится</a:t>
            </a:r>
            <a:r>
              <a:rPr lang="ru-RU" b="1" i="1" dirty="0">
                <a:solidFill>
                  <a:srgbClr val="FF0000"/>
                </a:solidFill>
                <a:latin typeface="Bookman Old Style"/>
                <a:ea typeface="Times New Roman"/>
                <a:cs typeface="Bookman Old Style"/>
              </a:rPr>
              <a:t>.</a:t>
            </a:r>
            <a:endParaRPr lang="ru-RU" sz="3600" b="1" dirty="0">
              <a:solidFill>
                <a:srgbClr val="FF0000"/>
              </a:solidFill>
              <a:latin typeface="Sylfaen"/>
              <a:ea typeface="Times New Roman"/>
              <a:cs typeface="Times New Roman"/>
            </a:endParaRPr>
          </a:p>
          <a:p>
            <a:pPr algn="r">
              <a:spcBef>
                <a:spcPts val="170"/>
              </a:spcBef>
              <a:spcAft>
                <a:spcPts val="0"/>
              </a:spcAft>
            </a:pPr>
            <a:endParaRPr lang="en-US" b="1" dirty="0" smtClean="0">
              <a:solidFill>
                <a:srgbClr val="FF0000"/>
              </a:solidFill>
              <a:latin typeface="Bookman Old Style"/>
              <a:ea typeface="Times New Roman"/>
              <a:cs typeface="Bookman Old Style"/>
            </a:endParaRPr>
          </a:p>
          <a:p>
            <a:pPr algn="r">
              <a:spcBef>
                <a:spcPts val="170"/>
              </a:spcBef>
              <a:spcAft>
                <a:spcPts val="0"/>
              </a:spcAft>
            </a:pPr>
            <a:r>
              <a:rPr lang="ru-RU" sz="3200" i="1" dirty="0" smtClean="0">
                <a:latin typeface="Bookman Old Style"/>
                <a:ea typeface="Times New Roman"/>
                <a:cs typeface="Bookman Old Style"/>
              </a:rPr>
              <a:t>Пословицы</a:t>
            </a:r>
            <a:endParaRPr lang="ru-RU" sz="3200" i="1" dirty="0">
              <a:effectLst/>
              <a:latin typeface="Sylfaen"/>
              <a:ea typeface="Times New Roman"/>
              <a:cs typeface="Times New Roman"/>
            </a:endParaRPr>
          </a:p>
        </p:txBody>
      </p:sp>
    </p:spTree>
    <p:extLst>
      <p:ext uri="{BB962C8B-B14F-4D97-AF65-F5344CB8AC3E}">
        <p14:creationId xmlns:p14="http://schemas.microsoft.com/office/powerpoint/2010/main" val="38922684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381000"/>
            <a:ext cx="7924800" cy="4206280"/>
          </a:xfrm>
          <a:prstGeom prst="rect">
            <a:avLst/>
          </a:prstGeom>
        </p:spPr>
        <p:txBody>
          <a:bodyPr wrap="square">
            <a:spAutoFit/>
          </a:bodyPr>
          <a:lstStyle/>
          <a:p>
            <a:pPr indent="189230">
              <a:spcBef>
                <a:spcPts val="430"/>
              </a:spcBef>
              <a:spcAft>
                <a:spcPts val="0"/>
              </a:spcAft>
            </a:pPr>
            <a:r>
              <a:rPr lang="ru-RU" sz="2400" b="1" i="1" dirty="0">
                <a:solidFill>
                  <a:srgbClr val="FF0000"/>
                </a:solidFill>
                <a:latin typeface="Bookman Old Style"/>
                <a:ea typeface="Times New Roman"/>
                <a:cs typeface="Bookman Old Style"/>
              </a:rPr>
              <a:t>Опыт 1.</a:t>
            </a:r>
            <a:r>
              <a:rPr lang="ru-RU" sz="2400" b="1" i="1" dirty="0">
                <a:latin typeface="Bookman Old Style"/>
                <a:ea typeface="Times New Roman"/>
                <a:cs typeface="Bookman Old Style"/>
              </a:rPr>
              <a:t> </a:t>
            </a:r>
            <a:endParaRPr lang="en-US" sz="2400" b="1" i="1" dirty="0" smtClean="0">
              <a:latin typeface="Bookman Old Style"/>
              <a:ea typeface="Times New Roman"/>
              <a:cs typeface="Bookman Old Style"/>
            </a:endParaRPr>
          </a:p>
          <a:p>
            <a:pPr indent="189230">
              <a:spcBef>
                <a:spcPts val="430"/>
              </a:spcBef>
              <a:spcAft>
                <a:spcPts val="0"/>
              </a:spcAft>
            </a:pPr>
            <a:r>
              <a:rPr lang="ru-RU" sz="2400" b="1" dirty="0" smtClean="0">
                <a:latin typeface="Bookman Old Style"/>
                <a:ea typeface="Times New Roman"/>
                <a:cs typeface="Bookman Old Style"/>
              </a:rPr>
              <a:t>Поместим на</a:t>
            </a:r>
            <a:r>
              <a:rPr lang="ru-RU" sz="2400" b="1" dirty="0">
                <a:latin typeface="Bookman Old Style"/>
                <a:ea typeface="Times New Roman"/>
                <a:cs typeface="Bookman Old Style"/>
              </a:rPr>
              <a:t> </a:t>
            </a:r>
            <a:r>
              <a:rPr lang="ru-RU" sz="2400" b="1" dirty="0" smtClean="0">
                <a:latin typeface="Bookman Old Style"/>
                <a:ea typeface="Times New Roman"/>
                <a:cs typeface="Bookman Old Style"/>
              </a:rPr>
              <a:t>стол брусок</a:t>
            </a:r>
            <a:r>
              <a:rPr lang="ru-RU" sz="2400" b="1" dirty="0">
                <a:latin typeface="Bookman Old Style"/>
                <a:ea typeface="Times New Roman"/>
                <a:cs typeface="Bookman Old Style"/>
              </a:rPr>
              <a:t> </a:t>
            </a:r>
            <a:r>
              <a:rPr lang="ru-RU" sz="2400" b="1" dirty="0" smtClean="0">
                <a:latin typeface="Bookman Old Style"/>
                <a:ea typeface="Times New Roman"/>
                <a:cs typeface="Bookman Old Style"/>
              </a:rPr>
              <a:t>массой </a:t>
            </a:r>
            <a:r>
              <a:rPr lang="ru-RU" sz="2400" b="1" i="1" dirty="0">
                <a:latin typeface="Bookman Old Style"/>
                <a:ea typeface="Times New Roman"/>
                <a:cs typeface="Bookman Old Style"/>
              </a:rPr>
              <a:t>т. </a:t>
            </a:r>
            <a:r>
              <a:rPr lang="ru-RU" sz="2400" b="1" dirty="0">
                <a:latin typeface="Bookman Old Style"/>
                <a:ea typeface="Times New Roman"/>
                <a:cs typeface="Bookman Old Style"/>
              </a:rPr>
              <a:t>Прикрепим к </a:t>
            </a:r>
            <a:r>
              <a:rPr lang="ru-RU" sz="2400" b="1" dirty="0" smtClean="0">
                <a:latin typeface="Bookman Old Style"/>
                <a:ea typeface="Times New Roman"/>
                <a:cs typeface="Bookman Old Style"/>
              </a:rPr>
              <a:t>нему </a:t>
            </a:r>
            <a:r>
              <a:rPr lang="ru-RU" sz="2400" b="1" dirty="0">
                <a:latin typeface="Bookman Old Style"/>
                <a:ea typeface="Times New Roman"/>
                <a:cs typeface="Bookman Old Style"/>
              </a:rPr>
              <a:t>нить, </a:t>
            </a:r>
            <a:r>
              <a:rPr lang="ru-RU" sz="2400" b="1" dirty="0" smtClean="0">
                <a:latin typeface="Bookman Old Style"/>
                <a:ea typeface="Times New Roman"/>
                <a:cs typeface="Bookman Old Style"/>
              </a:rPr>
              <a:t>соединенную </a:t>
            </a:r>
            <a:r>
              <a:rPr lang="ru-RU" sz="2400" b="1" dirty="0">
                <a:latin typeface="Bookman Old Style"/>
                <a:ea typeface="Times New Roman"/>
                <a:cs typeface="Bookman Old Style"/>
              </a:rPr>
              <a:t>с </a:t>
            </a:r>
            <a:r>
              <a:rPr lang="ru-RU" sz="2400" b="1" dirty="0" smtClean="0">
                <a:latin typeface="Bookman Old Style"/>
                <a:ea typeface="Times New Roman"/>
                <a:cs typeface="Bookman Old Style"/>
              </a:rPr>
              <a:t>динамометром. </a:t>
            </a:r>
            <a:r>
              <a:rPr lang="ru-RU" sz="2400" b="1" dirty="0">
                <a:latin typeface="Bookman Old Style"/>
                <a:ea typeface="Times New Roman"/>
                <a:cs typeface="Bookman Old Style"/>
              </a:rPr>
              <a:t>Потянем брусок с </a:t>
            </a:r>
            <a:r>
              <a:rPr lang="ru-RU" sz="2400" b="1" dirty="0" smtClean="0">
                <a:latin typeface="Bookman Old Style"/>
                <a:ea typeface="Times New Roman"/>
                <a:cs typeface="Bookman Old Style"/>
              </a:rPr>
              <a:t>помощью динамометра с силой </a:t>
            </a:r>
            <a:r>
              <a:rPr lang="en-US" sz="2400" b="1" i="1" dirty="0">
                <a:latin typeface="Bookman Old Style"/>
                <a:ea typeface="Times New Roman"/>
                <a:cs typeface="Bookman Old Style"/>
              </a:rPr>
              <a:t>F</a:t>
            </a:r>
            <a:r>
              <a:rPr lang="ru-RU" sz="2400" b="1" i="1" dirty="0">
                <a:latin typeface="Bookman Old Style"/>
                <a:ea typeface="Times New Roman"/>
                <a:cs typeface="Bookman Old Style"/>
              </a:rPr>
              <a:t>. </a:t>
            </a:r>
            <a:r>
              <a:rPr lang="ru-RU" sz="2400" b="1" dirty="0" smtClean="0">
                <a:latin typeface="Bookman Old Style"/>
                <a:ea typeface="Times New Roman"/>
                <a:cs typeface="Bookman Old Style"/>
              </a:rPr>
              <a:t>Брусок </a:t>
            </a:r>
            <a:r>
              <a:rPr lang="ru-RU" sz="2400" b="1" dirty="0">
                <a:latin typeface="Bookman Old Style"/>
                <a:ea typeface="Times New Roman"/>
                <a:cs typeface="Bookman Old Style"/>
              </a:rPr>
              <a:t>не движется. Это </a:t>
            </a:r>
            <a:r>
              <a:rPr lang="ru-RU" sz="2400" b="1" dirty="0" smtClean="0">
                <a:latin typeface="Bookman Old Style"/>
                <a:ea typeface="Times New Roman"/>
                <a:cs typeface="Bookman Old Style"/>
              </a:rPr>
              <a:t>означает</a:t>
            </a:r>
            <a:r>
              <a:rPr lang="ru-RU" sz="2400" b="1" dirty="0">
                <a:latin typeface="Bookman Old Style"/>
                <a:ea typeface="Times New Roman"/>
                <a:cs typeface="Bookman Old Style"/>
              </a:rPr>
              <a:t>, </a:t>
            </a:r>
            <a:r>
              <a:rPr lang="ru-RU" sz="2400" b="1" dirty="0" smtClean="0">
                <a:latin typeface="Bookman Old Style"/>
                <a:ea typeface="Times New Roman"/>
                <a:cs typeface="Bookman Old Style"/>
              </a:rPr>
              <a:t>что </a:t>
            </a:r>
            <a:r>
              <a:rPr lang="ru-RU" sz="2400" b="1" dirty="0">
                <a:latin typeface="Bookman Old Style"/>
                <a:ea typeface="Times New Roman"/>
                <a:cs typeface="Bookman Old Style"/>
              </a:rPr>
              <a:t>действие всех сил, </a:t>
            </a:r>
            <a:r>
              <a:rPr lang="ru-RU" sz="2400" b="1" dirty="0" smtClean="0">
                <a:latin typeface="Bookman Old Style"/>
                <a:ea typeface="Times New Roman"/>
                <a:cs typeface="Bookman Old Style"/>
              </a:rPr>
              <a:t>приложенных </a:t>
            </a:r>
            <a:r>
              <a:rPr lang="ru-RU" sz="2400" b="1" dirty="0">
                <a:latin typeface="Bookman Old Style"/>
                <a:ea typeface="Times New Roman"/>
                <a:cs typeface="Bookman Old Style"/>
              </a:rPr>
              <a:t>к </a:t>
            </a:r>
            <a:r>
              <a:rPr lang="ru-RU" sz="2400" b="1" dirty="0" smtClean="0">
                <a:latin typeface="Bookman Old Style"/>
                <a:ea typeface="Times New Roman"/>
                <a:cs typeface="Bookman Old Style"/>
              </a:rPr>
              <a:t>бруску,скомпенсировано</a:t>
            </a:r>
            <a:r>
              <a:rPr lang="ru-RU" sz="2400" b="1" dirty="0">
                <a:latin typeface="Bookman Old Style"/>
                <a:ea typeface="Times New Roman"/>
                <a:cs typeface="Bookman Old Style"/>
              </a:rPr>
              <a:t>: сила </a:t>
            </a:r>
            <a:r>
              <a:rPr lang="ru-RU" sz="2400" b="1" dirty="0" smtClean="0">
                <a:latin typeface="Bookman Old Style"/>
                <a:ea typeface="Times New Roman"/>
                <a:cs typeface="Bookman Old Style"/>
              </a:rPr>
              <a:t>тяжести </a:t>
            </a:r>
            <a:r>
              <a:rPr lang="en-US" sz="2400" b="1" i="1" dirty="0" smtClean="0">
                <a:latin typeface="Bookman Old Style"/>
                <a:ea typeface="Times New Roman"/>
                <a:cs typeface="Bookman Old Style"/>
              </a:rPr>
              <a:t>m</a:t>
            </a:r>
            <a:r>
              <a:rPr lang="ru-RU" sz="2400" b="1" i="1" dirty="0" smtClean="0">
                <a:latin typeface="Bookman Old Style"/>
                <a:ea typeface="Times New Roman"/>
                <a:cs typeface="Bookman Old Style"/>
              </a:rPr>
              <a:t> </a:t>
            </a:r>
            <a:r>
              <a:rPr lang="ru-RU" sz="2400" b="1" dirty="0" smtClean="0">
                <a:latin typeface="Bookman Old Style"/>
                <a:ea typeface="Times New Roman"/>
                <a:cs typeface="Bookman Old Style"/>
              </a:rPr>
              <a:t>уравновешивается с</a:t>
            </a:r>
            <a:r>
              <a:rPr lang="ru-RU" sz="2400" b="1" spc="150" dirty="0" smtClean="0">
                <a:latin typeface="Bookman Old Style"/>
                <a:ea typeface="Times New Roman"/>
                <a:cs typeface="Bookman Old Style"/>
              </a:rPr>
              <a:t>илой</a:t>
            </a:r>
            <a:r>
              <a:rPr lang="ru-RU" sz="2400" b="1" dirty="0" smtClean="0">
                <a:latin typeface="Bookman Old Style"/>
                <a:ea typeface="Times New Roman"/>
                <a:cs typeface="Bookman Old Style"/>
              </a:rPr>
              <a:t> реакции опоры </a:t>
            </a:r>
            <a:r>
              <a:rPr lang="en-US" sz="2400" b="1" i="1" spc="100" dirty="0">
                <a:latin typeface="Bookman Old Style"/>
                <a:ea typeface="Times New Roman"/>
                <a:cs typeface="Bookman Old Style"/>
              </a:rPr>
              <a:t>N</a:t>
            </a:r>
            <a:r>
              <a:rPr lang="ru-RU" sz="2400" b="1" i="1" spc="100" dirty="0">
                <a:latin typeface="Bookman Old Style"/>
                <a:ea typeface="Times New Roman"/>
                <a:cs typeface="Bookman Old Style"/>
              </a:rPr>
              <a:t>, </a:t>
            </a:r>
            <a:r>
              <a:rPr lang="ru-RU" sz="2400" b="1" dirty="0">
                <a:latin typeface="Bookman Old Style"/>
                <a:ea typeface="Times New Roman"/>
                <a:cs typeface="Bookman Old Style"/>
              </a:rPr>
              <a:t>а силу </a:t>
            </a:r>
            <a:r>
              <a:rPr lang="ru-RU" sz="2400" b="1" dirty="0" smtClean="0">
                <a:latin typeface="Bookman Old Style"/>
                <a:ea typeface="Times New Roman"/>
                <a:cs typeface="Bookman Old Style"/>
              </a:rPr>
              <a:t>натяжения </a:t>
            </a:r>
            <a:r>
              <a:rPr lang="ru-RU" sz="2400" b="1" dirty="0">
                <a:latin typeface="Bookman Old Style"/>
                <a:ea typeface="Times New Roman"/>
                <a:cs typeface="Bookman Old Style"/>
              </a:rPr>
              <a:t>нити </a:t>
            </a:r>
            <a:r>
              <a:rPr lang="en-US" sz="2400" b="1" i="1" dirty="0" smtClean="0">
                <a:latin typeface="Bookman Old Style"/>
                <a:ea typeface="Times New Roman"/>
                <a:cs typeface="Bookman Old Style"/>
              </a:rPr>
              <a:t>F</a:t>
            </a:r>
            <a:r>
              <a:rPr lang="ru-RU" sz="2400" b="1" dirty="0" smtClean="0">
                <a:latin typeface="Bookman Old Style"/>
                <a:ea typeface="Times New Roman"/>
                <a:cs typeface="Bookman Old Style"/>
              </a:rPr>
              <a:t>должна </a:t>
            </a:r>
            <a:r>
              <a:rPr lang="ru-RU" sz="2400" b="1" dirty="0">
                <a:latin typeface="Bookman Old Style"/>
                <a:ea typeface="Times New Roman"/>
                <a:cs typeface="Bookman Old Style"/>
              </a:rPr>
              <a:t>уравновешивать к</a:t>
            </a:r>
            <a:r>
              <a:rPr lang="ru-RU" sz="2400" b="1" dirty="0" smtClean="0">
                <a:latin typeface="Bookman Old Style"/>
                <a:ea typeface="Times New Roman"/>
                <a:cs typeface="Bookman Old Style"/>
              </a:rPr>
              <a:t>акая-то другая </a:t>
            </a:r>
            <a:r>
              <a:rPr lang="ru-RU" sz="2400" b="1" dirty="0">
                <a:latin typeface="Bookman Old Style"/>
                <a:ea typeface="Times New Roman"/>
                <a:cs typeface="Bookman Old Style"/>
              </a:rPr>
              <a:t>сила — это и есть </a:t>
            </a:r>
            <a:r>
              <a:rPr lang="ru-RU" sz="2400" b="1" dirty="0" smtClean="0">
                <a:latin typeface="Bookman Old Style"/>
                <a:ea typeface="Times New Roman"/>
                <a:cs typeface="Bookman Old Style"/>
              </a:rPr>
              <a:t>сила трения </a:t>
            </a:r>
            <a:r>
              <a:rPr lang="ru-RU" sz="2400" b="1" dirty="0">
                <a:latin typeface="Bookman Old Style"/>
                <a:ea typeface="Times New Roman"/>
                <a:cs typeface="Bookman Old Style"/>
              </a:rPr>
              <a:t>покоя.</a:t>
            </a:r>
            <a:endParaRPr lang="ru-RU" sz="2400" b="1" dirty="0">
              <a:effectLst/>
              <a:latin typeface="Sylfaen"/>
              <a:ea typeface="Times New Roman"/>
              <a:cs typeface="Times New Roman"/>
            </a:endParaRPr>
          </a:p>
        </p:txBody>
      </p:sp>
    </p:spTree>
    <p:extLst>
      <p:ext uri="{BB962C8B-B14F-4D97-AF65-F5344CB8AC3E}">
        <p14:creationId xmlns:p14="http://schemas.microsoft.com/office/powerpoint/2010/main" val="30115323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974" y="1752600"/>
            <a:ext cx="8784861"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72007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04800" y="842530"/>
            <a:ext cx="8686800" cy="4720070"/>
            <a:chOff x="38" y="211"/>
            <a:chExt cx="7968" cy="3499"/>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 y="211"/>
              <a:ext cx="7968" cy="3216"/>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4"/>
            <p:cNvSpPr txBox="1">
              <a:spLocks noChangeArrowheads="1"/>
            </p:cNvSpPr>
            <p:nvPr/>
          </p:nvSpPr>
          <p:spPr bwMode="auto">
            <a:xfrm>
              <a:off x="2851" y="3331"/>
              <a:ext cx="87" cy="187"/>
            </a:xfrm>
            <a:prstGeom prst="rect">
              <a:avLst/>
            </a:prstGeom>
            <a:noFill/>
            <a:ln w="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bodyPr>
            <a:lstStyle/>
            <a:p>
              <a:pPr marL="0" marR="0" lvl="0" indent="0" algn="just" defTabSz="914400" rtl="0" eaLnBrk="1" fontAlgn="base" latinLnBrk="0" hangingPunct="1">
                <a:lnSpc>
                  <a:spcPct val="98000"/>
                </a:lnSpc>
                <a:spcBef>
                  <a:spcPct val="0"/>
                </a:spcBef>
                <a:spcAft>
                  <a:spcPct val="0"/>
                </a:spcAft>
                <a:buClrTx/>
                <a:buSzTx/>
                <a:buFontTx/>
                <a:buNone/>
                <a:tabLst/>
              </a:pPr>
              <a:r>
                <a:rPr kumimoji="0" lang="ru-RU" sz="800" b="0" i="0" u="none" strike="noStrike" cap="none" normalizeH="0" baseline="0" smtClean="0">
                  <a:ln>
                    <a:noFill/>
                  </a:ln>
                  <a:solidFill>
                    <a:schemeClr val="tx1"/>
                  </a:solidFill>
                  <a:effectLst/>
                  <a:latin typeface="Bookman Old Style" pitchFamily="18" charset="0"/>
                  <a:cs typeface="Arial" pitchFamily="34" charset="0"/>
                </a:rPr>
                <a:t>а</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grpSp>
    </p:spTree>
    <p:extLst>
      <p:ext uri="{BB962C8B-B14F-4D97-AF65-F5344CB8AC3E}">
        <p14:creationId xmlns:p14="http://schemas.microsoft.com/office/powerpoint/2010/main" val="40725396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1689</TotalTime>
  <Words>1562</Words>
  <Application>Microsoft Office PowerPoint</Application>
  <PresentationFormat>On-screen Show (4:3)</PresentationFormat>
  <Paragraphs>112</Paragraphs>
  <Slides>44</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Office Theme</vt:lpstr>
      <vt:lpstr>Document</vt:lpstr>
      <vt:lpstr>Презентация по теме: «Работа с новым учебным комплектом Тихомировой, Яворского 10 кл.» Подготовила учитель физики Полякова О.А. Выступление на РМО  март 2012г</vt:lpstr>
      <vt:lpstr>Темы, представленные в учебнике, полностью соответствуют темам учебника Мякишева, Буховцева, Сотского. Но учебник Тихомировой отличается, на мой взгляд, доступностью изложения материала, простотой, лаконичностью. Это дает возможность самостоятельно изучить материал, если ученик пропустил занятие. Следующие два слайда демонстрируют вывод закона сложения скоростей и движение двух шариков – одного брошеного с горизонтальной скоростью, а другого падающего вертикально без начальной скорости.</vt:lpstr>
      <vt:lpstr>Закон сложения скоростей</vt:lpstr>
      <vt:lpstr>Движение тела, брошенного под углом к горизонту.</vt:lpstr>
      <vt:lpstr>Ко многим параграфам учебника приведены эпиграфы. Это или высказывания великих людей , или пословицы. Большое внимание уделяется эксперименту. Очень часто изучение нового материала начинается с подробного описания опытов. Следующие слайды демонстрируют, как излагается учебный материал по изучению силы трения.</vt:lpstr>
      <vt:lpstr>PowerPoint Presentation</vt:lpstr>
      <vt:lpstr>PowerPoint Presentation</vt:lpstr>
      <vt:lpstr>PowerPoint Presentation</vt:lpstr>
      <vt:lpstr>PowerPoint Presentation</vt:lpstr>
      <vt:lpstr>PowerPoint Presentation</vt:lpstr>
      <vt:lpstr>После каждого параграфа даны вопросы. Вопросы бывают очень интересные, на применение изученных понятий и законов для объяснения физической сути общеизвестных явлений, пословиц, поговорок, отрывков из художественной литературы.</vt:lpstr>
      <vt:lpstr>PowerPoint Presentation</vt:lpstr>
      <vt:lpstr>Очень четко выводится закон сохренения импульса и границы его применения. 15 – 18 слайды демонстрируют применения закона сохранения импульса в случае незамкнутой системы.</vt:lpstr>
      <vt:lpstr>Закон сохранения импульса</vt:lpstr>
      <vt:lpstr>PowerPoint Presentation</vt:lpstr>
      <vt:lpstr>PowerPoint Presentation</vt:lpstr>
      <vt:lpstr>PowerPoint Presentation</vt:lpstr>
      <vt:lpstr>PowerPoint Presentation</vt:lpstr>
      <vt:lpstr>Рассматриваются примеры решения задач с подробными рисунками. Это демонстрируют слайды 20 – 22.</vt:lpstr>
      <vt:lpstr>PowerPoint Presentation</vt:lpstr>
      <vt:lpstr>PowerPoint Presentation</vt:lpstr>
      <vt:lpstr>PowerPoint Presentation</vt:lpstr>
      <vt:lpstr>На следующих двух слайдах представлены отдельные интересные формулировки из закона сохранения механической энергии.</vt:lpstr>
      <vt:lpstr>Уравнение выражает закон изменения механической энергии. Изменение механической энергии замкнутой системы тел равно работе, совершенной неконсервативными силами. </vt:lpstr>
      <vt:lpstr>PowerPoint Presentation</vt:lpstr>
      <vt:lpstr>После изложения нового материала и вопросов встречается раздел «Это интересно». В нем действительно содержатся очень интересные факты.</vt:lpstr>
      <vt:lpstr>Молекулярная физика</vt:lpstr>
      <vt:lpstr>Изложение материала по молекулярной физике отличается от привычного изложения по Мякишеву. Сначала изучаются изопроцессы, затем вводится абсолютная температура, а затем уравнение Менделеева – Клайперона. Такой порядок соответствует исторической последовательности. И все время подчеркивается, что эти законы экспериментальные.</vt:lpstr>
      <vt:lpstr>PowerPoint Presentation</vt:lpstr>
      <vt:lpstr>PowerPoint Presentation</vt:lpstr>
      <vt:lpstr>PowerPoint Presentation</vt:lpstr>
      <vt:lpstr>PowerPoint Presentation</vt:lpstr>
      <vt:lpstr>Очень интересный параграф о трех температурных шкалах и истории их открытия. </vt:lpstr>
      <vt:lpstr>PowerPoint Presentation</vt:lpstr>
      <vt:lpstr>PowerPoint Presentation</vt:lpstr>
      <vt:lpstr>В разделе термодинамика очень наглядно демонстрируется необходимость холодильника для работы теплового двигателя. Очень понятно рассказывается о принципе действия холодильной машины.</vt:lpstr>
      <vt:lpstr>Термодинамика</vt:lpstr>
      <vt:lpstr>PowerPoint Presentation</vt:lpstr>
      <vt:lpstr>PowerPoint Presentation</vt:lpstr>
      <vt:lpstr>В учебный комплект, кроме учебников и поурочных разработок, входят рабочие тетради. Следующие слайды 41 – 42 демонстрируют вопросы и задания по теме: «Первое начало термодинамики», а следующий 43 слайд демонстрирует алгоритм решения наиболее часто встречающихся задач. По этому алгоритму предлагается решить самостоятельно похожую задачу.</vt:lpstr>
      <vt:lpstr>PowerPoint Presentation</vt:lpstr>
      <vt:lpstr>PowerPoint Presentation</vt:lpstr>
      <vt:lpstr>PowerPoint Presentation</vt:lpstr>
      <vt:lpstr>В заключении хочу отметить , что работать по новому учебнику мне очень понравилось. И, на мой взгляд, самое большое достоинство этого учебника в том, что его читают дети.</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samsung</dc:creator>
  <cp:lastModifiedBy>samsung</cp:lastModifiedBy>
  <cp:revision>54</cp:revision>
  <dcterms:created xsi:type="dcterms:W3CDTF">2006-08-16T00:00:00Z</dcterms:created>
  <dcterms:modified xsi:type="dcterms:W3CDTF">2012-06-25T15:24:34Z</dcterms:modified>
</cp:coreProperties>
</file>