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4"/>
  </p:notesMasterIdLst>
  <p:sldIdLst>
    <p:sldId id="303" r:id="rId2"/>
    <p:sldId id="302" r:id="rId3"/>
    <p:sldId id="259" r:id="rId4"/>
    <p:sldId id="261" r:id="rId5"/>
    <p:sldId id="263" r:id="rId6"/>
    <p:sldId id="265" r:id="rId7"/>
    <p:sldId id="300" r:id="rId8"/>
    <p:sldId id="299" r:id="rId9"/>
    <p:sldId id="298" r:id="rId10"/>
    <p:sldId id="301" r:id="rId11"/>
    <p:sldId id="267" r:id="rId12"/>
    <p:sldId id="271" r:id="rId13"/>
    <p:sldId id="273" r:id="rId14"/>
    <p:sldId id="288" r:id="rId15"/>
    <p:sldId id="290" r:id="rId16"/>
    <p:sldId id="295" r:id="rId17"/>
    <p:sldId id="294" r:id="rId18"/>
    <p:sldId id="292" r:id="rId19"/>
    <p:sldId id="275" r:id="rId20"/>
    <p:sldId id="276" r:id="rId21"/>
    <p:sldId id="280" r:id="rId22"/>
    <p:sldId id="284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1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563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63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AF443E3D-2239-4823-BF77-6B4E7E134F9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3B2B8E-6A9A-4A41-A48F-66A54FE5D13B}" type="slidenum">
              <a:rPr lang="ru-RU"/>
              <a:pPr/>
              <a:t>1</a:t>
            </a:fld>
            <a:endParaRPr lang="ru-RU"/>
          </a:p>
        </p:txBody>
      </p:sp>
      <p:sp>
        <p:nvSpPr>
          <p:cNvPr id="6349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63492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F99C4FE-B917-4D97-95CF-621DD4BB0D67}" type="slidenum">
              <a:rPr lang="ru-RU" sz="1200">
                <a:latin typeface="Calibri" pitchFamily="34" charset="0"/>
              </a:rPr>
              <a:pPr algn="r"/>
              <a:t>1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6147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6148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149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6150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6151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152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6153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4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5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15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158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6159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6160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DE04EBA-0803-4A61-9414-55B9B87682D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3B21CA-1D1F-4C74-82BD-83D05D40899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6DEBC5-876D-4AA1-9E01-377C31AF005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32B4B2D-3C9A-4E79-A865-6507D9BB36C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4E8A2F6-568E-4389-B0B1-BE441B8BFE4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182688" y="20177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1182688" y="41513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45088" y="41513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8DB721C-5AE9-412E-BCC2-CA3A73DCC5F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145088" y="41513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A0B1FBD-12C1-42E9-938F-FBBA55DE664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37DAD5-3CE7-4643-A6AE-78570A8E673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92E43E-A7FC-4CC7-B84D-A40E9EE7FFC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62BC60-3425-4977-8E3D-052EB48C0AA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BC4A97-64A8-4EF5-8012-9AE8FD69D71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055466-136F-43A6-AF0F-46ACDBB0228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786BBB-C7F1-4F1A-829D-CB2AFF539B8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C8342E-60A0-4C7F-BF77-0C7D9D7681D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479B1-D8C7-4047-BBF0-68C9A61C728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70C8876-3A6E-4C36-945F-46100EC630E4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3" Type="http://schemas.openxmlformats.org/officeDocument/2006/relationships/image" Target="../media/image55.jpeg"/><Relationship Id="rId7" Type="http://schemas.openxmlformats.org/officeDocument/2006/relationships/image" Target="../media/image59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466" name="Группа 43"/>
          <p:cNvGrpSpPr>
            <a:grpSpLocks/>
          </p:cNvGrpSpPr>
          <p:nvPr/>
        </p:nvGrpSpPr>
        <p:grpSpPr bwMode="auto">
          <a:xfrm>
            <a:off x="179388" y="404813"/>
            <a:ext cx="9144000" cy="6453187"/>
            <a:chOff x="541121" y="3050468"/>
            <a:chExt cx="7657999" cy="2193721"/>
          </a:xfrm>
        </p:grpSpPr>
        <p:sp>
          <p:nvSpPr>
            <p:cNvPr id="34" name="Полилиния 33"/>
            <p:cNvSpPr>
              <a:spLocks noChangeArrowheads="1"/>
            </p:cNvSpPr>
            <p:nvPr/>
          </p:nvSpPr>
          <p:spPr bwMode="auto">
            <a:xfrm>
              <a:off x="571700" y="3512957"/>
              <a:ext cx="7612795" cy="1246077"/>
            </a:xfrm>
            <a:custGeom>
              <a:avLst/>
              <a:gdLst>
                <a:gd name="T0" fmla="*/ 0 w 7612380"/>
                <a:gd name="T1" fmla="*/ 11551 h 2137410"/>
                <a:gd name="T2" fmla="*/ 1463040 w 7612380"/>
                <a:gd name="T3" fmla="*/ 2160000 h 2137410"/>
                <a:gd name="T4" fmla="*/ 7612380 w 7612380"/>
                <a:gd name="T5" fmla="*/ 2160000 h 2137410"/>
                <a:gd name="T6" fmla="*/ 5920740 w 7612380"/>
                <a:gd name="T7" fmla="*/ 0 h 2137410"/>
                <a:gd name="T8" fmla="*/ 0 w 7612380"/>
                <a:gd name="T9" fmla="*/ 11551 h 21374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612380"/>
                <a:gd name="T16" fmla="*/ 0 h 2137410"/>
                <a:gd name="T17" fmla="*/ 7612380 w 7612380"/>
                <a:gd name="T18" fmla="*/ 2137410 h 21374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612380" h="2137410">
                  <a:moveTo>
                    <a:pt x="0" y="11430"/>
                  </a:moveTo>
                  <a:lnTo>
                    <a:pt x="1463040" y="2137410"/>
                  </a:lnTo>
                  <a:lnTo>
                    <a:pt x="7612380" y="2137410"/>
                  </a:lnTo>
                  <a:lnTo>
                    <a:pt x="5920740" y="0"/>
                  </a:lnTo>
                  <a:lnTo>
                    <a:pt x="0" y="1143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  <a:alpha val="89999"/>
                  </a:schemeClr>
                </a:gs>
                <a:gs pos="100000">
                  <a:schemeClr val="bg1">
                    <a:alpha val="84000"/>
                  </a:schemeClr>
                </a:gs>
              </a:gsLst>
              <a:lin ang="5400000" scaled="1"/>
            </a:gradFill>
            <a:ln w="6350" algn="ctr">
              <a:solidFill>
                <a:schemeClr val="tx1"/>
              </a:solidFill>
              <a:miter lim="800000"/>
              <a:headEnd/>
              <a:tailEnd/>
            </a:ln>
            <a:effectLst>
              <a:outerShdw dist="38100" dir="8100000" algn="tr" rotWithShape="0">
                <a:srgbClr val="000000">
                  <a:alpha val="39999"/>
                </a:srgbClr>
              </a:outerShdw>
            </a:effectLst>
          </p:spPr>
          <p:txBody>
            <a:bodyPr anchor="ctr">
              <a:spAutoFit/>
            </a:bodyPr>
            <a:lstStyle/>
            <a:p>
              <a:pPr algn="ctr"/>
              <a:r>
                <a:rPr lang="ru-RU"/>
                <a:t>МДОУ детский сад общеразвивающего вида №32</a:t>
              </a:r>
              <a:endParaRPr lang="ru-RU">
                <a:solidFill>
                  <a:srgbClr val="FFFFFF"/>
                </a:solidFill>
              </a:endParaRPr>
            </a:p>
            <a:p>
              <a:pPr algn="ctr"/>
              <a:r>
                <a:rPr lang="ru-RU" sz="3600">
                  <a:solidFill>
                    <a:schemeClr val="hlink"/>
                  </a:solidFill>
                  <a:latin typeface="Times New Roman" pitchFamily="18" charset="0"/>
                </a:rPr>
                <a:t>Разработка системы      </a:t>
              </a:r>
            </a:p>
            <a:p>
              <a:pPr algn="ctr"/>
              <a:r>
                <a:rPr lang="ru-RU" sz="3600">
                  <a:solidFill>
                    <a:schemeClr val="hlink"/>
                  </a:solidFill>
                  <a:latin typeface="Times New Roman" pitchFamily="18" charset="0"/>
                </a:rPr>
                <a:t>познавательного – речевого </a:t>
              </a:r>
            </a:p>
            <a:p>
              <a:pPr algn="ctr"/>
              <a:r>
                <a:rPr lang="ru-RU" sz="3600">
                  <a:solidFill>
                    <a:schemeClr val="hlink"/>
                  </a:solidFill>
                  <a:latin typeface="Times New Roman" pitchFamily="18" charset="0"/>
                </a:rPr>
                <a:t>развития дошкольника</a:t>
              </a:r>
            </a:p>
            <a:p>
              <a:pPr algn="ctr"/>
              <a:endParaRPr lang="ru-RU" sz="3600">
                <a:latin typeface="Times New Roman" pitchFamily="18" charset="0"/>
              </a:endParaRPr>
            </a:p>
            <a:p>
              <a:pPr algn="ctr"/>
              <a:r>
                <a:rPr lang="ru-RU" sz="2400">
                  <a:latin typeface="Arial" charset="0"/>
                </a:rPr>
                <a:t>        подготовила  старший воспитатель</a:t>
              </a:r>
            </a:p>
            <a:p>
              <a:pPr algn="ctr"/>
              <a:r>
                <a:rPr lang="ru-RU" sz="2400">
                  <a:latin typeface="Arial" charset="0"/>
                </a:rPr>
                <a:t>            Гринёва Мария Алексеевна</a:t>
              </a:r>
            </a:p>
            <a:p>
              <a:pPr algn="ctr"/>
              <a:r>
                <a:rPr lang="ru-RU" sz="2400">
                  <a:latin typeface="Arial" charset="0"/>
                </a:rPr>
                <a:t>                     п. Птичное</a:t>
              </a:r>
            </a:p>
          </p:txBody>
        </p:sp>
        <p:cxnSp>
          <p:nvCxnSpPr>
            <p:cNvPr id="38" name="Прямая соединительная линия 37"/>
            <p:cNvCxnSpPr>
              <a:cxnSpLocks noChangeShapeType="1"/>
            </p:cNvCxnSpPr>
            <p:nvPr/>
          </p:nvCxnSpPr>
          <p:spPr bwMode="auto">
            <a:xfrm flipV="1">
              <a:off x="1965929" y="5239430"/>
              <a:ext cx="6233191" cy="4759"/>
            </a:xfrm>
            <a:prstGeom prst="line">
              <a:avLst/>
            </a:prstGeom>
            <a:noFill/>
            <a:ln w="38100" algn="ctr">
              <a:solidFill>
                <a:schemeClr val="bg1"/>
              </a:solidFill>
              <a:round/>
              <a:headEnd/>
              <a:tailEnd/>
            </a:ln>
          </p:spPr>
        </p:cxnSp>
        <p:grpSp>
          <p:nvGrpSpPr>
            <p:cNvPr id="36" name="Полилиния 35"/>
            <p:cNvGrpSpPr>
              <a:grpSpLocks/>
            </p:cNvGrpSpPr>
            <p:nvPr/>
          </p:nvGrpSpPr>
          <p:grpSpPr bwMode="auto">
            <a:xfrm>
              <a:off x="541121" y="3050468"/>
              <a:ext cx="1997583" cy="2178653"/>
              <a:chOff x="121920" y="1060704"/>
              <a:chExt cx="2334768" cy="3870960"/>
            </a:xfrm>
          </p:grpSpPr>
          <p:pic>
            <p:nvPicPr>
              <p:cNvPr id="62470" name="Полилиния 35"/>
              <p:cNvPicPr>
                <a:picLocks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121920" y="1060704"/>
                <a:ext cx="2334768" cy="3870960"/>
              </a:xfrm>
              <a:prstGeom prst="rect">
                <a:avLst/>
              </a:prstGeom>
              <a:noFill/>
            </p:spPr>
          </p:pic>
          <p:sp>
            <p:nvSpPr>
              <p:cNvPr id="62471" name="Text Box 7"/>
              <p:cNvSpPr txBox="1">
                <a:spLocks noChangeArrowheads="1"/>
              </p:cNvSpPr>
              <p:nvPr/>
            </p:nvSpPr>
            <p:spPr bwMode="auto">
              <a:xfrm>
                <a:off x="143682" y="2887352"/>
                <a:ext cx="2300570" cy="2214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/>
                <a:endParaRPr lang="ru-RU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</p:grpSp>
      <p:grpSp>
        <p:nvGrpSpPr>
          <p:cNvPr id="62476" name="Группа 44"/>
          <p:cNvGrpSpPr>
            <a:grpSpLocks/>
          </p:cNvGrpSpPr>
          <p:nvPr/>
        </p:nvGrpSpPr>
        <p:grpSpPr bwMode="auto">
          <a:xfrm>
            <a:off x="8713788" y="-6350"/>
            <a:ext cx="430212" cy="1076325"/>
            <a:chOff x="8713510" y="-7143"/>
            <a:chExt cx="430490" cy="1077503"/>
          </a:xfrm>
        </p:grpSpPr>
        <p:sp>
          <p:nvSpPr>
            <p:cNvPr id="47" name="Полилиния 46">
              <a:hlinkClick r:id="" action="ppaction://hlinkshowjump?jump=nextslide"/>
            </p:cNvPr>
            <p:cNvSpPr/>
            <p:nvPr/>
          </p:nvSpPr>
          <p:spPr>
            <a:xfrm rot="14276457" flipH="1">
              <a:off x="8383652" y="333840"/>
              <a:ext cx="1066378" cy="406663"/>
            </a:xfrm>
            <a:custGeom>
              <a:avLst/>
              <a:gdLst>
                <a:gd name="connsiteX0" fmla="*/ 38100 w 1935480"/>
                <a:gd name="connsiteY0" fmla="*/ 571500 h 571500"/>
                <a:gd name="connsiteX1" fmla="*/ 1935480 w 1935480"/>
                <a:gd name="connsiteY1" fmla="*/ 289560 h 571500"/>
                <a:gd name="connsiteX2" fmla="*/ 0 w 1935480"/>
                <a:gd name="connsiteY2" fmla="*/ 0 h 571500"/>
                <a:gd name="connsiteX3" fmla="*/ 38100 w 1935480"/>
                <a:gd name="connsiteY3" fmla="*/ 571500 h 571500"/>
                <a:gd name="connsiteX0" fmla="*/ 38100 w 1935480"/>
                <a:gd name="connsiteY0" fmla="*/ 571500 h 571500"/>
                <a:gd name="connsiteX1" fmla="*/ 1935480 w 1935480"/>
                <a:gd name="connsiteY1" fmla="*/ 289560 h 571500"/>
                <a:gd name="connsiteX2" fmla="*/ 0 w 1935480"/>
                <a:gd name="connsiteY2" fmla="*/ 0 h 571500"/>
                <a:gd name="connsiteX3" fmla="*/ 38100 w 1935480"/>
                <a:gd name="connsiteY3" fmla="*/ 571500 h 571500"/>
                <a:gd name="connsiteX0" fmla="*/ 38100 w 1935480"/>
                <a:gd name="connsiteY0" fmla="*/ 571500 h 571500"/>
                <a:gd name="connsiteX1" fmla="*/ 1935480 w 1935480"/>
                <a:gd name="connsiteY1" fmla="*/ 289560 h 571500"/>
                <a:gd name="connsiteX2" fmla="*/ 0 w 1935480"/>
                <a:gd name="connsiteY2" fmla="*/ 0 h 571500"/>
                <a:gd name="connsiteX3" fmla="*/ 38100 w 1935480"/>
                <a:gd name="connsiteY3" fmla="*/ 571500 h 571500"/>
                <a:gd name="connsiteX0" fmla="*/ 38100 w 1935480"/>
                <a:gd name="connsiteY0" fmla="*/ 571500 h 571500"/>
                <a:gd name="connsiteX1" fmla="*/ 1935480 w 1935480"/>
                <a:gd name="connsiteY1" fmla="*/ 289560 h 571500"/>
                <a:gd name="connsiteX2" fmla="*/ 0 w 1935480"/>
                <a:gd name="connsiteY2" fmla="*/ 0 h 571500"/>
                <a:gd name="connsiteX3" fmla="*/ 38100 w 1935480"/>
                <a:gd name="connsiteY3" fmla="*/ 571500 h 571500"/>
                <a:gd name="connsiteX0" fmla="*/ 38100 w 1935480"/>
                <a:gd name="connsiteY0" fmla="*/ 571500 h 571500"/>
                <a:gd name="connsiteX1" fmla="*/ 1935480 w 1935480"/>
                <a:gd name="connsiteY1" fmla="*/ 189144 h 571500"/>
                <a:gd name="connsiteX2" fmla="*/ 0 w 1935480"/>
                <a:gd name="connsiteY2" fmla="*/ 0 h 571500"/>
                <a:gd name="connsiteX3" fmla="*/ 38100 w 1935480"/>
                <a:gd name="connsiteY3" fmla="*/ 57150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35480" h="571500">
                  <a:moveTo>
                    <a:pt x="38100" y="571500"/>
                  </a:moveTo>
                  <a:lnTo>
                    <a:pt x="1935480" y="189144"/>
                  </a:lnTo>
                  <a:cubicBezTo>
                    <a:pt x="1290320" y="92624"/>
                    <a:pt x="661334" y="41268"/>
                    <a:pt x="0" y="0"/>
                  </a:cubicBezTo>
                  <a:cubicBezTo>
                    <a:pt x="138416" y="170490"/>
                    <a:pt x="173976" y="321936"/>
                    <a:pt x="38100" y="57150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0"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9" name="Полилиния 48"/>
            <p:cNvSpPr/>
            <p:nvPr/>
          </p:nvSpPr>
          <p:spPr>
            <a:xfrm flipH="1">
              <a:off x="8813587" y="-7143"/>
              <a:ext cx="330413" cy="1034594"/>
            </a:xfrm>
            <a:custGeom>
              <a:avLst/>
              <a:gdLst>
                <a:gd name="connsiteX0" fmla="*/ 330200 w 330200"/>
                <a:gd name="connsiteY0" fmla="*/ 0 h 1035050"/>
                <a:gd name="connsiteX1" fmla="*/ 0 w 330200"/>
                <a:gd name="connsiteY1" fmla="*/ 1035050 h 1035050"/>
                <a:gd name="connsiteX2" fmla="*/ 3175 w 330200"/>
                <a:gd name="connsiteY2" fmla="*/ 9525 h 1035050"/>
                <a:gd name="connsiteX3" fmla="*/ 330200 w 330200"/>
                <a:gd name="connsiteY3" fmla="*/ 0 h 1035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0200" h="1035050">
                  <a:moveTo>
                    <a:pt x="330200" y="0"/>
                  </a:moveTo>
                  <a:lnTo>
                    <a:pt x="0" y="1035050"/>
                  </a:lnTo>
                  <a:cubicBezTo>
                    <a:pt x="1058" y="693208"/>
                    <a:pt x="3175" y="9525"/>
                    <a:pt x="3175" y="9525"/>
                  </a:cubicBezTo>
                  <a:lnTo>
                    <a:pt x="33020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2700000" scaled="1"/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</p:spTree>
  </p:cSld>
  <p:clrMapOvr>
    <a:masterClrMapping/>
  </p:clrMapOvr>
  <p:transition advClick="0" advTm="25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115888"/>
            <a:ext cx="7793038" cy="550862"/>
          </a:xfrm>
        </p:spPr>
        <p:txBody>
          <a:bodyPr/>
          <a:lstStyle/>
          <a:p>
            <a:pPr algn="ctr"/>
            <a:r>
              <a:rPr lang="ru-RU" sz="1800" b="1"/>
              <a:t>Решение задач по познавательно – речевому развитию через реализацию образовательных областей</a:t>
            </a:r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827088" y="765175"/>
            <a:ext cx="3810000" cy="5903913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«ХУДОЖЕСТВЕННОЕ ТВОРЧЕСТВО»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«ПОЗНАНИЕ»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«ТРУД»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«ФИЗИЧЕСКАЯ КУЛЬТУРА»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«МУЗЫКА»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/>
              <a:t>«Безопасность»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/>
              <a:t>«Социализация»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/>
              <a:t>«Здоровье»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/>
              <a:t>«Коммуникация»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/>
              <a:t>«Чтение художественной литературы»</a:t>
            </a:r>
          </a:p>
          <a:p>
            <a:pPr>
              <a:lnSpc>
                <a:spcPct val="90000"/>
              </a:lnSpc>
            </a:pPr>
            <a:endParaRPr lang="ru-RU" sz="2400"/>
          </a:p>
        </p:txBody>
      </p:sp>
      <p:pic>
        <p:nvPicPr>
          <p:cNvPr id="54277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148263" y="692150"/>
            <a:ext cx="3744912" cy="2663825"/>
          </a:xfrm>
        </p:spPr>
      </p:pic>
      <p:pic>
        <p:nvPicPr>
          <p:cNvPr id="54278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077488" y="2997200"/>
            <a:ext cx="2359025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4279" name="Picture 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3789025" y="3141663"/>
            <a:ext cx="3627438" cy="338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4280" name="Picture 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077488" y="2997200"/>
            <a:ext cx="2359025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4281" name="Picture 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301913" y="0"/>
            <a:ext cx="2359025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4283" name="Picture 1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053300" y="-1035050"/>
            <a:ext cx="3268663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4285" name="Picture 13" descr="P818000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148263" y="3500438"/>
            <a:ext cx="3816350" cy="30972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4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14313"/>
            <a:ext cx="8764587" cy="766762"/>
          </a:xfrm>
        </p:spPr>
        <p:txBody>
          <a:bodyPr/>
          <a:lstStyle/>
          <a:p>
            <a:pPr algn="ctr"/>
            <a:r>
              <a:rPr lang="ru-RU" sz="2800">
                <a:solidFill>
                  <a:srgbClr val="FFFF00"/>
                </a:solidFill>
              </a:rPr>
              <a:t>Выявления уровня речевого развития каждого ребёнка и группы в целом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3573463"/>
            <a:ext cx="4679950" cy="4318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i="1"/>
              <a:t>Уголки логопеда для родителей</a:t>
            </a:r>
          </a:p>
        </p:txBody>
      </p:sp>
      <p:pic>
        <p:nvPicPr>
          <p:cNvPr id="18436" name="Picture 4" descr="Изображение 04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825" y="981075"/>
            <a:ext cx="3384550" cy="2376488"/>
          </a:xfrm>
          <a:prstGeom prst="rect">
            <a:avLst/>
          </a:prstGeom>
          <a:noFill/>
        </p:spPr>
      </p:pic>
      <p:sp>
        <p:nvSpPr>
          <p:cNvPr id="18437" name="AutoShape 5"/>
          <p:cNvSpPr>
            <a:spLocks noChangeArrowheads="1"/>
          </p:cNvSpPr>
          <p:nvPr/>
        </p:nvSpPr>
        <p:spPr bwMode="auto">
          <a:xfrm>
            <a:off x="5003800" y="1196975"/>
            <a:ext cx="3816350" cy="1762125"/>
          </a:xfrm>
          <a:prstGeom prst="ribbon">
            <a:avLst>
              <a:gd name="adj1" fmla="val 12500"/>
              <a:gd name="adj2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Логопед</a:t>
            </a:r>
          </a:p>
          <a:p>
            <a:pPr algn="ctr"/>
            <a:r>
              <a:rPr lang="ru-RU"/>
              <a:t>Гаина</a:t>
            </a:r>
          </a:p>
          <a:p>
            <a:pPr algn="ctr"/>
            <a:r>
              <a:rPr lang="ru-RU"/>
              <a:t> Елена Борисовна</a:t>
            </a:r>
          </a:p>
        </p:txBody>
      </p:sp>
      <p:pic>
        <p:nvPicPr>
          <p:cNvPr id="18438" name="Picture 6" descr="P101062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87675" y="3933825"/>
            <a:ext cx="4321175" cy="2924175"/>
          </a:xfrm>
          <a:prstGeom prst="rect">
            <a:avLst/>
          </a:prstGeom>
          <a:noFill/>
        </p:spPr>
      </p:pic>
    </p:spTree>
  </p:cSld>
  <p:clrMapOvr>
    <a:masterClrMapping/>
  </p:clrMapOvr>
  <p:transition advTm="0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2195513" y="3213100"/>
            <a:ext cx="5184775" cy="503238"/>
          </a:xfrm>
        </p:spPr>
        <p:txBody>
          <a:bodyPr/>
          <a:lstStyle/>
          <a:p>
            <a:pPr algn="ctr"/>
            <a:r>
              <a:rPr lang="ru-RU" sz="4000" b="1" i="1">
                <a:solidFill>
                  <a:schemeClr val="hlink"/>
                </a:solidFill>
              </a:rPr>
              <a:t>ТРУДОВЫЕ БУДНИ</a:t>
            </a:r>
          </a:p>
        </p:txBody>
      </p:sp>
      <p:pic>
        <p:nvPicPr>
          <p:cNvPr id="22531" name="Picture 3" descr="IMG_026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987675" y="188913"/>
            <a:ext cx="2951163" cy="2735262"/>
          </a:xfrm>
        </p:spPr>
      </p:pic>
      <p:pic>
        <p:nvPicPr>
          <p:cNvPr id="22532" name="Picture 4" descr="IMG_028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6372225" y="3933825"/>
            <a:ext cx="2771775" cy="2924175"/>
          </a:xfrm>
        </p:spPr>
      </p:pic>
      <p:pic>
        <p:nvPicPr>
          <p:cNvPr id="22533" name="Picture 5" descr="IMG_1955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0" y="188913"/>
            <a:ext cx="2892425" cy="2735262"/>
          </a:xfrm>
        </p:spPr>
      </p:pic>
      <p:pic>
        <p:nvPicPr>
          <p:cNvPr id="22534" name="Picture 6" descr="IMG_916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107950" y="3933825"/>
            <a:ext cx="2952750" cy="2924175"/>
          </a:xfrm>
        </p:spPr>
      </p:pic>
      <p:pic>
        <p:nvPicPr>
          <p:cNvPr id="22535" name="Picture 7" descr="S830219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132138" y="3933825"/>
            <a:ext cx="3168650" cy="2924175"/>
          </a:xfrm>
          <a:prstGeom prst="rect">
            <a:avLst/>
          </a:prstGeom>
          <a:noFill/>
        </p:spPr>
      </p:pic>
      <p:pic>
        <p:nvPicPr>
          <p:cNvPr id="22536" name="Picture 8" descr="S8302728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084888" y="188913"/>
            <a:ext cx="3059112" cy="273526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0"/>
            <a:ext cx="7793037" cy="908050"/>
          </a:xfrm>
        </p:spPr>
        <p:txBody>
          <a:bodyPr/>
          <a:lstStyle/>
          <a:p>
            <a:pPr algn="ctr"/>
            <a:r>
              <a:rPr lang="ru-RU" sz="2800" b="1" i="1"/>
              <a:t>Взаимодействие детского сада и семьи по вопросам речевого развития ребёнка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7950" y="1052513"/>
            <a:ext cx="4895850" cy="561657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1600" b="1"/>
              <a:t>Учёба родителей:</a:t>
            </a:r>
          </a:p>
          <a:p>
            <a:pPr>
              <a:buFontTx/>
              <a:buChar char="•"/>
            </a:pPr>
            <a:r>
              <a:rPr lang="ru-RU" sz="1600" b="1" i="1"/>
              <a:t>Советы по словарной работе</a:t>
            </a:r>
          </a:p>
          <a:p>
            <a:pPr>
              <a:buFontTx/>
              <a:buChar char="•"/>
            </a:pPr>
            <a:r>
              <a:rPr lang="ru-RU" sz="1600" b="1" i="1"/>
              <a:t>Рекомендации по составлению писем, заучиванию стихотворений</a:t>
            </a:r>
          </a:p>
          <a:p>
            <a:pPr>
              <a:buFontTx/>
              <a:buChar char="•"/>
            </a:pPr>
            <a:r>
              <a:rPr lang="ru-RU" sz="1600" b="1" i="1"/>
              <a:t>Игровые дыхательные упражнения</a:t>
            </a:r>
          </a:p>
          <a:p>
            <a:pPr>
              <a:buFontTx/>
              <a:buChar char="•"/>
            </a:pPr>
            <a:r>
              <a:rPr lang="ru-RU" sz="1600" b="1" i="1"/>
              <a:t>Пальчиковые игры и упражнения</a:t>
            </a:r>
          </a:p>
          <a:p>
            <a:pPr>
              <a:buFontTx/>
              <a:buChar char="•"/>
            </a:pPr>
            <a:r>
              <a:rPr lang="ru-RU" sz="1600" b="1" i="1"/>
              <a:t>Игры направленные на обогащение словаря, развитие грамматического строя речи</a:t>
            </a:r>
          </a:p>
          <a:p>
            <a:pPr>
              <a:buFontTx/>
              <a:buChar char="•"/>
            </a:pPr>
            <a:r>
              <a:rPr lang="ru-RU" sz="1600" b="1" i="1"/>
              <a:t>Листовки с рекомендациями «Как правильно читать книгу детям», «Как провести беседу по художественному произведению</a:t>
            </a:r>
          </a:p>
          <a:p>
            <a:pPr>
              <a:buFontTx/>
              <a:buChar char="•"/>
            </a:pPr>
            <a:r>
              <a:rPr lang="ru-RU" sz="1600" b="1" i="1"/>
              <a:t>Информация о способах игрового речевого общения с ребёнком</a:t>
            </a:r>
          </a:p>
          <a:p>
            <a:pPr>
              <a:buFontTx/>
              <a:buChar char="•"/>
            </a:pPr>
            <a:r>
              <a:rPr lang="ru-RU" sz="1600" b="1" i="1"/>
              <a:t>Обмен опытом по развитию речи детей между родителями</a:t>
            </a:r>
          </a:p>
          <a:p>
            <a:pPr>
              <a:buFontTx/>
              <a:buChar char="•"/>
            </a:pPr>
            <a:r>
              <a:rPr lang="ru-RU" sz="1600" b="1" i="1"/>
              <a:t>Запись родителями рассказов детей</a:t>
            </a:r>
          </a:p>
          <a:p>
            <a:pPr>
              <a:buFontTx/>
              <a:buChar char="•"/>
            </a:pPr>
            <a:r>
              <a:rPr lang="ru-RU" sz="1600" b="1" i="1"/>
              <a:t>Беседы, анкетирование, консультации</a:t>
            </a:r>
          </a:p>
          <a:p>
            <a:pPr>
              <a:buFontTx/>
              <a:buChar char="•"/>
            </a:pPr>
            <a:r>
              <a:rPr lang="ru-RU" sz="1600" b="1" i="1"/>
              <a:t>Списки необходимой литературы 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sz="quarter" idx="2"/>
          </p:nvPr>
        </p:nvSpPr>
        <p:spPr/>
        <p:txBody>
          <a:bodyPr/>
          <a:lstStyle/>
          <a:p>
            <a:endParaRPr lang="ru-RU" sz="2400"/>
          </a:p>
        </p:txBody>
      </p:sp>
      <p:sp>
        <p:nvSpPr>
          <p:cNvPr id="24581" name="Rectangle 5"/>
          <p:cNvSpPr>
            <a:spLocks noGrp="1" noChangeArrowheads="1"/>
          </p:cNvSpPr>
          <p:nvPr>
            <p:ph sz="quarter" idx="3"/>
          </p:nvPr>
        </p:nvSpPr>
        <p:spPr/>
        <p:txBody>
          <a:bodyPr/>
          <a:lstStyle/>
          <a:p>
            <a:endParaRPr lang="ru-RU" sz="2400"/>
          </a:p>
        </p:txBody>
      </p:sp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48263" y="908050"/>
            <a:ext cx="3887787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3" name="Picture 7" descr="IMG_002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6825" y="3573463"/>
            <a:ext cx="4067175" cy="32845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7" presetClass="entr" presetSubtype="1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245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000" fill="hold"/>
                                        <p:tgtEl>
                                          <p:spTgt spid="245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245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245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2000" fill="hold"/>
                                        <p:tgtEl>
                                          <p:spTgt spid="245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000" fill="hold"/>
                                        <p:tgtEl>
                                          <p:spTgt spid="245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245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000" fill="hold"/>
                                        <p:tgtEl>
                                          <p:spTgt spid="245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000" fill="hold"/>
                                        <p:tgtEl>
                                          <p:spTgt spid="245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000" fill="hold"/>
                                        <p:tgtEl>
                                          <p:spTgt spid="245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0" fill="hold"/>
                                        <p:tgtEl>
                                          <p:spTgt spid="245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245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2000" fill="hold"/>
                                        <p:tgtEl>
                                          <p:spTgt spid="2457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0" fill="hold"/>
                                        <p:tgtEl>
                                          <p:spTgt spid="2457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000" fill="hold"/>
                                        <p:tgtEl>
                                          <p:spTgt spid="2457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000" fill="hold"/>
                                        <p:tgtEl>
                                          <p:spTgt spid="2457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2" presetID="21" presetClass="entr" presetSubtype="4" fill="hold" grpId="1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4" dur="2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4000"/>
                            </p:stCondLst>
                            <p:childTnLst>
                              <p:par>
                                <p:cTn id="12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2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2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78" grpId="1"/>
      <p:bldP spid="24579" grpId="0" build="p"/>
      <p:bldP spid="24582" grpId="0"/>
      <p:bldP spid="24582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0"/>
            <a:ext cx="7793037" cy="406400"/>
          </a:xfrm>
        </p:spPr>
        <p:txBody>
          <a:bodyPr/>
          <a:lstStyle/>
          <a:p>
            <a:pPr algn="ctr"/>
            <a:r>
              <a:rPr lang="ru-RU" sz="2800" b="1" i="1"/>
              <a:t>Театрализованная деятельность</a:t>
            </a:r>
            <a:r>
              <a:rPr lang="ru-RU" sz="2800"/>
              <a:t> </a:t>
            </a:r>
            <a:r>
              <a:rPr lang="ru-RU" sz="2800" b="1" i="1"/>
              <a:t>детей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08400" y="2017713"/>
            <a:ext cx="5246688" cy="4114800"/>
          </a:xfrm>
        </p:spPr>
        <p:txBody>
          <a:bodyPr/>
          <a:lstStyle/>
          <a:p>
            <a:endParaRPr lang="ru-RU"/>
          </a:p>
        </p:txBody>
      </p:sp>
      <p:pic>
        <p:nvPicPr>
          <p:cNvPr id="39940" name="Picture 4" descr="P104053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388" y="549275"/>
            <a:ext cx="4464050" cy="3167063"/>
          </a:xfrm>
          <a:prstGeom prst="rect">
            <a:avLst/>
          </a:prstGeom>
          <a:noFill/>
        </p:spPr>
      </p:pic>
      <p:pic>
        <p:nvPicPr>
          <p:cNvPr id="39941" name="Picture 5" descr="P101061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0825" y="3789363"/>
            <a:ext cx="4392613" cy="2952750"/>
          </a:xfrm>
          <a:prstGeom prst="rect">
            <a:avLst/>
          </a:prstGeom>
          <a:noFill/>
        </p:spPr>
      </p:pic>
      <p:pic>
        <p:nvPicPr>
          <p:cNvPr id="39942" name="Picture 6" descr="P101061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6463" y="3789363"/>
            <a:ext cx="4248150" cy="2952750"/>
          </a:xfrm>
          <a:prstGeom prst="rect">
            <a:avLst/>
          </a:prstGeom>
          <a:noFill/>
        </p:spPr>
      </p:pic>
      <p:pic>
        <p:nvPicPr>
          <p:cNvPr id="39943" name="Picture 7" descr="P1010619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6463" y="549275"/>
            <a:ext cx="4248150" cy="31670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20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1150938" y="214313"/>
            <a:ext cx="7793037" cy="622300"/>
          </a:xfrm>
        </p:spPr>
        <p:txBody>
          <a:bodyPr/>
          <a:lstStyle/>
          <a:p>
            <a:pPr algn="ctr"/>
            <a:r>
              <a:rPr lang="ru-RU" sz="4000" b="1" i="1">
                <a:solidFill>
                  <a:schemeClr val="accent2"/>
                </a:solidFill>
              </a:rPr>
              <a:t>Выставки детских работ</a:t>
            </a:r>
          </a:p>
        </p:txBody>
      </p:sp>
      <p:pic>
        <p:nvPicPr>
          <p:cNvPr id="41987" name="Picture 3" descr="IMG_0079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635375" y="981075"/>
            <a:ext cx="2641600" cy="2592388"/>
          </a:xfrm>
        </p:spPr>
      </p:pic>
      <p:pic>
        <p:nvPicPr>
          <p:cNvPr id="41988" name="Picture 4" descr="IMG_027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6372225" y="981075"/>
            <a:ext cx="2771775" cy="2592388"/>
          </a:xfrm>
        </p:spPr>
      </p:pic>
      <p:pic>
        <p:nvPicPr>
          <p:cNvPr id="41989" name="Picture 5" descr="IMG_857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3635375" y="3644900"/>
            <a:ext cx="2665413" cy="3213100"/>
          </a:xfrm>
        </p:spPr>
      </p:pic>
      <p:pic>
        <p:nvPicPr>
          <p:cNvPr id="41990" name="Picture 6" descr="IMG_6157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0" y="3644900"/>
            <a:ext cx="3563938" cy="3213100"/>
          </a:xfrm>
        </p:spPr>
      </p:pic>
      <p:pic>
        <p:nvPicPr>
          <p:cNvPr id="41991" name="Picture 7" descr="IMG_9810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981075"/>
            <a:ext cx="3563938" cy="2592388"/>
          </a:xfrm>
          <a:prstGeom prst="rect">
            <a:avLst/>
          </a:prstGeom>
          <a:noFill/>
        </p:spPr>
      </p:pic>
      <p:pic>
        <p:nvPicPr>
          <p:cNvPr id="41992" name="Picture 8" descr="S8302780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372225" y="3644900"/>
            <a:ext cx="2771775" cy="3213100"/>
          </a:xfrm>
          <a:prstGeom prst="rect">
            <a:avLst/>
          </a:prstGeom>
          <a:noFill/>
        </p:spPr>
      </p:pic>
      <p:pic>
        <p:nvPicPr>
          <p:cNvPr id="41993" name="Picture 9" descr="P1040383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132138" y="2205038"/>
            <a:ext cx="3744912" cy="36004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500"/>
                            </p:stCondLst>
                            <p:childTnLst>
                              <p:par>
                                <p:cTn id="2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500"/>
                            </p:stCondLst>
                            <p:childTnLst>
                              <p:par>
                                <p:cTn id="3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5" dur="20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500"/>
                            </p:stCondLst>
                            <p:childTnLst>
                              <p:par>
                                <p:cTn id="3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0"/>
            <a:ext cx="9036050" cy="620713"/>
          </a:xfrm>
        </p:spPr>
        <p:txBody>
          <a:bodyPr/>
          <a:lstStyle/>
          <a:p>
            <a:r>
              <a:rPr lang="ru-RU" sz="4000" b="1" i="1"/>
              <a:t>Выставки «Моя любимая книга»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8" name="Picture 4" descr="PB08060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388" y="620713"/>
            <a:ext cx="4392612" cy="2808287"/>
          </a:xfrm>
          <a:prstGeom prst="rect">
            <a:avLst/>
          </a:prstGeom>
          <a:noFill/>
        </p:spPr>
      </p:pic>
      <p:pic>
        <p:nvPicPr>
          <p:cNvPr id="47109" name="Picture 5" descr="P101061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463" y="549275"/>
            <a:ext cx="4319587" cy="2879725"/>
          </a:xfrm>
          <a:prstGeom prst="rect">
            <a:avLst/>
          </a:prstGeom>
          <a:noFill/>
        </p:spPr>
      </p:pic>
      <p:pic>
        <p:nvPicPr>
          <p:cNvPr id="47110" name="Picture 6" descr="P101000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388" y="3500438"/>
            <a:ext cx="4392612" cy="3241675"/>
          </a:xfrm>
          <a:prstGeom prst="rect">
            <a:avLst/>
          </a:prstGeom>
          <a:noFill/>
        </p:spPr>
      </p:pic>
      <p:pic>
        <p:nvPicPr>
          <p:cNvPr id="47111" name="Picture 7" descr="P1010009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3438" y="3500438"/>
            <a:ext cx="4500562" cy="3357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20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14313"/>
            <a:ext cx="8693150" cy="477837"/>
          </a:xfrm>
        </p:spPr>
        <p:txBody>
          <a:bodyPr/>
          <a:lstStyle/>
          <a:p>
            <a:pPr algn="ctr"/>
            <a:r>
              <a:rPr lang="ru-RU" sz="2800" b="1" i="1"/>
              <a:t>Использование развивающей речевой среды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6084" name="Picture 4" descr="P101062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950" y="692150"/>
            <a:ext cx="4679950" cy="2952750"/>
          </a:xfrm>
          <a:prstGeom prst="rect">
            <a:avLst/>
          </a:prstGeom>
          <a:noFill/>
        </p:spPr>
      </p:pic>
      <p:pic>
        <p:nvPicPr>
          <p:cNvPr id="46085" name="Picture 5" descr="P101062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9338" y="692150"/>
            <a:ext cx="4176712" cy="2951163"/>
          </a:xfrm>
          <a:prstGeom prst="rect">
            <a:avLst/>
          </a:prstGeom>
          <a:noFill/>
        </p:spPr>
      </p:pic>
      <p:pic>
        <p:nvPicPr>
          <p:cNvPr id="46086" name="Picture 6" descr="P101062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388" y="3716338"/>
            <a:ext cx="4608512" cy="3025775"/>
          </a:xfrm>
          <a:prstGeom prst="rect">
            <a:avLst/>
          </a:prstGeom>
          <a:noFill/>
        </p:spPr>
      </p:pic>
      <p:pic>
        <p:nvPicPr>
          <p:cNvPr id="46087" name="Picture 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59338" y="3716338"/>
            <a:ext cx="4284662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20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539750" y="-100013"/>
            <a:ext cx="8424863" cy="863601"/>
          </a:xfrm>
        </p:spPr>
        <p:txBody>
          <a:bodyPr/>
          <a:lstStyle/>
          <a:p>
            <a:pPr algn="ctr"/>
            <a:r>
              <a:rPr lang="ru-RU" b="1" i="1">
                <a:solidFill>
                  <a:schemeClr val="folHlink"/>
                </a:solidFill>
              </a:rPr>
              <a:t>НАШИ ПРАЗДНИКИ</a:t>
            </a:r>
          </a:p>
        </p:txBody>
      </p:sp>
      <p:pic>
        <p:nvPicPr>
          <p:cNvPr id="44035" name="Picture 3" descr="IMG_0470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132138" y="692150"/>
            <a:ext cx="3024187" cy="2952750"/>
          </a:xfrm>
        </p:spPr>
      </p:pic>
      <p:pic>
        <p:nvPicPr>
          <p:cNvPr id="44036" name="Picture 4" descr="IMG_051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0" y="692150"/>
            <a:ext cx="3059113" cy="2952750"/>
          </a:xfrm>
        </p:spPr>
      </p:pic>
      <p:pic>
        <p:nvPicPr>
          <p:cNvPr id="44037" name="Picture 5" descr="IMG_6347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0" y="3716338"/>
            <a:ext cx="3059113" cy="3025775"/>
          </a:xfrm>
        </p:spPr>
      </p:pic>
      <p:pic>
        <p:nvPicPr>
          <p:cNvPr id="44038" name="Picture 6" descr="IMG_352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27763" y="692150"/>
            <a:ext cx="2916237" cy="2881313"/>
          </a:xfrm>
          <a:prstGeom prst="rect">
            <a:avLst/>
          </a:prstGeom>
          <a:noFill/>
        </p:spPr>
      </p:pic>
      <p:pic>
        <p:nvPicPr>
          <p:cNvPr id="44039" name="Picture 7" descr="IMG_904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6" cstate="email"/>
          <a:srcRect/>
          <a:stretch>
            <a:fillRect/>
          </a:stretch>
        </p:blipFill>
        <p:spPr>
          <a:xfrm>
            <a:off x="6156325" y="3760788"/>
            <a:ext cx="2987675" cy="3097212"/>
          </a:xfrm>
        </p:spPr>
      </p:pic>
      <p:pic>
        <p:nvPicPr>
          <p:cNvPr id="44040" name="Picture 8" descr="P6100400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132138" y="3716338"/>
            <a:ext cx="2952750" cy="314166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20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000"/>
                            </p:stCondLst>
                            <p:childTnLst>
                              <p:par>
                                <p:cTn id="4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20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0"/>
                            </p:stCondLst>
                            <p:childTnLst>
                              <p:par>
                                <p:cTn id="5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36838"/>
            <a:ext cx="2916238" cy="2736850"/>
          </a:xfrm>
        </p:spPr>
        <p:txBody>
          <a:bodyPr/>
          <a:lstStyle/>
          <a:p>
            <a:endParaRPr lang="ru-RU" sz="180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29025" y="2889250"/>
            <a:ext cx="3744913" cy="98107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b="1"/>
              <a:t>НАШИ БУДНИ</a:t>
            </a:r>
          </a:p>
        </p:txBody>
      </p:sp>
      <p:pic>
        <p:nvPicPr>
          <p:cNvPr id="26628" name="Picture 4" descr="IMG_002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88913"/>
            <a:ext cx="3132138" cy="3311525"/>
          </a:xfrm>
          <a:prstGeom prst="rect">
            <a:avLst/>
          </a:prstGeom>
          <a:noFill/>
        </p:spPr>
      </p:pic>
      <p:pic>
        <p:nvPicPr>
          <p:cNvPr id="26629" name="Picture 5" descr="IMG_026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573463"/>
            <a:ext cx="2987675" cy="3284537"/>
          </a:xfrm>
          <a:prstGeom prst="rect">
            <a:avLst/>
          </a:prstGeom>
          <a:noFill/>
        </p:spPr>
      </p:pic>
      <p:pic>
        <p:nvPicPr>
          <p:cNvPr id="26630" name="Picture 6" descr="IMG_342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76600" y="188913"/>
            <a:ext cx="5543550" cy="2808287"/>
          </a:xfrm>
          <a:prstGeom prst="rect">
            <a:avLst/>
          </a:prstGeom>
          <a:noFill/>
        </p:spPr>
      </p:pic>
      <p:pic>
        <p:nvPicPr>
          <p:cNvPr id="26631" name="Picture 7" descr="IMG_865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75350" y="3573463"/>
            <a:ext cx="3168650" cy="3284537"/>
          </a:xfrm>
          <a:prstGeom prst="rect">
            <a:avLst/>
          </a:prstGeom>
          <a:noFill/>
        </p:spPr>
      </p:pic>
      <p:pic>
        <p:nvPicPr>
          <p:cNvPr id="26632" name="Picture 8" descr="1 (2)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059113" y="3573463"/>
            <a:ext cx="2843212" cy="328453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000"/>
                            </p:stCondLst>
                            <p:childTnLst>
                              <p:par>
                                <p:cTn id="34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000"/>
                            </p:stCondLst>
                            <p:childTnLst>
                              <p:par>
                                <p:cTn id="3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1" dur="20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1052513"/>
            <a:ext cx="7793038" cy="649287"/>
          </a:xfrm>
        </p:spPr>
        <p:txBody>
          <a:bodyPr/>
          <a:lstStyle/>
          <a:p>
            <a:r>
              <a:rPr lang="ru-RU" sz="4000" b="1" i="1">
                <a:solidFill>
                  <a:schemeClr val="accent1"/>
                </a:solidFill>
              </a:rPr>
              <a:t/>
            </a:r>
            <a:br>
              <a:rPr lang="ru-RU" sz="4000" b="1" i="1">
                <a:solidFill>
                  <a:schemeClr val="accent1"/>
                </a:solidFill>
              </a:rPr>
            </a:br>
            <a:r>
              <a:rPr lang="ru-RU" sz="4000" b="1" i="1">
                <a:solidFill>
                  <a:schemeClr val="accent1"/>
                </a:solidFill>
              </a:rPr>
              <a:t/>
            </a:r>
            <a:br>
              <a:rPr lang="ru-RU" sz="4000" b="1" i="1">
                <a:solidFill>
                  <a:schemeClr val="accent1"/>
                </a:solidFill>
              </a:rPr>
            </a:br>
            <a:r>
              <a:rPr lang="ru-RU" b="1" i="1">
                <a:solidFill>
                  <a:schemeClr val="accent1"/>
                </a:solidFill>
              </a:rPr>
              <a:t>Актуальность проекта</a:t>
            </a:r>
            <a:br>
              <a:rPr lang="ru-RU" b="1" i="1">
                <a:solidFill>
                  <a:schemeClr val="accent1"/>
                </a:solidFill>
              </a:rPr>
            </a:br>
            <a:endParaRPr lang="ru-RU" b="1" i="1">
              <a:solidFill>
                <a:schemeClr val="accent1"/>
              </a:solidFill>
            </a:endParaRP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827088" y="1052513"/>
            <a:ext cx="8137525" cy="564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>
                <a:solidFill>
                  <a:schemeClr val="folHlink"/>
                </a:solidFill>
              </a:rPr>
              <a:t>Современное школьное обучение требует, чтобы ребенок в совершенстве владел своей речью, умел правильно и точно выразить свои мысли, полно и последовательно передать содержание прочитанного или воспринятого на слух литературного произведения. Четко отвечал на поставленные вопросы. В связи с этим развитие речи в период дошкольного детства является одной из важнейших задач умственного воспитания и подготовки детей к обучению в школе.</a:t>
            </a:r>
            <a:r>
              <a:rPr lang="ru-RU" sz="2800" b="1" i="1"/>
              <a:t>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79388" y="3716338"/>
            <a:ext cx="4392612" cy="3141662"/>
          </a:xfrm>
        </p:spPr>
      </p:pic>
      <p:pic>
        <p:nvPicPr>
          <p:cNvPr id="27652" name="Picture 4" descr="Изображение 062"/>
          <p:cNvPicPr>
            <a:picLocks noGrp="1" noChangeAspect="1" noChangeArrowheads="1"/>
          </p:cNvPicPr>
          <p:nvPr>
            <p:ph type="title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79388" y="0"/>
            <a:ext cx="4392612" cy="3529013"/>
          </a:xfrm>
          <a:noFill/>
          <a:ln/>
        </p:spPr>
      </p:pic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6463" y="0"/>
            <a:ext cx="4427537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4" name="Picture 6" descr="P101000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6463" y="3789363"/>
            <a:ext cx="4427537" cy="2952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2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14313"/>
            <a:ext cx="8764587" cy="1127125"/>
          </a:xfrm>
        </p:spPr>
        <p:txBody>
          <a:bodyPr/>
          <a:lstStyle/>
          <a:p>
            <a:r>
              <a:rPr lang="ru-RU" sz="4000">
                <a:solidFill>
                  <a:schemeClr val="hlink"/>
                </a:solidFill>
              </a:rPr>
              <a:t>Развитие индивидуальных интересов у детей</a:t>
            </a:r>
          </a:p>
        </p:txBody>
      </p:sp>
      <p:pic>
        <p:nvPicPr>
          <p:cNvPr id="31747" name="Picture 3" descr="Изображение 09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388" y="1484313"/>
            <a:ext cx="4351337" cy="3263900"/>
          </a:xfrm>
          <a:prstGeom prst="rect">
            <a:avLst/>
          </a:prstGeom>
          <a:noFill/>
        </p:spPr>
      </p:pic>
      <p:pic>
        <p:nvPicPr>
          <p:cNvPr id="31748" name="Picture 4" descr="Изображение 09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08400" y="2997200"/>
            <a:ext cx="4608513" cy="3455988"/>
          </a:xfrm>
          <a:prstGeom prst="rect">
            <a:avLst/>
          </a:prstGeom>
          <a:noFill/>
        </p:spPr>
      </p:pic>
      <p:pic>
        <p:nvPicPr>
          <p:cNvPr id="31749" name="Picture 5" descr="Изображение 12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6825" y="620713"/>
            <a:ext cx="3846513" cy="2814637"/>
          </a:xfrm>
          <a:prstGeom prst="rect">
            <a:avLst/>
          </a:prstGeom>
          <a:noFill/>
        </p:spPr>
      </p:pic>
      <p:sp>
        <p:nvSpPr>
          <p:cNvPr id="31750" name="AutoShape 6"/>
          <p:cNvSpPr>
            <a:spLocks noChangeArrowheads="1"/>
          </p:cNvSpPr>
          <p:nvPr/>
        </p:nvSpPr>
        <p:spPr bwMode="auto">
          <a:xfrm>
            <a:off x="4572000" y="1268413"/>
            <a:ext cx="457200" cy="914400"/>
          </a:xfrm>
          <a:prstGeom prst="flowChartCollat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51" name="AutoShape 7"/>
          <p:cNvSpPr>
            <a:spLocks noChangeArrowheads="1"/>
          </p:cNvSpPr>
          <p:nvPr/>
        </p:nvSpPr>
        <p:spPr bwMode="auto">
          <a:xfrm rot="5400000">
            <a:off x="1487488" y="5216525"/>
            <a:ext cx="457200" cy="914400"/>
          </a:xfrm>
          <a:prstGeom prst="flowChartCollate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52" name="AutoShape 8"/>
          <p:cNvSpPr>
            <a:spLocks noChangeArrowheads="1"/>
          </p:cNvSpPr>
          <p:nvPr/>
        </p:nvSpPr>
        <p:spPr bwMode="auto">
          <a:xfrm>
            <a:off x="1476375" y="5229225"/>
            <a:ext cx="457200" cy="914400"/>
          </a:xfrm>
          <a:prstGeom prst="flowChartCollate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53" name="AutoShape 9"/>
          <p:cNvSpPr>
            <a:spLocks noChangeArrowheads="1"/>
          </p:cNvSpPr>
          <p:nvPr/>
        </p:nvSpPr>
        <p:spPr bwMode="auto">
          <a:xfrm rot="5100259">
            <a:off x="4584700" y="1255713"/>
            <a:ext cx="457200" cy="914400"/>
          </a:xfrm>
          <a:prstGeom prst="flowChartCollate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20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2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500"/>
                            </p:stCondLst>
                            <p:childTnLst>
                              <p:par>
                                <p:cTn id="28" presetID="23" presetClass="entr" presetSubtype="16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500"/>
                            </p:stCondLst>
                            <p:childTnLst>
                              <p:par>
                                <p:cTn id="37" presetID="8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2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2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9500"/>
                            </p:stCondLst>
                            <p:childTnLst>
                              <p:par>
                                <p:cTn id="46" presetID="19" presetClass="emph" presetSubtype="0" repeatCount="indefinite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6600"/>
                                      </p:to>
                                    </p:animClr>
                                    <p:animClr clrSpc="rgb" dir="cw">
                                      <p:cBhvr>
                                        <p:cTn id="48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6600"/>
                                      </p:to>
                                    </p:animClr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0"/>
                            </p:stCondLst>
                            <p:childTnLst>
                              <p:par>
                                <p:cTn id="52" presetID="22" presetClass="emph" presetSubtype="0" repeatCount="indefinite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3" dur="5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500"/>
                            </p:stCondLst>
                            <p:childTnLst>
                              <p:par>
                                <p:cTn id="58" presetID="22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9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0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1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2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4" dur="2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5" dur="2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6" dur="2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67" dur="2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0" grpId="0" animBg="1"/>
      <p:bldP spid="31750" grpId="1" animBg="1"/>
      <p:bldP spid="31750" grpId="2" animBg="1"/>
      <p:bldP spid="31751" grpId="0" animBg="1"/>
      <p:bldP spid="31751" grpId="1" animBg="1"/>
      <p:bldP spid="31751" grpId="2" animBg="1"/>
      <p:bldP spid="31752" grpId="0" animBg="1"/>
      <p:bldP spid="31752" grpId="1" animBg="1"/>
      <p:bldP spid="31752" grpId="2" animBg="1"/>
      <p:bldP spid="31753" grpId="0" animBg="1"/>
      <p:bldP spid="31753" grpId="1" animBg="1"/>
      <p:bldP spid="31753" grpId="2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7793038" cy="550862"/>
          </a:xfrm>
        </p:spPr>
        <p:txBody>
          <a:bodyPr/>
          <a:lstStyle/>
          <a:p>
            <a:r>
              <a:rPr lang="ru-RU" sz="4000">
                <a:solidFill>
                  <a:srgbClr val="FF7C80"/>
                </a:solidFill>
              </a:rPr>
              <a:t>Оформление интерьеров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43213" y="692150"/>
            <a:ext cx="3168650" cy="93662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1800"/>
              <a:t>Использование развивающей речевой среды</a:t>
            </a:r>
          </a:p>
        </p:txBody>
      </p:sp>
      <p:pic>
        <p:nvPicPr>
          <p:cNvPr id="35844" name="Picture 4" descr="Изображение 09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43663" y="2420938"/>
            <a:ext cx="2592387" cy="2087562"/>
          </a:xfrm>
          <a:prstGeom prst="rect">
            <a:avLst/>
          </a:prstGeom>
          <a:noFill/>
        </p:spPr>
      </p:pic>
      <p:pic>
        <p:nvPicPr>
          <p:cNvPr id="35845" name="Picture 5" descr="Изображение 09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388" y="2636838"/>
            <a:ext cx="2305050" cy="1871662"/>
          </a:xfrm>
          <a:prstGeom prst="rect">
            <a:avLst/>
          </a:prstGeom>
          <a:noFill/>
        </p:spPr>
      </p:pic>
      <p:pic>
        <p:nvPicPr>
          <p:cNvPr id="35846" name="Picture 6" descr="Изображение 09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0825" y="4797425"/>
            <a:ext cx="2408238" cy="1806575"/>
          </a:xfrm>
          <a:prstGeom prst="rect">
            <a:avLst/>
          </a:prstGeom>
          <a:noFill/>
        </p:spPr>
      </p:pic>
      <p:pic>
        <p:nvPicPr>
          <p:cNvPr id="35847" name="Picture 7" descr="Изображение 02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43663" y="4652963"/>
            <a:ext cx="2592387" cy="2016125"/>
          </a:xfrm>
          <a:prstGeom prst="rect">
            <a:avLst/>
          </a:prstGeom>
          <a:noFill/>
        </p:spPr>
      </p:pic>
      <p:pic>
        <p:nvPicPr>
          <p:cNvPr id="35848" name="Picture 8" descr="Изображение 018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448425" y="0"/>
            <a:ext cx="2695575" cy="2166938"/>
          </a:xfrm>
          <a:prstGeom prst="rect">
            <a:avLst/>
          </a:prstGeom>
          <a:noFill/>
        </p:spPr>
      </p:pic>
      <p:pic>
        <p:nvPicPr>
          <p:cNvPr id="35849" name="Picture 9" descr="Изображение 01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79388" y="836613"/>
            <a:ext cx="2263775" cy="1698625"/>
          </a:xfrm>
          <a:prstGeom prst="rect">
            <a:avLst/>
          </a:prstGeom>
          <a:noFill/>
        </p:spPr>
      </p:pic>
      <p:pic>
        <p:nvPicPr>
          <p:cNvPr id="35850" name="Picture 10" descr="Изображение 114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195513" y="1844675"/>
            <a:ext cx="4351337" cy="3263900"/>
          </a:xfrm>
          <a:prstGeom prst="rect">
            <a:avLst/>
          </a:prstGeom>
          <a:noFill/>
        </p:spPr>
      </p:pic>
      <p:sp>
        <p:nvSpPr>
          <p:cNvPr id="35851" name="AutoShape 11"/>
          <p:cNvSpPr>
            <a:spLocks noChangeArrowheads="1"/>
          </p:cNvSpPr>
          <p:nvPr/>
        </p:nvSpPr>
        <p:spPr bwMode="auto">
          <a:xfrm>
            <a:off x="5076825" y="908050"/>
            <a:ext cx="647700" cy="576263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52" name="AutoShape 12"/>
          <p:cNvSpPr>
            <a:spLocks noChangeArrowheads="1"/>
          </p:cNvSpPr>
          <p:nvPr/>
        </p:nvSpPr>
        <p:spPr bwMode="auto">
          <a:xfrm>
            <a:off x="3419475" y="5589588"/>
            <a:ext cx="647700" cy="576262"/>
          </a:xfrm>
          <a:prstGeom prst="star4">
            <a:avLst>
              <a:gd name="adj" fmla="val 125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5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5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58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51" grpId="0" animBg="1"/>
      <p:bldP spid="35851" grpId="1" animBg="1"/>
      <p:bldP spid="35852" grpId="0" animBg="1"/>
      <p:bldP spid="35852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333375"/>
            <a:ext cx="7793037" cy="4464050"/>
          </a:xfrm>
        </p:spPr>
        <p:txBody>
          <a:bodyPr/>
          <a:lstStyle/>
          <a:p>
            <a:pPr algn="ctr"/>
            <a:r>
              <a:rPr lang="ru-RU" sz="4000">
                <a:solidFill>
                  <a:schemeClr val="tx1"/>
                </a:solidFill>
              </a:rPr>
              <a:t> </a:t>
            </a:r>
            <a:br>
              <a:rPr lang="ru-RU" sz="4000">
                <a:solidFill>
                  <a:schemeClr val="tx1"/>
                </a:solidFill>
              </a:rPr>
            </a:br>
            <a:endParaRPr lang="ru-RU" sz="4000">
              <a:solidFill>
                <a:schemeClr val="tx1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333375"/>
            <a:ext cx="7772400" cy="5543550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b="1" i="1">
              <a:solidFill>
                <a:schemeClr val="accent1"/>
              </a:solidFill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b="1" i="1">
                <a:solidFill>
                  <a:schemeClr val="accent1"/>
                </a:solidFill>
              </a:rPr>
              <a:t>Актуальность проекта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b="1">
                <a:solidFill>
                  <a:schemeClr val="folHlink"/>
                </a:solidFill>
              </a:rPr>
              <a:t>Дошкольный возраст - этап активного познавательно - речевого развития. В формировании речи ребенка большую роль играет его окружение, а именно, родители и педагоги. От того, как они говорят с ним, сколько внимания уделяют речевому общению с ребенком, во многом зависит успех дошкольника в усвоении языка и учёбе в школе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7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000"/>
                            </p:stCondLst>
                            <p:childTnLst>
                              <p:par>
                                <p:cTn id="28" presetID="17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  <p:bldP spid="9219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692150"/>
            <a:ext cx="7793037" cy="2665413"/>
          </a:xfrm>
        </p:spPr>
        <p:txBody>
          <a:bodyPr/>
          <a:lstStyle/>
          <a:p>
            <a:pPr algn="ctr"/>
            <a:r>
              <a:rPr lang="ru-RU" sz="2000"/>
              <a:t/>
            </a:r>
            <a:br>
              <a:rPr lang="ru-RU" sz="2000"/>
            </a:br>
            <a:r>
              <a:rPr lang="ru-RU" sz="2000"/>
              <a:t/>
            </a:r>
            <a:br>
              <a:rPr lang="ru-RU" sz="2000"/>
            </a:br>
            <a:r>
              <a:rPr lang="ru-RU" sz="2000"/>
              <a:t/>
            </a:r>
            <a:br>
              <a:rPr lang="ru-RU" sz="2000"/>
            </a:br>
            <a:r>
              <a:rPr lang="ru-RU" sz="2000"/>
              <a:t/>
            </a:r>
            <a:br>
              <a:rPr lang="ru-RU" sz="2000"/>
            </a:br>
            <a:r>
              <a:rPr lang="ru-RU" sz="2000"/>
              <a:t/>
            </a:r>
            <a:br>
              <a:rPr lang="ru-RU" sz="2000"/>
            </a:br>
            <a:r>
              <a:rPr lang="ru-RU" sz="3200" b="1" i="1">
                <a:solidFill>
                  <a:schemeClr val="accent1"/>
                </a:solidFill>
              </a:rPr>
              <a:t>Актуальность проекта</a:t>
            </a:r>
            <a:r>
              <a:rPr lang="ru-RU" sz="3200"/>
              <a:t> </a:t>
            </a:r>
            <a:br>
              <a:rPr lang="ru-RU" sz="3200"/>
            </a:br>
            <a:r>
              <a:rPr lang="ru-RU" sz="2000"/>
              <a:t/>
            </a:r>
            <a:br>
              <a:rPr lang="ru-RU" sz="2000"/>
            </a:br>
            <a:r>
              <a:rPr lang="ru-RU" sz="2000"/>
              <a:t>Взаимодействие детского сада и семьи по вопросам полноценного познавательного - речевого развития ребенка —  необходимое условие.  </a:t>
            </a:r>
            <a:br>
              <a:rPr lang="ru-RU" sz="2000"/>
            </a:br>
            <a:r>
              <a:rPr lang="ru-RU" sz="2000"/>
              <a:t>С момента прихода дошкольника в детский сад важно убедить родителей в том, что их роль в этом очень велика и все усилия воспитателей без их помощи будут недостаточны, а может, и безрезультатны.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3357563"/>
            <a:ext cx="8640763" cy="20558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b="1">
                <a:solidFill>
                  <a:schemeClr val="folHlink"/>
                </a:solidFill>
              </a:rPr>
              <a:t>Цель проекта</a:t>
            </a:r>
            <a:r>
              <a:rPr lang="ru-RU" sz="2800">
                <a:solidFill>
                  <a:schemeClr val="folHlink"/>
                </a:solidFill>
              </a:rPr>
              <a:t>: </a:t>
            </a:r>
            <a:r>
              <a:rPr lang="ru-RU" sz="2800" i="1">
                <a:solidFill>
                  <a:schemeClr val="folHlink"/>
                </a:solidFill>
              </a:rPr>
              <a:t>Теоретически обосновать комплекс требований к созданию условий, необходимых для познавательно – речевой среды, эмоционального благополучия и развития связной речи дошкольника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7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6" grpId="1"/>
      <p:bldP spid="1126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1268413"/>
            <a:ext cx="7793037" cy="4895850"/>
          </a:xfrm>
        </p:spPr>
        <p:txBody>
          <a:bodyPr/>
          <a:lstStyle/>
          <a:p>
            <a:r>
              <a:rPr lang="ru-RU" sz="2800"/>
              <a:t>Задачи: 1.На основе анализа состояния теории и практике организации познавательно – речевой среды в ДОУ определить условия, которые способствуют раскрытию познавательно – речевых способностей детей</a:t>
            </a:r>
            <a:br>
              <a:rPr lang="ru-RU" sz="2800"/>
            </a:br>
            <a:r>
              <a:rPr lang="ru-RU" sz="2800"/>
              <a:t>2. Развитие всех компонентов устной речи детей в различных формах и видах детской деятельности</a:t>
            </a:r>
            <a:br>
              <a:rPr lang="ru-RU" sz="2800"/>
            </a:br>
            <a:r>
              <a:rPr lang="ru-RU" sz="2800"/>
              <a:t>3. Практическое овладение воспитанниками нормами речи</a:t>
            </a:r>
            <a:br>
              <a:rPr lang="ru-RU" sz="2800"/>
            </a:br>
            <a:r>
              <a:rPr lang="ru-RU" sz="2800"/>
              <a:t>4. Развитие литературной речи </a:t>
            </a:r>
            <a:br>
              <a:rPr lang="ru-RU" sz="2800"/>
            </a:br>
            <a:r>
              <a:rPr lang="ru-RU" sz="2800"/>
              <a:t>5. Приобщение к словесному искусству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6013" y="7316788"/>
            <a:ext cx="7772400" cy="6985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80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333375"/>
            <a:ext cx="7793038" cy="5329238"/>
          </a:xfrm>
        </p:spPr>
        <p:txBody>
          <a:bodyPr/>
          <a:lstStyle/>
          <a:p>
            <a:r>
              <a:rPr lang="ru-RU" sz="2800" b="1">
                <a:solidFill>
                  <a:schemeClr val="accent1"/>
                </a:solidFill>
              </a:rPr>
              <a:t>Для решения задач познавательно – речевого развития детей, использовать следующие методы:</a:t>
            </a:r>
            <a:br>
              <a:rPr lang="ru-RU" sz="2800" b="1">
                <a:solidFill>
                  <a:schemeClr val="accent1"/>
                </a:solidFill>
              </a:rPr>
            </a:br>
            <a:r>
              <a:rPr lang="ru-RU" sz="2400">
                <a:solidFill>
                  <a:schemeClr val="folHlink"/>
                </a:solidFill>
              </a:rPr>
              <a:t>1. </a:t>
            </a:r>
            <a:r>
              <a:rPr lang="ru-RU" sz="2800">
                <a:solidFill>
                  <a:schemeClr val="folHlink"/>
                </a:solidFill>
              </a:rPr>
              <a:t>Информационную работу для родителей</a:t>
            </a:r>
            <a:br>
              <a:rPr lang="ru-RU" sz="2800">
                <a:solidFill>
                  <a:schemeClr val="folHlink"/>
                </a:solidFill>
              </a:rPr>
            </a:br>
            <a:r>
              <a:rPr lang="ru-RU" sz="2800">
                <a:solidFill>
                  <a:schemeClr val="folHlink"/>
                </a:solidFill>
              </a:rPr>
              <a:t>2. Анализ и обобщение деятельности детей</a:t>
            </a:r>
            <a:br>
              <a:rPr lang="ru-RU" sz="2800">
                <a:solidFill>
                  <a:schemeClr val="folHlink"/>
                </a:solidFill>
              </a:rPr>
            </a:br>
            <a:r>
              <a:rPr lang="ru-RU" sz="2800">
                <a:solidFill>
                  <a:schemeClr val="folHlink"/>
                </a:solidFill>
              </a:rPr>
              <a:t>3. Количественно – качественная обработка данных, сравнительный анализ, моделирование, педагогическое экспериментирование</a:t>
            </a:r>
            <a:br>
              <a:rPr lang="ru-RU" sz="2800">
                <a:solidFill>
                  <a:schemeClr val="folHlink"/>
                </a:solidFill>
              </a:rPr>
            </a:br>
            <a:r>
              <a:rPr lang="ru-RU" sz="2800">
                <a:solidFill>
                  <a:schemeClr val="folHlink"/>
                </a:solidFill>
              </a:rPr>
              <a:t>4. Обратная связь по взаимодействию с родителями  </a:t>
            </a:r>
            <a:br>
              <a:rPr lang="ru-RU" sz="2800">
                <a:solidFill>
                  <a:schemeClr val="folHlink"/>
                </a:solidFill>
              </a:rPr>
            </a:br>
            <a:endParaRPr lang="ru-RU" sz="2800">
              <a:solidFill>
                <a:schemeClr val="folHlink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 flipV="1">
            <a:off x="1182688" y="7100888"/>
            <a:ext cx="7772400" cy="73025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80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2227" name="Rectangle 3"/>
          <p:cNvSpPr>
            <a:spLocks noGrp="1" noChangeArrowheads="1" noTextEdit="1"/>
          </p:cNvSpPr>
          <p:nvPr>
            <p:ph type="tbl" idx="1"/>
          </p:nvPr>
        </p:nvSpPr>
        <p:spPr/>
      </p:sp>
      <p:graphicFrame>
        <p:nvGraphicFramePr>
          <p:cNvPr id="52228" name="Group 4"/>
          <p:cNvGraphicFramePr>
            <a:graphicFrameLocks noGrp="1"/>
          </p:cNvGraphicFramePr>
          <p:nvPr/>
        </p:nvGraphicFramePr>
        <p:xfrm>
          <a:off x="179388" y="115888"/>
          <a:ext cx="8420100" cy="2592388"/>
        </p:xfrm>
        <a:graphic>
          <a:graphicData uri="http://schemas.openxmlformats.org/drawingml/2006/table">
            <a:tbl>
              <a:tblPr/>
              <a:tblGrid>
                <a:gridCol w="1403350"/>
                <a:gridCol w="1403350"/>
                <a:gridCol w="1403350"/>
                <a:gridCol w="1403350"/>
                <a:gridCol w="1403350"/>
                <a:gridCol w="1403350"/>
              </a:tblGrid>
              <a:tr h="846138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Средства развития речи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46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Общение взрослых и детей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Культурная языковая среда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Обучение родной речи на занятиях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Художественная литература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Изобразительное искусство, музыка, театр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Занятия по другим разделам программы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2246" name="Rectangle 22"/>
          <p:cNvSpPr>
            <a:spLocks noChangeArrowheads="1"/>
          </p:cNvSpPr>
          <p:nvPr/>
        </p:nvSpPr>
        <p:spPr bwMode="auto">
          <a:xfrm>
            <a:off x="-123825" y="2790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>
              <a:latin typeface="Arial" charset="0"/>
            </a:endParaRPr>
          </a:p>
        </p:txBody>
      </p:sp>
      <p:graphicFrame>
        <p:nvGraphicFramePr>
          <p:cNvPr id="52247" name="Group 23"/>
          <p:cNvGraphicFramePr>
            <a:graphicFrameLocks noGrp="1"/>
          </p:cNvGraphicFramePr>
          <p:nvPr/>
        </p:nvGraphicFramePr>
        <p:xfrm>
          <a:off x="287338" y="3357563"/>
          <a:ext cx="8856662" cy="3230880"/>
        </p:xfrm>
        <a:graphic>
          <a:graphicData uri="http://schemas.openxmlformats.org/drawingml/2006/table">
            <a:tbl>
              <a:tblPr/>
              <a:tblGrid>
                <a:gridCol w="2801937"/>
                <a:gridCol w="3027363"/>
                <a:gridCol w="3027362"/>
              </a:tblGrid>
              <a:tr h="33655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Методы развития речи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68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Наглядные: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Опосредованное наблюдение (изобразительная наглядность; рассматривание игрушек и картин, рассказывание по игрушкам и картинам)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Непосредственное наблюдение и его разновидности (наблюдение в природе, экскурсии);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Словесные: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Заучивание наизусть;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Пересказ;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Обобщающая беседа;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Чтение и рассказывание художественных произведений;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Рассказывание без опоры на наглядный материал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Практические: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Дидактические игры;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Игры – драматизации;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Инсценировки;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Дидактические упражнения; пластические этюды;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Хороводные игры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64587" cy="908050"/>
          </a:xfrm>
        </p:spPr>
        <p:txBody>
          <a:bodyPr/>
          <a:lstStyle/>
          <a:p>
            <a:endParaRPr lang="ru-RU"/>
          </a:p>
        </p:txBody>
      </p:sp>
      <p:sp>
        <p:nvSpPr>
          <p:cNvPr id="51203" name="Rectangle 3"/>
          <p:cNvSpPr>
            <a:spLocks noGrp="1" noChangeArrowheads="1" noTextEdit="1"/>
          </p:cNvSpPr>
          <p:nvPr>
            <p:ph type="tbl" idx="1"/>
          </p:nvPr>
        </p:nvSpPr>
        <p:spPr/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1042988" y="0"/>
            <a:ext cx="68135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400" b="1">
                <a:solidFill>
                  <a:schemeClr val="folHlink"/>
                </a:solidFill>
                <a:latin typeface="Arial" charset="0"/>
                <a:cs typeface="Times New Roman" pitchFamily="18" charset="0"/>
              </a:rPr>
              <a:t>Система работы по развитию речи детей</a:t>
            </a:r>
            <a:endParaRPr lang="ru-RU" sz="2400" b="1">
              <a:solidFill>
                <a:schemeClr val="folHlink"/>
              </a:solidFill>
              <a:latin typeface="Arial" charset="0"/>
            </a:endParaRPr>
          </a:p>
          <a:p>
            <a:pPr algn="ctr" eaLnBrk="0" hangingPunct="0"/>
            <a:r>
              <a:rPr lang="ru-RU" sz="1600" b="1">
                <a:solidFill>
                  <a:schemeClr val="folHlink"/>
                </a:solidFill>
                <a:latin typeface="Arial" charset="0"/>
                <a:cs typeface="Times New Roman" pitchFamily="18" charset="0"/>
              </a:rPr>
              <a:t>Основная цель: </a:t>
            </a:r>
            <a:r>
              <a:rPr lang="ru-RU" sz="1600">
                <a:solidFill>
                  <a:schemeClr val="folHlink"/>
                </a:solidFill>
                <a:latin typeface="Arial" charset="0"/>
                <a:cs typeface="Times New Roman" pitchFamily="18" charset="0"/>
              </a:rPr>
              <a:t>формирование устной речи и навыков речевого общения</a:t>
            </a:r>
            <a:endParaRPr lang="ru-RU" sz="1600">
              <a:solidFill>
                <a:schemeClr val="folHlink"/>
              </a:solidFill>
              <a:latin typeface="Arial" charset="0"/>
            </a:endParaRPr>
          </a:p>
          <a:p>
            <a:pPr algn="ctr" eaLnBrk="0" hangingPunct="0"/>
            <a:r>
              <a:rPr lang="ru-RU" sz="1600">
                <a:solidFill>
                  <a:schemeClr val="folHlink"/>
                </a:solidFill>
                <a:latin typeface="Arial" charset="0"/>
                <a:cs typeface="Times New Roman" pitchFamily="18" charset="0"/>
              </a:rPr>
              <a:t> с окружающими на основе овладения литературным языком своего народа</a:t>
            </a:r>
            <a:endParaRPr lang="ru-RU" sz="1600">
              <a:solidFill>
                <a:schemeClr val="folHlink"/>
              </a:solidFill>
              <a:latin typeface="Arial" charset="0"/>
            </a:endParaRPr>
          </a:p>
          <a:p>
            <a:pPr algn="ctr" eaLnBrk="0" hangingPunct="0"/>
            <a:endParaRPr lang="ru-RU" sz="1600">
              <a:solidFill>
                <a:schemeClr val="folHlink"/>
              </a:solidFill>
              <a:latin typeface="Arial" charset="0"/>
            </a:endParaRPr>
          </a:p>
        </p:txBody>
      </p:sp>
      <p:graphicFrame>
        <p:nvGraphicFramePr>
          <p:cNvPr id="51205" name="Group 5"/>
          <p:cNvGraphicFramePr>
            <a:graphicFrameLocks noGrp="1"/>
          </p:cNvGraphicFramePr>
          <p:nvPr/>
        </p:nvGraphicFramePr>
        <p:xfrm>
          <a:off x="250825" y="908050"/>
          <a:ext cx="8893175" cy="3383280"/>
        </p:xfrm>
        <a:graphic>
          <a:graphicData uri="http://schemas.openxmlformats.org/drawingml/2006/table">
            <a:tbl>
              <a:tblPr/>
              <a:tblGrid>
                <a:gridCol w="1368425"/>
                <a:gridCol w="1368425"/>
                <a:gridCol w="1857375"/>
                <a:gridCol w="1531938"/>
                <a:gridCol w="1443037"/>
                <a:gridCol w="1323975"/>
              </a:tblGrid>
              <a:tr h="214313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Основные направления работы по развитию речи детей в ДОУ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Развитие словаря; освоение значений слов и их уместное употребление в соответствии с контекстом высказывания, с ситуацией, в которой происходит общение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Воспитание звуковой культуры речи – развитие восприятия звуков родной речи и произношения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Формирование грамматического строя речи: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3.1.Морфология (изменение слов по родам, числам, падежам).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3.2. Синтаксис (освоение различных типов словосочетаний и предложений).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3.3. Словообразование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Развитие связной речи: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4.1.Диалогическая (разговорная) речь.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4.2. Монологическая речь (рассказывание).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5.Формирование элементарного осознания явлений языка и речи (различение звука и слова, нахождение места звука в слове)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 Воспитание любви и интереса к художественному слову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223" name="Rectangle 23"/>
          <p:cNvSpPr>
            <a:spLocks noChangeArrowheads="1"/>
          </p:cNvSpPr>
          <p:nvPr/>
        </p:nvSpPr>
        <p:spPr bwMode="auto">
          <a:xfrm>
            <a:off x="-123825" y="4162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>
              <a:latin typeface="Arial" charset="0"/>
            </a:endParaRPr>
          </a:p>
        </p:txBody>
      </p:sp>
      <p:graphicFrame>
        <p:nvGraphicFramePr>
          <p:cNvPr id="51224" name="Group 24"/>
          <p:cNvGraphicFramePr>
            <a:graphicFrameLocks noGrp="1"/>
          </p:cNvGraphicFramePr>
          <p:nvPr/>
        </p:nvGraphicFramePr>
        <p:xfrm>
          <a:off x="250825" y="4868863"/>
          <a:ext cx="8893175" cy="1676400"/>
        </p:xfrm>
        <a:graphic>
          <a:graphicData uri="http://schemas.openxmlformats.org/drawingml/2006/table">
            <a:tbl>
              <a:tblPr/>
              <a:tblGrid>
                <a:gridCol w="1312863"/>
                <a:gridCol w="1603375"/>
                <a:gridCol w="1031875"/>
                <a:gridCol w="1403350"/>
                <a:gridCol w="1130300"/>
                <a:gridCol w="1223962"/>
                <a:gridCol w="1187450"/>
              </a:tblGrid>
              <a:tr h="214313"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Принципы развития речи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Принцип взаимосвязи сенсорного, умственного и речевого развития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Принцип коммуникативно- деятельностного подхода к развитию речи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Принцип развития языкового чутья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Принцип формирования элементарного осознания явлений языка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Принцип взаимосвязи работы над различными сторонами речи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Принцип обогащения мотивации речевой деятельности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Принцип обеспечения активной языковой практики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56610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/>
          </a:p>
        </p:txBody>
      </p:sp>
      <p:sp>
        <p:nvSpPr>
          <p:cNvPr id="50179" name="WordArt 3"/>
          <p:cNvSpPr>
            <a:spLocks noChangeArrowheads="1" noChangeShapeType="1" noTextEdit="1"/>
          </p:cNvSpPr>
          <p:nvPr/>
        </p:nvSpPr>
        <p:spPr bwMode="auto">
          <a:xfrm>
            <a:off x="2195513" y="188913"/>
            <a:ext cx="5794375" cy="11064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80008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Times New Roman"/>
                <a:cs typeface="Times New Roman"/>
              </a:rPr>
              <a:t>УЧАСТНИКИ</a:t>
            </a:r>
          </a:p>
        </p:txBody>
      </p:sp>
      <p:grpSp>
        <p:nvGrpSpPr>
          <p:cNvPr id="50180" name="Group 4"/>
          <p:cNvGrpSpPr>
            <a:grpSpLocks noChangeAspect="1"/>
          </p:cNvGrpSpPr>
          <p:nvPr/>
        </p:nvGrpSpPr>
        <p:grpSpPr bwMode="auto">
          <a:xfrm>
            <a:off x="468313" y="1735138"/>
            <a:ext cx="8135937" cy="5122862"/>
            <a:chOff x="1855" y="7488"/>
            <a:chExt cx="7624" cy="4739"/>
          </a:xfrm>
        </p:grpSpPr>
        <p:sp>
          <p:nvSpPr>
            <p:cNvPr id="50181" name="AutoShape 5"/>
            <p:cNvSpPr>
              <a:spLocks noChangeAspect="1" noChangeArrowheads="1"/>
            </p:cNvSpPr>
            <p:nvPr/>
          </p:nvSpPr>
          <p:spPr bwMode="auto">
            <a:xfrm>
              <a:off x="1855" y="7488"/>
              <a:ext cx="7624" cy="47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82" name="AutoShape 6"/>
            <p:cNvSpPr>
              <a:spLocks noChangeArrowheads="1"/>
            </p:cNvSpPr>
            <p:nvPr/>
          </p:nvSpPr>
          <p:spPr bwMode="auto">
            <a:xfrm>
              <a:off x="3690" y="9300"/>
              <a:ext cx="1694" cy="1811"/>
            </a:xfrm>
            <a:prstGeom prst="irregularSeal1">
              <a:avLst/>
            </a:prstGeom>
            <a:solidFill>
              <a:srgbClr val="FFFF99"/>
            </a:solidFill>
            <a:ln w="9525">
              <a:solidFill>
                <a:srgbClr val="80008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2000" b="1">
                  <a:solidFill>
                    <a:srgbClr val="000000"/>
                  </a:solidFill>
                  <a:latin typeface="Times New Roman" pitchFamily="18" charset="0"/>
                </a:rPr>
                <a:t>Воспи-</a:t>
              </a:r>
            </a:p>
            <a:p>
              <a:pPr algn="ctr"/>
              <a:r>
                <a:rPr lang="ru-RU" sz="2000" b="1">
                  <a:solidFill>
                    <a:srgbClr val="000000"/>
                  </a:solidFill>
                  <a:latin typeface="Times New Roman" pitchFamily="18" charset="0"/>
                </a:rPr>
                <a:t>татели</a:t>
              </a:r>
              <a:endParaRPr lang="ru-RU" sz="20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50183" name="AutoShape 7"/>
            <p:cNvSpPr>
              <a:spLocks noChangeArrowheads="1"/>
            </p:cNvSpPr>
            <p:nvPr/>
          </p:nvSpPr>
          <p:spPr bwMode="auto">
            <a:xfrm>
              <a:off x="1855" y="10276"/>
              <a:ext cx="1694" cy="1670"/>
            </a:xfrm>
            <a:prstGeom prst="irregularSeal1">
              <a:avLst/>
            </a:prstGeom>
            <a:solidFill>
              <a:srgbClr val="FFFF99"/>
            </a:solidFill>
            <a:ln w="9525">
              <a:solidFill>
                <a:srgbClr val="80008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ru-RU" sz="800" b="1">
                <a:latin typeface="Times New Roman" pitchFamily="18" charset="0"/>
              </a:endParaRPr>
            </a:p>
            <a:p>
              <a:pPr algn="ctr"/>
              <a:r>
                <a:rPr lang="ru-RU" sz="2000" b="1">
                  <a:solidFill>
                    <a:srgbClr val="000000"/>
                  </a:solidFill>
                  <a:latin typeface="Times New Roman" pitchFamily="18" charset="0"/>
                </a:rPr>
                <a:t>Дети</a:t>
              </a:r>
              <a:endParaRPr lang="ru-RU" sz="20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50184" name="AutoShape 8"/>
            <p:cNvSpPr>
              <a:spLocks noChangeArrowheads="1"/>
            </p:cNvSpPr>
            <p:nvPr/>
          </p:nvSpPr>
          <p:spPr bwMode="auto">
            <a:xfrm>
              <a:off x="5526" y="10136"/>
              <a:ext cx="1835" cy="1812"/>
            </a:xfrm>
            <a:prstGeom prst="irregularSeal1">
              <a:avLst/>
            </a:prstGeom>
            <a:solidFill>
              <a:srgbClr val="FFFF99"/>
            </a:solidFill>
            <a:ln w="9525">
              <a:solidFill>
                <a:srgbClr val="80008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2000" b="1">
                  <a:solidFill>
                    <a:srgbClr val="000000"/>
                  </a:solidFill>
                  <a:latin typeface="Times New Roman" pitchFamily="18" charset="0"/>
                </a:rPr>
                <a:t>Специ-алисты</a:t>
              </a:r>
              <a:endParaRPr lang="ru-RU" sz="20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50185" name="AutoShape 9"/>
            <p:cNvSpPr>
              <a:spLocks noChangeArrowheads="1"/>
            </p:cNvSpPr>
            <p:nvPr/>
          </p:nvSpPr>
          <p:spPr bwMode="auto">
            <a:xfrm>
              <a:off x="7361" y="9439"/>
              <a:ext cx="1694" cy="1812"/>
            </a:xfrm>
            <a:prstGeom prst="irregularSeal1">
              <a:avLst/>
            </a:prstGeom>
            <a:solidFill>
              <a:srgbClr val="FFFF99"/>
            </a:solidFill>
            <a:ln w="9525">
              <a:solidFill>
                <a:srgbClr val="80008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2000" b="1">
                  <a:solidFill>
                    <a:srgbClr val="000000"/>
                  </a:solidFill>
                  <a:latin typeface="Times New Roman" pitchFamily="18" charset="0"/>
                </a:rPr>
                <a:t>Роди-тели</a:t>
              </a:r>
              <a:endParaRPr lang="ru-RU" sz="20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50186" name="Line 10"/>
            <p:cNvSpPr>
              <a:spLocks noChangeShapeType="1"/>
            </p:cNvSpPr>
            <p:nvPr/>
          </p:nvSpPr>
          <p:spPr bwMode="auto">
            <a:xfrm flipH="1">
              <a:off x="2843" y="7627"/>
              <a:ext cx="2683" cy="2649"/>
            </a:xfrm>
            <a:prstGeom prst="line">
              <a:avLst/>
            </a:prstGeom>
            <a:noFill/>
            <a:ln w="9525">
              <a:solidFill>
                <a:srgbClr val="99FF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87" name="Line 11"/>
            <p:cNvSpPr>
              <a:spLocks noChangeShapeType="1"/>
            </p:cNvSpPr>
            <p:nvPr/>
          </p:nvSpPr>
          <p:spPr bwMode="auto">
            <a:xfrm>
              <a:off x="5526" y="7627"/>
              <a:ext cx="2118" cy="1952"/>
            </a:xfrm>
            <a:prstGeom prst="line">
              <a:avLst/>
            </a:prstGeom>
            <a:noFill/>
            <a:ln w="9525">
              <a:solidFill>
                <a:srgbClr val="99FF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88" name="Line 12"/>
            <p:cNvSpPr>
              <a:spLocks noChangeShapeType="1"/>
            </p:cNvSpPr>
            <p:nvPr/>
          </p:nvSpPr>
          <p:spPr bwMode="auto">
            <a:xfrm>
              <a:off x="5526" y="7627"/>
              <a:ext cx="706" cy="2649"/>
            </a:xfrm>
            <a:prstGeom prst="line">
              <a:avLst/>
            </a:prstGeom>
            <a:noFill/>
            <a:ln w="9525">
              <a:solidFill>
                <a:srgbClr val="99FF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89" name="Line 13"/>
            <p:cNvSpPr>
              <a:spLocks noChangeShapeType="1"/>
            </p:cNvSpPr>
            <p:nvPr/>
          </p:nvSpPr>
          <p:spPr bwMode="auto">
            <a:xfrm flipH="1">
              <a:off x="4820" y="7627"/>
              <a:ext cx="706" cy="1673"/>
            </a:xfrm>
            <a:prstGeom prst="line">
              <a:avLst/>
            </a:prstGeom>
            <a:noFill/>
            <a:ln w="9525">
              <a:solidFill>
                <a:srgbClr val="99FF66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литра">
  <a:themeElements>
    <a:clrScheme name="Палитра 2">
      <a:dk1>
        <a:srgbClr val="000094"/>
      </a:dk1>
      <a:lt1>
        <a:srgbClr val="FFFFFF"/>
      </a:lt1>
      <a:dk2>
        <a:srgbClr val="0000CC"/>
      </a:dk2>
      <a:lt2>
        <a:srgbClr val="FFFFCC"/>
      </a:lt2>
      <a:accent1>
        <a:srgbClr val="3193FF"/>
      </a:accent1>
      <a:accent2>
        <a:srgbClr val="9900FF"/>
      </a:accent2>
      <a:accent3>
        <a:srgbClr val="AAAAE2"/>
      </a:accent3>
      <a:accent4>
        <a:srgbClr val="DADADA"/>
      </a:accent4>
      <a:accent5>
        <a:srgbClr val="ADC8FF"/>
      </a:accent5>
      <a:accent6>
        <a:srgbClr val="8A00E7"/>
      </a:accent6>
      <a:hlink>
        <a:srgbClr val="FF3399"/>
      </a:hlink>
      <a:folHlink>
        <a:srgbClr val="FFCC00"/>
      </a:folHlink>
    </a:clrScheme>
    <a:fontScheme name="Палит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380</TotalTime>
  <Words>708</Words>
  <Application>Microsoft Office PowerPoint</Application>
  <PresentationFormat>Экран (4:3)</PresentationFormat>
  <Paragraphs>112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Палитра</vt:lpstr>
      <vt:lpstr>Слайд 1</vt:lpstr>
      <vt:lpstr>  Актуальность проекта </vt:lpstr>
      <vt:lpstr>  </vt:lpstr>
      <vt:lpstr>     Актуальность проекта   Взаимодействие детского сада и семьи по вопросам полноценного познавательного - речевого развития ребенка —  необходимое условие.   С момента прихода дошкольника в детский сад важно убедить родителей в том, что их роль в этом очень велика и все усилия воспитателей без их помощи будут недостаточны, а может, и безрезультатны. </vt:lpstr>
      <vt:lpstr>Задачи: 1.На основе анализа состояния теории и практике организации познавательно – речевой среды в ДОУ определить условия, которые способствуют раскрытию познавательно – речевых способностей детей 2. Развитие всех компонентов устной речи детей в различных формах и видах детской деятельности 3. Практическое овладение воспитанниками нормами речи 4. Развитие литературной речи  5. Приобщение к словесному искусству</vt:lpstr>
      <vt:lpstr>Для решения задач познавательно – речевого развития детей, использовать следующие методы: 1. Информационную работу для родителей 2. Анализ и обобщение деятельности детей 3. Количественно – качественная обработка данных, сравнительный анализ, моделирование, педагогическое экспериментирование 4. Обратная связь по взаимодействию с родителями   </vt:lpstr>
      <vt:lpstr>Слайд 7</vt:lpstr>
      <vt:lpstr>Слайд 8</vt:lpstr>
      <vt:lpstr>Слайд 9</vt:lpstr>
      <vt:lpstr>Решение задач по познавательно – речевому развитию через реализацию образовательных областей</vt:lpstr>
      <vt:lpstr>Выявления уровня речевого развития каждого ребёнка и группы в целом</vt:lpstr>
      <vt:lpstr>ТРУДОВЫЕ БУДНИ</vt:lpstr>
      <vt:lpstr>Взаимодействие детского сада и семьи по вопросам речевого развития ребёнка</vt:lpstr>
      <vt:lpstr>Театрализованная деятельность детей</vt:lpstr>
      <vt:lpstr>Выставки детских работ</vt:lpstr>
      <vt:lpstr>Выставки «Моя любимая книга»</vt:lpstr>
      <vt:lpstr>Использование развивающей речевой среды</vt:lpstr>
      <vt:lpstr>НАШИ ПРАЗДНИКИ</vt:lpstr>
      <vt:lpstr>Слайд 19</vt:lpstr>
      <vt:lpstr>Слайд 20</vt:lpstr>
      <vt:lpstr>Развитие индивидуальных интересов у детей</vt:lpstr>
      <vt:lpstr>Оформление интерьеров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IRBIS</dc:creator>
  <cp:lastModifiedBy>IRBIS</cp:lastModifiedBy>
  <cp:revision>9</cp:revision>
  <dcterms:created xsi:type="dcterms:W3CDTF">2010-11-15T17:26:41Z</dcterms:created>
  <dcterms:modified xsi:type="dcterms:W3CDTF">2012-06-25T13:32:20Z</dcterms:modified>
</cp:coreProperties>
</file>